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1"/>
  </p:notesMasterIdLst>
  <p:sldIdLst>
    <p:sldId id="256" r:id="rId2"/>
    <p:sldId id="262" r:id="rId3"/>
    <p:sldId id="261" r:id="rId4"/>
    <p:sldId id="263" r:id="rId5"/>
    <p:sldId id="265" r:id="rId6"/>
    <p:sldId id="268" r:id="rId7"/>
    <p:sldId id="266" r:id="rId8"/>
    <p:sldId id="267"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3ED"/>
    <a:srgbClr val="A50021"/>
    <a:srgbClr val="68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27" autoAdjust="0"/>
    <p:restoredTop sz="94674"/>
  </p:normalViewPr>
  <p:slideViewPr>
    <p:cSldViewPr snapToGrid="0">
      <p:cViewPr varScale="1">
        <p:scale>
          <a:sx n="105" d="100"/>
          <a:sy n="105" d="100"/>
        </p:scale>
        <p:origin x="120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https://www.nature.com/articles/s41467-022-28803-w</a:t>
            </a:r>
          </a:p>
          <a:p>
            <a:endParaRPr lang="en-US" dirty="0"/>
          </a:p>
          <a:p>
            <a:endParaRPr lang="en-US" dirty="0"/>
          </a:p>
          <a:p>
            <a:endParaRPr lang="en-US" dirty="0"/>
          </a:p>
          <a:p>
            <a:r>
              <a:rPr lang="en-US" dirty="0"/>
              <a:t>https://www.dreamstime.com/stock-illustration-dna-vector-illustration-human-structure-image49975743</a:t>
            </a:r>
          </a:p>
        </p:txBody>
      </p:sp>
      <p:sp>
        <p:nvSpPr>
          <p:cNvPr id="4" name="Slide Number Placeholder 3"/>
          <p:cNvSpPr>
            <a:spLocks noGrp="1"/>
          </p:cNvSpPr>
          <p:nvPr>
            <p:ph type="sldNum" sz="quarter" idx="5"/>
          </p:nvPr>
        </p:nvSpPr>
        <p:spPr/>
        <p:txBody>
          <a:bodyPr/>
          <a:lstStyle/>
          <a:p>
            <a:fld id="{121E9C32-9AD5-4F50-8DB4-01491388DC2B}" type="slidenum">
              <a:rPr lang="en-US" smtClean="0"/>
              <a:t>3</a:t>
            </a:fld>
            <a:endParaRPr lang="en-US"/>
          </a:p>
        </p:txBody>
      </p:sp>
    </p:spTree>
    <p:extLst>
      <p:ext uri="{BB962C8B-B14F-4D97-AF65-F5344CB8AC3E}">
        <p14:creationId xmlns:p14="http://schemas.microsoft.com/office/powerpoint/2010/main" val="271288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64173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75714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57584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9425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300475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4/5/2024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200796742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4: Initial Cell Type Identification</a:t>
            </a:r>
          </a:p>
        </p:txBody>
      </p:sp>
      <p:sp>
        <p:nvSpPr>
          <p:cNvPr id="6" name="Subtitle 2">
            <a:extLst>
              <a:ext uri="{FF2B5EF4-FFF2-40B4-BE49-F238E27FC236}">
                <a16:creationId xmlns:a16="http://schemas.microsoft.com/office/drawing/2014/main" id="{464CE564-E9D6-D56D-2EDD-F38A48A53B5C}"/>
              </a:ext>
            </a:extLst>
          </p:cNvPr>
          <p:cNvSpPr>
            <a:spLocks noGrp="1"/>
          </p:cNvSpPr>
          <p:nvPr>
            <p:ph type="subTitle" idx="1"/>
          </p:nvPr>
        </p:nvSpPr>
        <p:spPr>
          <a:xfrm>
            <a:off x="1524000" y="4079875"/>
            <a:ext cx="9144000" cy="1655762"/>
          </a:xfrm>
        </p:spPr>
        <p:txBody>
          <a:bodyPr>
            <a:noAutofit/>
          </a:bodyPr>
          <a:lstStyle/>
          <a:p>
            <a:r>
              <a:rPr lang="en-US" sz="4000" dirty="0"/>
              <a:t>NC State </a:t>
            </a:r>
            <a:r>
              <a:rPr lang="en-US" sz="4000" dirty="0" err="1"/>
              <a:t>scRNA</a:t>
            </a:r>
            <a:r>
              <a:rPr lang="en-US" sz="4000" dirty="0"/>
              <a:t> Workshop, 2024</a:t>
            </a:r>
          </a:p>
        </p:txBody>
      </p:sp>
    </p:spTree>
    <p:extLst>
      <p:ext uri="{BB962C8B-B14F-4D97-AF65-F5344CB8AC3E}">
        <p14:creationId xmlns:p14="http://schemas.microsoft.com/office/powerpoint/2010/main" val="238090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5D33-6C3E-91C9-0986-E01DD15C1EAB}"/>
              </a:ext>
            </a:extLst>
          </p:cNvPr>
          <p:cNvSpPr>
            <a:spLocks noGrp="1"/>
          </p:cNvSpPr>
          <p:nvPr>
            <p:ph type="title"/>
          </p:nvPr>
        </p:nvSpPr>
        <p:spPr/>
        <p:txBody>
          <a:bodyPr/>
          <a:lstStyle/>
          <a:p>
            <a:r>
              <a:rPr lang="en-US" dirty="0"/>
              <a:t>Primary Methods of Cell Type Annotation</a:t>
            </a:r>
          </a:p>
        </p:txBody>
      </p:sp>
      <p:pic>
        <p:nvPicPr>
          <p:cNvPr id="1026" name="Picture 2" descr="Figure thumbnail gr1">
            <a:extLst>
              <a:ext uri="{FF2B5EF4-FFF2-40B4-BE49-F238E27FC236}">
                <a16:creationId xmlns:a16="http://schemas.microsoft.com/office/drawing/2014/main" id="{7006FC17-FA48-81FC-4678-61ABBB1E338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0723" y="1312303"/>
            <a:ext cx="6715125" cy="4751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557737-3B72-0ED7-B7C1-6068D7419E33}"/>
              </a:ext>
            </a:extLst>
          </p:cNvPr>
          <p:cNvSpPr txBox="1"/>
          <p:nvPr/>
        </p:nvSpPr>
        <p:spPr>
          <a:xfrm>
            <a:off x="-137160" y="6627168"/>
            <a:ext cx="2834640" cy="230832"/>
          </a:xfrm>
          <a:prstGeom prst="rect">
            <a:avLst/>
          </a:prstGeom>
          <a:noFill/>
        </p:spPr>
        <p:txBody>
          <a:bodyPr wrap="square">
            <a:spAutoFit/>
          </a:bodyPr>
          <a:lstStyle/>
          <a:p>
            <a:pPr algn="r"/>
            <a:r>
              <a:rPr lang="en-US" sz="900" i="1" dirty="0"/>
              <a:t> </a:t>
            </a:r>
            <a:r>
              <a:rPr lang="en-US" sz="900" i="1" dirty="0" err="1"/>
              <a:t>Pasquini</a:t>
            </a:r>
            <a:r>
              <a:rPr lang="en-US" sz="900" i="1" dirty="0"/>
              <a:t>. Comp. and Str. Biotech. J. (2021). 19:961-969.</a:t>
            </a:r>
          </a:p>
        </p:txBody>
      </p:sp>
      <p:sp>
        <p:nvSpPr>
          <p:cNvPr id="6" name="Arrow: Right 5">
            <a:extLst>
              <a:ext uri="{FF2B5EF4-FFF2-40B4-BE49-F238E27FC236}">
                <a16:creationId xmlns:a16="http://schemas.microsoft.com/office/drawing/2014/main" id="{65E0762D-3AB4-8D40-EB91-34ADF12DBA29}"/>
              </a:ext>
            </a:extLst>
          </p:cNvPr>
          <p:cNvSpPr/>
          <p:nvPr/>
        </p:nvSpPr>
        <p:spPr>
          <a:xfrm rot="5400000">
            <a:off x="8993004" y="3229346"/>
            <a:ext cx="474665" cy="683482"/>
          </a:xfrm>
          <a:prstGeom prst="rightArrow">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A27556E-E936-2125-8D29-523C4FC0DB89}"/>
              </a:ext>
            </a:extLst>
          </p:cNvPr>
          <p:cNvSpPr txBox="1"/>
          <p:nvPr/>
        </p:nvSpPr>
        <p:spPr>
          <a:xfrm>
            <a:off x="8323711" y="810974"/>
            <a:ext cx="1764201" cy="276999"/>
          </a:xfrm>
          <a:prstGeom prst="rect">
            <a:avLst/>
          </a:prstGeom>
          <a:noFill/>
        </p:spPr>
        <p:txBody>
          <a:bodyPr wrap="none" rtlCol="0">
            <a:spAutoFit/>
          </a:bodyPr>
          <a:lstStyle/>
          <a:p>
            <a:r>
              <a:rPr lang="en-US" sz="1200" b="1" dirty="0"/>
              <a:t>UMAP Clustering Results</a:t>
            </a:r>
          </a:p>
        </p:txBody>
      </p:sp>
      <p:pic>
        <p:nvPicPr>
          <p:cNvPr id="10" name="Picture 9">
            <a:extLst>
              <a:ext uri="{FF2B5EF4-FFF2-40B4-BE49-F238E27FC236}">
                <a16:creationId xmlns:a16="http://schemas.microsoft.com/office/drawing/2014/main" id="{700615CE-B1DA-AA96-71C0-CA02DDEE92E2}"/>
              </a:ext>
            </a:extLst>
          </p:cNvPr>
          <p:cNvPicPr>
            <a:picLocks noChangeAspect="1"/>
          </p:cNvPicPr>
          <p:nvPr/>
        </p:nvPicPr>
        <p:blipFill>
          <a:blip r:embed="rId3"/>
          <a:stretch>
            <a:fillRect/>
          </a:stretch>
        </p:blipFill>
        <p:spPr>
          <a:xfrm>
            <a:off x="7879393" y="3993959"/>
            <a:ext cx="3483931" cy="2512747"/>
          </a:xfrm>
          <a:prstGeom prst="rect">
            <a:avLst/>
          </a:prstGeom>
        </p:spPr>
      </p:pic>
      <p:pic>
        <p:nvPicPr>
          <p:cNvPr id="11" name="Picture 10">
            <a:extLst>
              <a:ext uri="{FF2B5EF4-FFF2-40B4-BE49-F238E27FC236}">
                <a16:creationId xmlns:a16="http://schemas.microsoft.com/office/drawing/2014/main" id="{B8C186A1-BDA4-9043-FE8D-D1EB7A06C10C}"/>
              </a:ext>
            </a:extLst>
          </p:cNvPr>
          <p:cNvPicPr>
            <a:picLocks noChangeAspect="1"/>
          </p:cNvPicPr>
          <p:nvPr/>
        </p:nvPicPr>
        <p:blipFill>
          <a:blip r:embed="rId4"/>
          <a:stretch>
            <a:fillRect/>
          </a:stretch>
        </p:blipFill>
        <p:spPr>
          <a:xfrm>
            <a:off x="7879393" y="1120937"/>
            <a:ext cx="2701888" cy="2116733"/>
          </a:xfrm>
          <a:prstGeom prst="rect">
            <a:avLst/>
          </a:prstGeom>
        </p:spPr>
      </p:pic>
    </p:spTree>
    <p:extLst>
      <p:ext uri="{BB962C8B-B14F-4D97-AF65-F5344CB8AC3E}">
        <p14:creationId xmlns:p14="http://schemas.microsoft.com/office/powerpoint/2010/main" val="279008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E6B8-8A1F-CBA5-E3BB-A814E8D6E4F7}"/>
              </a:ext>
            </a:extLst>
          </p:cNvPr>
          <p:cNvSpPr>
            <a:spLocks noGrp="1"/>
          </p:cNvSpPr>
          <p:nvPr>
            <p:ph type="title"/>
          </p:nvPr>
        </p:nvSpPr>
        <p:spPr/>
        <p:txBody>
          <a:bodyPr/>
          <a:lstStyle/>
          <a:p>
            <a:r>
              <a:rPr lang="en-US" dirty="0"/>
              <a:t>Additional Pipeline Summaries</a:t>
            </a:r>
          </a:p>
        </p:txBody>
      </p:sp>
      <p:pic>
        <p:nvPicPr>
          <p:cNvPr id="1026" name="Picture 2">
            <a:extLst>
              <a:ext uri="{FF2B5EF4-FFF2-40B4-BE49-F238E27FC236}">
                <a16:creationId xmlns:a16="http://schemas.microsoft.com/office/drawing/2014/main" id="{8EAAE515-9CB3-AEF0-B466-C2CC88D478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1722120" y="662442"/>
            <a:ext cx="7118833" cy="6080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AD712B-D70D-1377-6AEE-8C93CF7FB5C6}"/>
              </a:ext>
            </a:extLst>
          </p:cNvPr>
          <p:cNvSpPr txBox="1"/>
          <p:nvPr/>
        </p:nvSpPr>
        <p:spPr>
          <a:xfrm>
            <a:off x="0" y="6627168"/>
            <a:ext cx="2679192" cy="230832"/>
          </a:xfrm>
          <a:prstGeom prst="rect">
            <a:avLst/>
          </a:prstGeom>
          <a:noFill/>
        </p:spPr>
        <p:txBody>
          <a:bodyPr wrap="square">
            <a:spAutoFit/>
          </a:bodyPr>
          <a:lstStyle/>
          <a:p>
            <a:pPr algn="r"/>
            <a:r>
              <a:rPr lang="fr-FR" sz="900" i="1" dirty="0"/>
              <a:t>Xie. </a:t>
            </a:r>
            <a:r>
              <a:rPr lang="fr-FR" sz="900" i="1" dirty="0" err="1"/>
              <a:t>Comp</a:t>
            </a:r>
            <a:r>
              <a:rPr lang="fr-FR" sz="900" i="1" dirty="0"/>
              <a:t>. And </a:t>
            </a:r>
            <a:r>
              <a:rPr lang="fr-FR" sz="900" i="1" dirty="0" err="1"/>
              <a:t>Str</a:t>
            </a:r>
            <a:r>
              <a:rPr lang="fr-FR" sz="900" i="1" dirty="0"/>
              <a:t>. Biotech J. (2021). 19: 5874-5887</a:t>
            </a:r>
            <a:endParaRPr lang="en-US" sz="900" i="1" dirty="0"/>
          </a:p>
        </p:txBody>
      </p:sp>
    </p:spTree>
    <p:extLst>
      <p:ext uri="{BB962C8B-B14F-4D97-AF65-F5344CB8AC3E}">
        <p14:creationId xmlns:p14="http://schemas.microsoft.com/office/powerpoint/2010/main" val="23700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4B9F-9985-9B06-0A2B-5D18E6FE8725}"/>
              </a:ext>
            </a:extLst>
          </p:cNvPr>
          <p:cNvSpPr>
            <a:spLocks noGrp="1"/>
          </p:cNvSpPr>
          <p:nvPr>
            <p:ph type="title"/>
          </p:nvPr>
        </p:nvSpPr>
        <p:spPr/>
        <p:txBody>
          <a:bodyPr/>
          <a:lstStyle/>
          <a:p>
            <a:r>
              <a:rPr lang="en-US" dirty="0"/>
              <a:t>Multitude of Packages Available for Cell Type Annotation</a:t>
            </a:r>
          </a:p>
        </p:txBody>
      </p:sp>
      <p:pic>
        <p:nvPicPr>
          <p:cNvPr id="5" name="Picture 4">
            <a:extLst>
              <a:ext uri="{FF2B5EF4-FFF2-40B4-BE49-F238E27FC236}">
                <a16:creationId xmlns:a16="http://schemas.microsoft.com/office/drawing/2014/main" id="{123C462D-E6E1-594F-477F-DA24D44EFC21}"/>
              </a:ext>
            </a:extLst>
          </p:cNvPr>
          <p:cNvPicPr>
            <a:picLocks noChangeAspect="1"/>
          </p:cNvPicPr>
          <p:nvPr/>
        </p:nvPicPr>
        <p:blipFill>
          <a:blip r:embed="rId2"/>
          <a:stretch>
            <a:fillRect/>
          </a:stretch>
        </p:blipFill>
        <p:spPr>
          <a:xfrm>
            <a:off x="222313" y="743521"/>
            <a:ext cx="6791325" cy="5914454"/>
          </a:xfrm>
          <a:prstGeom prst="rect">
            <a:avLst/>
          </a:prstGeom>
        </p:spPr>
      </p:pic>
      <p:sp>
        <p:nvSpPr>
          <p:cNvPr id="7" name="TextBox 6">
            <a:extLst>
              <a:ext uri="{FF2B5EF4-FFF2-40B4-BE49-F238E27FC236}">
                <a16:creationId xmlns:a16="http://schemas.microsoft.com/office/drawing/2014/main" id="{670AC158-02B7-8D40-5600-BE055BC92744}"/>
              </a:ext>
            </a:extLst>
          </p:cNvPr>
          <p:cNvSpPr txBox="1"/>
          <p:nvPr/>
        </p:nvSpPr>
        <p:spPr>
          <a:xfrm>
            <a:off x="9449717" y="6126956"/>
            <a:ext cx="2742283" cy="230832"/>
          </a:xfrm>
          <a:prstGeom prst="rect">
            <a:avLst/>
          </a:prstGeom>
          <a:noFill/>
        </p:spPr>
        <p:txBody>
          <a:bodyPr wrap="square">
            <a:spAutoFit/>
          </a:bodyPr>
          <a:lstStyle/>
          <a:p>
            <a:pPr algn="r"/>
            <a:r>
              <a:rPr lang="en-US" sz="900" i="1" dirty="0" err="1"/>
              <a:t>Pasquini</a:t>
            </a:r>
            <a:r>
              <a:rPr lang="en-US" sz="900" i="1" dirty="0"/>
              <a:t>. Comp. &amp; Str. Biotech. J. (2021). 19:P961-969.</a:t>
            </a:r>
          </a:p>
        </p:txBody>
      </p:sp>
      <p:sp>
        <p:nvSpPr>
          <p:cNvPr id="8" name="TextBox 7">
            <a:extLst>
              <a:ext uri="{FF2B5EF4-FFF2-40B4-BE49-F238E27FC236}">
                <a16:creationId xmlns:a16="http://schemas.microsoft.com/office/drawing/2014/main" id="{3900B111-2A85-7E57-3931-941BE78E5176}"/>
              </a:ext>
            </a:extLst>
          </p:cNvPr>
          <p:cNvSpPr txBox="1"/>
          <p:nvPr/>
        </p:nvSpPr>
        <p:spPr>
          <a:xfrm>
            <a:off x="7324709" y="1254406"/>
            <a:ext cx="4644978" cy="4247317"/>
          </a:xfrm>
          <a:prstGeom prst="rect">
            <a:avLst/>
          </a:prstGeom>
          <a:noFill/>
        </p:spPr>
        <p:txBody>
          <a:bodyPr wrap="square" rtlCol="0">
            <a:spAutoFit/>
          </a:bodyPr>
          <a:lstStyle/>
          <a:p>
            <a:r>
              <a:rPr lang="en-US" b="1" dirty="0"/>
              <a:t>Marker Gene</a:t>
            </a:r>
            <a:r>
              <a:rPr lang="en-US" dirty="0"/>
              <a:t>: highly expressed genes are identified for each cluster, compare against databases of reference cell type hierarchies and marker lists.</a:t>
            </a:r>
          </a:p>
          <a:p>
            <a:endParaRPr lang="en-US" dirty="0"/>
          </a:p>
          <a:p>
            <a:endParaRPr lang="en-US" dirty="0"/>
          </a:p>
          <a:p>
            <a:r>
              <a:rPr lang="en-US" b="1" dirty="0"/>
              <a:t>Correlation/ Reference</a:t>
            </a:r>
            <a:r>
              <a:rPr lang="en-US" dirty="0"/>
              <a:t>: uses correlation measures to compare gene expression profiles to reference dataset, uses “average cell” (centroid) for each cluster as a reference point.</a:t>
            </a:r>
          </a:p>
          <a:p>
            <a:endParaRPr lang="en-US" dirty="0"/>
          </a:p>
          <a:p>
            <a:endParaRPr lang="en-US" dirty="0"/>
          </a:p>
          <a:p>
            <a:r>
              <a:rPr lang="en-US" b="1" dirty="0"/>
              <a:t>Supervised Classification</a:t>
            </a:r>
            <a:r>
              <a:rPr lang="en-US" dirty="0"/>
              <a:t>: uses machine learning techniques to train a classifier based on reference labeled </a:t>
            </a:r>
            <a:r>
              <a:rPr lang="en-US" dirty="0" err="1"/>
              <a:t>scRNA</a:t>
            </a:r>
            <a:r>
              <a:rPr lang="en-US" dirty="0"/>
              <a:t>-Seq datasets.</a:t>
            </a:r>
          </a:p>
        </p:txBody>
      </p:sp>
    </p:spTree>
    <p:extLst>
      <p:ext uri="{BB962C8B-B14F-4D97-AF65-F5344CB8AC3E}">
        <p14:creationId xmlns:p14="http://schemas.microsoft.com/office/powerpoint/2010/main" val="280596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61D144F-C489-3B78-12E3-8F7EB7CC958F}"/>
              </a:ext>
            </a:extLst>
          </p:cNvPr>
          <p:cNvPicPr>
            <a:picLocks noChangeAspect="1"/>
          </p:cNvPicPr>
          <p:nvPr/>
        </p:nvPicPr>
        <p:blipFill rotWithShape="1">
          <a:blip r:embed="rId2"/>
          <a:srcRect l="54324" t="41934" r="31539" b="43098"/>
          <a:stretch/>
        </p:blipFill>
        <p:spPr>
          <a:xfrm>
            <a:off x="3181967" y="841025"/>
            <a:ext cx="423863" cy="317868"/>
          </a:xfrm>
          <a:prstGeom prst="rect">
            <a:avLst/>
          </a:prstGeom>
        </p:spPr>
      </p:pic>
      <p:sp>
        <p:nvSpPr>
          <p:cNvPr id="2" name="Title 1">
            <a:extLst>
              <a:ext uri="{FF2B5EF4-FFF2-40B4-BE49-F238E27FC236}">
                <a16:creationId xmlns:a16="http://schemas.microsoft.com/office/drawing/2014/main" id="{93A572DC-EE19-56B7-CDBE-3FA665E3CCD8}"/>
              </a:ext>
            </a:extLst>
          </p:cNvPr>
          <p:cNvSpPr>
            <a:spLocks noGrp="1"/>
          </p:cNvSpPr>
          <p:nvPr>
            <p:ph type="title"/>
          </p:nvPr>
        </p:nvSpPr>
        <p:spPr/>
        <p:txBody>
          <a:bodyPr>
            <a:normAutofit/>
          </a:bodyPr>
          <a:lstStyle/>
          <a:p>
            <a:r>
              <a:rPr lang="en-US" dirty="0"/>
              <a:t>Marker Based: </a:t>
            </a:r>
            <a:r>
              <a:rPr lang="en-US" dirty="0" err="1"/>
              <a:t>ScType</a:t>
            </a:r>
            <a:endParaRPr lang="en-US" dirty="0"/>
          </a:p>
        </p:txBody>
      </p:sp>
      <p:pic>
        <p:nvPicPr>
          <p:cNvPr id="9" name="Picture 8">
            <a:extLst>
              <a:ext uri="{FF2B5EF4-FFF2-40B4-BE49-F238E27FC236}">
                <a16:creationId xmlns:a16="http://schemas.microsoft.com/office/drawing/2014/main" id="{CE2D70E3-F916-D873-A43B-320C521CC0DF}"/>
              </a:ext>
            </a:extLst>
          </p:cNvPr>
          <p:cNvPicPr>
            <a:picLocks noChangeAspect="1"/>
          </p:cNvPicPr>
          <p:nvPr/>
        </p:nvPicPr>
        <p:blipFill>
          <a:blip r:embed="rId3"/>
          <a:stretch>
            <a:fillRect/>
          </a:stretch>
        </p:blipFill>
        <p:spPr>
          <a:xfrm>
            <a:off x="243578" y="2036051"/>
            <a:ext cx="5486400" cy="596348"/>
          </a:xfrm>
          <a:prstGeom prst="rect">
            <a:avLst/>
          </a:prstGeom>
        </p:spPr>
      </p:pic>
      <p:pic>
        <p:nvPicPr>
          <p:cNvPr id="13" name="Picture 12">
            <a:extLst>
              <a:ext uri="{FF2B5EF4-FFF2-40B4-BE49-F238E27FC236}">
                <a16:creationId xmlns:a16="http://schemas.microsoft.com/office/drawing/2014/main" id="{6D71AB60-609A-44B6-175F-71F78FFB373B}"/>
              </a:ext>
            </a:extLst>
          </p:cNvPr>
          <p:cNvPicPr>
            <a:picLocks noChangeAspect="1"/>
          </p:cNvPicPr>
          <p:nvPr/>
        </p:nvPicPr>
        <p:blipFill rotWithShape="1">
          <a:blip r:embed="rId4"/>
          <a:srcRect l="347"/>
          <a:stretch/>
        </p:blipFill>
        <p:spPr>
          <a:xfrm>
            <a:off x="264285" y="2772862"/>
            <a:ext cx="5467354" cy="2119938"/>
          </a:xfrm>
          <a:prstGeom prst="rect">
            <a:avLst/>
          </a:prstGeom>
        </p:spPr>
      </p:pic>
      <p:pic>
        <p:nvPicPr>
          <p:cNvPr id="15" name="Picture 14">
            <a:extLst>
              <a:ext uri="{FF2B5EF4-FFF2-40B4-BE49-F238E27FC236}">
                <a16:creationId xmlns:a16="http://schemas.microsoft.com/office/drawing/2014/main" id="{D97593AD-DBEE-D584-9B7C-49CBA1EEBDA9}"/>
              </a:ext>
            </a:extLst>
          </p:cNvPr>
          <p:cNvPicPr>
            <a:picLocks noChangeAspect="1"/>
          </p:cNvPicPr>
          <p:nvPr/>
        </p:nvPicPr>
        <p:blipFill>
          <a:blip r:embed="rId5"/>
          <a:stretch>
            <a:fillRect/>
          </a:stretch>
        </p:blipFill>
        <p:spPr>
          <a:xfrm>
            <a:off x="289298" y="5104652"/>
            <a:ext cx="5486400" cy="1550504"/>
          </a:xfrm>
          <a:prstGeom prst="rect">
            <a:avLst/>
          </a:prstGeom>
        </p:spPr>
      </p:pic>
      <p:pic>
        <p:nvPicPr>
          <p:cNvPr id="17" name="Picture 16">
            <a:extLst>
              <a:ext uri="{FF2B5EF4-FFF2-40B4-BE49-F238E27FC236}">
                <a16:creationId xmlns:a16="http://schemas.microsoft.com/office/drawing/2014/main" id="{76F30A2C-80E1-37A1-46A0-E5F21509606F}"/>
              </a:ext>
            </a:extLst>
          </p:cNvPr>
          <p:cNvPicPr>
            <a:picLocks noChangeAspect="1"/>
          </p:cNvPicPr>
          <p:nvPr/>
        </p:nvPicPr>
        <p:blipFill>
          <a:blip r:embed="rId6"/>
          <a:stretch>
            <a:fillRect/>
          </a:stretch>
        </p:blipFill>
        <p:spPr>
          <a:xfrm>
            <a:off x="5913622" y="710615"/>
            <a:ext cx="5486400" cy="3884406"/>
          </a:xfrm>
          <a:prstGeom prst="rect">
            <a:avLst/>
          </a:prstGeom>
        </p:spPr>
      </p:pic>
      <p:pic>
        <p:nvPicPr>
          <p:cNvPr id="18" name="Picture 17">
            <a:extLst>
              <a:ext uri="{FF2B5EF4-FFF2-40B4-BE49-F238E27FC236}">
                <a16:creationId xmlns:a16="http://schemas.microsoft.com/office/drawing/2014/main" id="{5F27AFEF-5F2E-96F6-6CE7-61ADBB0F3202}"/>
              </a:ext>
            </a:extLst>
          </p:cNvPr>
          <p:cNvPicPr>
            <a:picLocks noChangeAspect="1"/>
          </p:cNvPicPr>
          <p:nvPr/>
        </p:nvPicPr>
        <p:blipFill>
          <a:blip r:embed="rId7"/>
          <a:stretch>
            <a:fillRect/>
          </a:stretch>
        </p:blipFill>
        <p:spPr>
          <a:xfrm>
            <a:off x="5813784" y="3308588"/>
            <a:ext cx="4921272" cy="3549412"/>
          </a:xfrm>
          <a:prstGeom prst="rect">
            <a:avLst/>
          </a:prstGeom>
        </p:spPr>
      </p:pic>
      <p:pic>
        <p:nvPicPr>
          <p:cNvPr id="19" name="Picture 18">
            <a:extLst>
              <a:ext uri="{FF2B5EF4-FFF2-40B4-BE49-F238E27FC236}">
                <a16:creationId xmlns:a16="http://schemas.microsoft.com/office/drawing/2014/main" id="{46525A3B-47BC-3A53-91F8-984C5BD3F241}"/>
              </a:ext>
            </a:extLst>
          </p:cNvPr>
          <p:cNvPicPr>
            <a:picLocks noChangeAspect="1"/>
          </p:cNvPicPr>
          <p:nvPr/>
        </p:nvPicPr>
        <p:blipFill rotWithShape="1">
          <a:blip r:embed="rId2"/>
          <a:srcRect l="6096" t="59506"/>
          <a:stretch/>
        </p:blipFill>
        <p:spPr>
          <a:xfrm>
            <a:off x="2998271" y="1177980"/>
            <a:ext cx="2815513" cy="859993"/>
          </a:xfrm>
          <a:prstGeom prst="rect">
            <a:avLst/>
          </a:prstGeom>
        </p:spPr>
      </p:pic>
      <p:sp>
        <p:nvSpPr>
          <p:cNvPr id="21" name="Freeform: Shape 20">
            <a:extLst>
              <a:ext uri="{FF2B5EF4-FFF2-40B4-BE49-F238E27FC236}">
                <a16:creationId xmlns:a16="http://schemas.microsoft.com/office/drawing/2014/main" id="{08C07257-D98B-7C61-C737-04604A33C1DB}"/>
              </a:ext>
            </a:extLst>
          </p:cNvPr>
          <p:cNvSpPr/>
          <p:nvPr/>
        </p:nvSpPr>
        <p:spPr>
          <a:xfrm>
            <a:off x="2917031" y="1010198"/>
            <a:ext cx="302419" cy="20883"/>
          </a:xfrm>
          <a:custGeom>
            <a:avLst/>
            <a:gdLst>
              <a:gd name="connsiteX0" fmla="*/ 302419 w 302419"/>
              <a:gd name="connsiteY0" fmla="*/ 1833 h 20883"/>
              <a:gd name="connsiteX1" fmla="*/ 128588 w 302419"/>
              <a:gd name="connsiteY1" fmla="*/ 1833 h 20883"/>
              <a:gd name="connsiteX2" fmla="*/ 0 w 302419"/>
              <a:gd name="connsiteY2" fmla="*/ 20883 h 20883"/>
            </a:gdLst>
            <a:ahLst/>
            <a:cxnLst>
              <a:cxn ang="0">
                <a:pos x="connsiteX0" y="connsiteY0"/>
              </a:cxn>
              <a:cxn ang="0">
                <a:pos x="connsiteX1" y="connsiteY1"/>
              </a:cxn>
              <a:cxn ang="0">
                <a:pos x="connsiteX2" y="connsiteY2"/>
              </a:cxn>
            </a:cxnLst>
            <a:rect l="l" t="t" r="r" b="b"/>
            <a:pathLst>
              <a:path w="302419" h="20883">
                <a:moveTo>
                  <a:pt x="302419" y="1833"/>
                </a:moveTo>
                <a:cubicBezTo>
                  <a:pt x="240705" y="245"/>
                  <a:pt x="178991" y="-1342"/>
                  <a:pt x="128588" y="1833"/>
                </a:cubicBezTo>
                <a:cubicBezTo>
                  <a:pt x="78185" y="5008"/>
                  <a:pt x="39092" y="12945"/>
                  <a:pt x="0" y="20883"/>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CA62410-A0F1-22F5-9D9D-94BA90161353}"/>
              </a:ext>
            </a:extLst>
          </p:cNvPr>
          <p:cNvGrpSpPr/>
          <p:nvPr/>
        </p:nvGrpSpPr>
        <p:grpSpPr>
          <a:xfrm>
            <a:off x="0" y="629173"/>
            <a:ext cx="2998271" cy="1035806"/>
            <a:chOff x="0" y="629173"/>
            <a:chExt cx="2998271" cy="1035806"/>
          </a:xfrm>
        </p:grpSpPr>
        <p:pic>
          <p:nvPicPr>
            <p:cNvPr id="4" name="Picture 3">
              <a:extLst>
                <a:ext uri="{FF2B5EF4-FFF2-40B4-BE49-F238E27FC236}">
                  <a16:creationId xmlns:a16="http://schemas.microsoft.com/office/drawing/2014/main" id="{06B7ACAC-B034-3107-910A-3CB1994A85AA}"/>
                </a:ext>
              </a:extLst>
            </p:cNvPr>
            <p:cNvPicPr>
              <a:picLocks noChangeAspect="1"/>
            </p:cNvPicPr>
            <p:nvPr/>
          </p:nvPicPr>
          <p:blipFill rotWithShape="1">
            <a:blip r:embed="rId2"/>
            <a:srcRect b="54492"/>
            <a:stretch/>
          </p:blipFill>
          <p:spPr>
            <a:xfrm>
              <a:off x="0" y="629173"/>
              <a:ext cx="2998271" cy="966487"/>
            </a:xfrm>
            <a:prstGeom prst="rect">
              <a:avLst/>
            </a:prstGeom>
          </p:spPr>
        </p:pic>
        <p:sp>
          <p:nvSpPr>
            <p:cNvPr id="23" name="Rectangle 22">
              <a:extLst>
                <a:ext uri="{FF2B5EF4-FFF2-40B4-BE49-F238E27FC236}">
                  <a16:creationId xmlns:a16="http://schemas.microsoft.com/office/drawing/2014/main" id="{45C0BB0E-9CF3-F15E-96C0-5D4CF60C2305}"/>
                </a:ext>
              </a:extLst>
            </p:cNvPr>
            <p:cNvSpPr/>
            <p:nvPr/>
          </p:nvSpPr>
          <p:spPr>
            <a:xfrm>
              <a:off x="1606431" y="1488281"/>
              <a:ext cx="477163" cy="1766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A41B4AAC-F805-C30E-E806-4CC2E129D4F2}"/>
              </a:ext>
            </a:extLst>
          </p:cNvPr>
          <p:cNvSpPr/>
          <p:nvPr/>
        </p:nvSpPr>
        <p:spPr>
          <a:xfrm>
            <a:off x="3521966" y="962182"/>
            <a:ext cx="121347" cy="841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CD23C5-1D9C-EAEE-E55D-16FEC3E281A6}"/>
              </a:ext>
            </a:extLst>
          </p:cNvPr>
          <p:cNvSpPr/>
          <p:nvPr/>
        </p:nvSpPr>
        <p:spPr>
          <a:xfrm>
            <a:off x="3519487" y="1057278"/>
            <a:ext cx="197643" cy="197644"/>
          </a:xfrm>
          <a:custGeom>
            <a:avLst/>
            <a:gdLst>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12108"/>
              <a:gd name="connsiteY0" fmla="*/ 372 h 209157"/>
              <a:gd name="connsiteX1" fmla="*/ 197643 w 212108"/>
              <a:gd name="connsiteY1" fmla="*/ 67047 h 209157"/>
              <a:gd name="connsiteX2" fmla="*/ 197643 w 212108"/>
              <a:gd name="connsiteY2" fmla="*/ 198016 h 209157"/>
              <a:gd name="connsiteX3" fmla="*/ 202406 w 212108"/>
              <a:gd name="connsiteY3" fmla="*/ 193253 h 209157"/>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02406"/>
              <a:gd name="connsiteY0" fmla="*/ 0 h 208785"/>
              <a:gd name="connsiteX1" fmla="*/ 161924 w 202406"/>
              <a:gd name="connsiteY1" fmla="*/ 90487 h 208785"/>
              <a:gd name="connsiteX2" fmla="*/ 197643 w 202406"/>
              <a:gd name="connsiteY2" fmla="*/ 197644 h 208785"/>
              <a:gd name="connsiteX3" fmla="*/ 202406 w 202406"/>
              <a:gd name="connsiteY3" fmla="*/ 192881 h 208785"/>
              <a:gd name="connsiteX0" fmla="*/ 0 w 207169"/>
              <a:gd name="connsiteY0" fmla="*/ 0 h 209614"/>
              <a:gd name="connsiteX1" fmla="*/ 161924 w 207169"/>
              <a:gd name="connsiteY1" fmla="*/ 90487 h 209614"/>
              <a:gd name="connsiteX2" fmla="*/ 197643 w 207169"/>
              <a:gd name="connsiteY2" fmla="*/ 197644 h 209614"/>
              <a:gd name="connsiteX3" fmla="*/ 207169 w 207169"/>
              <a:gd name="connsiteY3" fmla="*/ 195262 h 209614"/>
              <a:gd name="connsiteX0" fmla="*/ 0 w 197643"/>
              <a:gd name="connsiteY0" fmla="*/ 0 h 197644"/>
              <a:gd name="connsiteX1" fmla="*/ 161924 w 197643"/>
              <a:gd name="connsiteY1" fmla="*/ 90487 h 197644"/>
              <a:gd name="connsiteX2" fmla="*/ 197643 w 197643"/>
              <a:gd name="connsiteY2" fmla="*/ 197644 h 197644"/>
            </a:gdLst>
            <a:ahLst/>
            <a:cxnLst>
              <a:cxn ang="0">
                <a:pos x="connsiteX0" y="connsiteY0"/>
              </a:cxn>
              <a:cxn ang="0">
                <a:pos x="connsiteX1" y="connsiteY1"/>
              </a:cxn>
              <a:cxn ang="0">
                <a:pos x="connsiteX2" y="connsiteY2"/>
              </a:cxn>
            </a:cxnLst>
            <a:rect l="l" t="t" r="r" b="b"/>
            <a:pathLst>
              <a:path w="197643" h="197644">
                <a:moveTo>
                  <a:pt x="0" y="0"/>
                </a:moveTo>
                <a:cubicBezTo>
                  <a:pt x="113307" y="43061"/>
                  <a:pt x="128984" y="57546"/>
                  <a:pt x="161924" y="90487"/>
                </a:cubicBezTo>
                <a:cubicBezTo>
                  <a:pt x="194864" y="123428"/>
                  <a:pt x="196849" y="176610"/>
                  <a:pt x="197643" y="197644"/>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735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733D-AA85-3582-42D9-0955A32E00FE}"/>
              </a:ext>
            </a:extLst>
          </p:cNvPr>
          <p:cNvSpPr>
            <a:spLocks noGrp="1"/>
          </p:cNvSpPr>
          <p:nvPr>
            <p:ph type="title"/>
          </p:nvPr>
        </p:nvSpPr>
        <p:spPr/>
        <p:txBody>
          <a:bodyPr/>
          <a:lstStyle/>
          <a:p>
            <a:r>
              <a:rPr lang="en-US" dirty="0" err="1"/>
              <a:t>SingleR</a:t>
            </a:r>
            <a:r>
              <a:rPr lang="en-US" dirty="0"/>
              <a:t>: Correlation Based Annotation</a:t>
            </a:r>
          </a:p>
        </p:txBody>
      </p:sp>
      <p:pic>
        <p:nvPicPr>
          <p:cNvPr id="4" name="Picture 3">
            <a:extLst>
              <a:ext uri="{FF2B5EF4-FFF2-40B4-BE49-F238E27FC236}">
                <a16:creationId xmlns:a16="http://schemas.microsoft.com/office/drawing/2014/main" id="{47FA1686-35CF-8F34-8E6F-A30C30D11232}"/>
              </a:ext>
            </a:extLst>
          </p:cNvPr>
          <p:cNvPicPr>
            <a:picLocks noChangeAspect="1"/>
          </p:cNvPicPr>
          <p:nvPr/>
        </p:nvPicPr>
        <p:blipFill>
          <a:blip r:embed="rId2"/>
          <a:stretch>
            <a:fillRect/>
          </a:stretch>
        </p:blipFill>
        <p:spPr>
          <a:xfrm>
            <a:off x="1461343" y="3720120"/>
            <a:ext cx="4735242" cy="2910048"/>
          </a:xfrm>
          <a:prstGeom prst="rect">
            <a:avLst/>
          </a:prstGeom>
        </p:spPr>
      </p:pic>
      <p:pic>
        <p:nvPicPr>
          <p:cNvPr id="6" name="Picture 5">
            <a:extLst>
              <a:ext uri="{FF2B5EF4-FFF2-40B4-BE49-F238E27FC236}">
                <a16:creationId xmlns:a16="http://schemas.microsoft.com/office/drawing/2014/main" id="{022FEB95-D2AF-B7D3-0111-D0BE595C1A71}"/>
              </a:ext>
            </a:extLst>
          </p:cNvPr>
          <p:cNvPicPr>
            <a:picLocks noChangeAspect="1"/>
          </p:cNvPicPr>
          <p:nvPr/>
        </p:nvPicPr>
        <p:blipFill>
          <a:blip r:embed="rId3"/>
          <a:stretch>
            <a:fillRect/>
          </a:stretch>
        </p:blipFill>
        <p:spPr>
          <a:xfrm>
            <a:off x="515354" y="980733"/>
            <a:ext cx="6106377" cy="2448267"/>
          </a:xfrm>
          <a:prstGeom prst="rect">
            <a:avLst/>
          </a:prstGeom>
        </p:spPr>
      </p:pic>
      <p:pic>
        <p:nvPicPr>
          <p:cNvPr id="10" name="Picture 9">
            <a:extLst>
              <a:ext uri="{FF2B5EF4-FFF2-40B4-BE49-F238E27FC236}">
                <a16:creationId xmlns:a16="http://schemas.microsoft.com/office/drawing/2014/main" id="{A7E4442F-4EE8-F881-9B1B-E8B29755BDBD}"/>
              </a:ext>
            </a:extLst>
          </p:cNvPr>
          <p:cNvPicPr>
            <a:picLocks noChangeAspect="1"/>
          </p:cNvPicPr>
          <p:nvPr/>
        </p:nvPicPr>
        <p:blipFill>
          <a:blip r:embed="rId4"/>
          <a:stretch>
            <a:fillRect/>
          </a:stretch>
        </p:blipFill>
        <p:spPr>
          <a:xfrm>
            <a:off x="6403116" y="1716207"/>
            <a:ext cx="4754521" cy="2547064"/>
          </a:xfrm>
          <a:prstGeom prst="rect">
            <a:avLst/>
          </a:prstGeom>
        </p:spPr>
      </p:pic>
      <p:sp>
        <p:nvSpPr>
          <p:cNvPr id="11" name="TextBox 10">
            <a:extLst>
              <a:ext uri="{FF2B5EF4-FFF2-40B4-BE49-F238E27FC236}">
                <a16:creationId xmlns:a16="http://schemas.microsoft.com/office/drawing/2014/main" id="{90168B75-BF86-2D36-58ED-0D40355E94B8}"/>
              </a:ext>
            </a:extLst>
          </p:cNvPr>
          <p:cNvSpPr txBox="1"/>
          <p:nvPr/>
        </p:nvSpPr>
        <p:spPr>
          <a:xfrm>
            <a:off x="9592089" y="1624790"/>
            <a:ext cx="1236236" cy="369332"/>
          </a:xfrm>
          <a:prstGeom prst="rect">
            <a:avLst/>
          </a:prstGeom>
          <a:noFill/>
        </p:spPr>
        <p:txBody>
          <a:bodyPr wrap="none" rtlCol="0">
            <a:spAutoFit/>
          </a:bodyPr>
          <a:lstStyle/>
          <a:p>
            <a:r>
              <a:rPr lang="en-US" b="1" dirty="0"/>
              <a:t>Fine Labels</a:t>
            </a:r>
          </a:p>
        </p:txBody>
      </p:sp>
      <p:sp>
        <p:nvSpPr>
          <p:cNvPr id="12" name="TextBox 11">
            <a:extLst>
              <a:ext uri="{FF2B5EF4-FFF2-40B4-BE49-F238E27FC236}">
                <a16:creationId xmlns:a16="http://schemas.microsoft.com/office/drawing/2014/main" id="{765A24B6-1711-E454-9E3B-C71A3860076F}"/>
              </a:ext>
            </a:extLst>
          </p:cNvPr>
          <p:cNvSpPr txBox="1"/>
          <p:nvPr/>
        </p:nvSpPr>
        <p:spPr>
          <a:xfrm>
            <a:off x="5210760" y="4356112"/>
            <a:ext cx="1340432" cy="338554"/>
          </a:xfrm>
          <a:prstGeom prst="rect">
            <a:avLst/>
          </a:prstGeom>
          <a:noFill/>
        </p:spPr>
        <p:txBody>
          <a:bodyPr wrap="none" rtlCol="0">
            <a:spAutoFit/>
          </a:bodyPr>
          <a:lstStyle/>
          <a:p>
            <a:r>
              <a:rPr lang="en-US" sz="1600" b="1" dirty="0"/>
              <a:t>Simple Labels</a:t>
            </a:r>
          </a:p>
        </p:txBody>
      </p:sp>
    </p:spTree>
    <p:extLst>
      <p:ext uri="{BB962C8B-B14F-4D97-AF65-F5344CB8AC3E}">
        <p14:creationId xmlns:p14="http://schemas.microsoft.com/office/powerpoint/2010/main" val="197798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C89E-64F5-F3C7-8FB8-4B03FDC5B489}"/>
              </a:ext>
            </a:extLst>
          </p:cNvPr>
          <p:cNvSpPr>
            <a:spLocks noGrp="1"/>
          </p:cNvSpPr>
          <p:nvPr>
            <p:ph type="title"/>
          </p:nvPr>
        </p:nvSpPr>
        <p:spPr/>
        <p:txBody>
          <a:bodyPr/>
          <a:lstStyle/>
          <a:p>
            <a:r>
              <a:rPr lang="en-US" dirty="0" err="1"/>
              <a:t>scAnnoteR</a:t>
            </a:r>
            <a:r>
              <a:rPr lang="en-US" dirty="0"/>
              <a:t>: Classification Based (default model)</a:t>
            </a:r>
          </a:p>
        </p:txBody>
      </p:sp>
      <p:pic>
        <p:nvPicPr>
          <p:cNvPr id="4" name="Picture 3">
            <a:extLst>
              <a:ext uri="{FF2B5EF4-FFF2-40B4-BE49-F238E27FC236}">
                <a16:creationId xmlns:a16="http://schemas.microsoft.com/office/drawing/2014/main" id="{C7A34AC9-61F6-1BE2-44A3-C37236665A70}"/>
              </a:ext>
            </a:extLst>
          </p:cNvPr>
          <p:cNvPicPr>
            <a:picLocks noChangeAspect="1"/>
          </p:cNvPicPr>
          <p:nvPr/>
        </p:nvPicPr>
        <p:blipFill>
          <a:blip r:embed="rId2"/>
          <a:stretch>
            <a:fillRect/>
          </a:stretch>
        </p:blipFill>
        <p:spPr>
          <a:xfrm>
            <a:off x="364862" y="1001156"/>
            <a:ext cx="4677428" cy="1600423"/>
          </a:xfrm>
          <a:prstGeom prst="rect">
            <a:avLst/>
          </a:prstGeom>
        </p:spPr>
      </p:pic>
      <p:pic>
        <p:nvPicPr>
          <p:cNvPr id="1026" name="Picture 2" descr="Workflow of scAnnotate on a dataset with at most one rare cell population (at most one cell population less than 100 cells). The vertical grey dashed line separates training data (left) and test data (right) information">
            <a:extLst>
              <a:ext uri="{FF2B5EF4-FFF2-40B4-BE49-F238E27FC236}">
                <a16:creationId xmlns:a16="http://schemas.microsoft.com/office/drawing/2014/main" id="{C275E2A4-1C90-16FF-A85A-599C42832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344" y="896112"/>
            <a:ext cx="3674669" cy="53775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B948B5-7973-4C00-2CFC-8D9D38FB981E}"/>
              </a:ext>
            </a:extLst>
          </p:cNvPr>
          <p:cNvPicPr>
            <a:picLocks noChangeAspect="1"/>
          </p:cNvPicPr>
          <p:nvPr/>
        </p:nvPicPr>
        <p:blipFill>
          <a:blip r:embed="rId4"/>
          <a:stretch>
            <a:fillRect/>
          </a:stretch>
        </p:blipFill>
        <p:spPr>
          <a:xfrm>
            <a:off x="1764107" y="2856592"/>
            <a:ext cx="4419210" cy="3417084"/>
          </a:xfrm>
          <a:prstGeom prst="rect">
            <a:avLst/>
          </a:prstGeom>
        </p:spPr>
      </p:pic>
    </p:spTree>
    <p:extLst>
      <p:ext uri="{BB962C8B-B14F-4D97-AF65-F5344CB8AC3E}">
        <p14:creationId xmlns:p14="http://schemas.microsoft.com/office/powerpoint/2010/main" val="204157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24A-6320-ACAE-D16F-90D79769B63C}"/>
              </a:ext>
            </a:extLst>
          </p:cNvPr>
          <p:cNvSpPr>
            <a:spLocks noGrp="1"/>
          </p:cNvSpPr>
          <p:nvPr>
            <p:ph type="title"/>
          </p:nvPr>
        </p:nvSpPr>
        <p:spPr/>
        <p:txBody>
          <a:bodyPr/>
          <a:lstStyle/>
          <a:p>
            <a:r>
              <a:rPr lang="en-US" dirty="0" err="1"/>
              <a:t>scPred</a:t>
            </a:r>
            <a:r>
              <a:rPr lang="en-US" dirty="0"/>
              <a:t>: Classification Based (Trained Reference)</a:t>
            </a:r>
          </a:p>
        </p:txBody>
      </p:sp>
      <p:pic>
        <p:nvPicPr>
          <p:cNvPr id="5" name="Picture 4">
            <a:extLst>
              <a:ext uri="{FF2B5EF4-FFF2-40B4-BE49-F238E27FC236}">
                <a16:creationId xmlns:a16="http://schemas.microsoft.com/office/drawing/2014/main" id="{B512517D-6901-E5F0-7504-54D2112C11FC}"/>
              </a:ext>
            </a:extLst>
          </p:cNvPr>
          <p:cNvPicPr>
            <a:picLocks noChangeAspect="1"/>
          </p:cNvPicPr>
          <p:nvPr/>
        </p:nvPicPr>
        <p:blipFill>
          <a:blip r:embed="rId2"/>
          <a:stretch>
            <a:fillRect/>
          </a:stretch>
        </p:blipFill>
        <p:spPr>
          <a:xfrm>
            <a:off x="6580489" y="878633"/>
            <a:ext cx="4443844" cy="2623054"/>
          </a:xfrm>
          <a:prstGeom prst="rect">
            <a:avLst/>
          </a:prstGeom>
        </p:spPr>
      </p:pic>
      <p:pic>
        <p:nvPicPr>
          <p:cNvPr id="7" name="Picture 6">
            <a:extLst>
              <a:ext uri="{FF2B5EF4-FFF2-40B4-BE49-F238E27FC236}">
                <a16:creationId xmlns:a16="http://schemas.microsoft.com/office/drawing/2014/main" id="{D3980AE6-4993-8831-6444-633133C66BEB}"/>
              </a:ext>
            </a:extLst>
          </p:cNvPr>
          <p:cNvPicPr>
            <a:picLocks noChangeAspect="1"/>
          </p:cNvPicPr>
          <p:nvPr/>
        </p:nvPicPr>
        <p:blipFill>
          <a:blip r:embed="rId3"/>
          <a:stretch>
            <a:fillRect/>
          </a:stretch>
        </p:blipFill>
        <p:spPr>
          <a:xfrm>
            <a:off x="6864097" y="4144340"/>
            <a:ext cx="4620594" cy="2639233"/>
          </a:xfrm>
          <a:prstGeom prst="rect">
            <a:avLst/>
          </a:prstGeom>
        </p:spPr>
      </p:pic>
      <p:pic>
        <p:nvPicPr>
          <p:cNvPr id="9" name="Picture 8">
            <a:extLst>
              <a:ext uri="{FF2B5EF4-FFF2-40B4-BE49-F238E27FC236}">
                <a16:creationId xmlns:a16="http://schemas.microsoft.com/office/drawing/2014/main" id="{1F7FF9BF-0170-E135-3AA4-D8D881640F43}"/>
              </a:ext>
            </a:extLst>
          </p:cNvPr>
          <p:cNvPicPr>
            <a:picLocks noChangeAspect="1"/>
          </p:cNvPicPr>
          <p:nvPr/>
        </p:nvPicPr>
        <p:blipFill>
          <a:blip r:embed="rId4"/>
          <a:stretch>
            <a:fillRect/>
          </a:stretch>
        </p:blipFill>
        <p:spPr>
          <a:xfrm>
            <a:off x="207265" y="786840"/>
            <a:ext cx="6144482" cy="4201111"/>
          </a:xfrm>
          <a:prstGeom prst="rect">
            <a:avLst/>
          </a:prstGeom>
        </p:spPr>
      </p:pic>
      <p:sp>
        <p:nvSpPr>
          <p:cNvPr id="10" name="TextBox 9">
            <a:extLst>
              <a:ext uri="{FF2B5EF4-FFF2-40B4-BE49-F238E27FC236}">
                <a16:creationId xmlns:a16="http://schemas.microsoft.com/office/drawing/2014/main" id="{73D7C881-92F5-D120-8A72-5F141F326C4A}"/>
              </a:ext>
            </a:extLst>
          </p:cNvPr>
          <p:cNvSpPr txBox="1"/>
          <p:nvPr/>
        </p:nvSpPr>
        <p:spPr>
          <a:xfrm>
            <a:off x="371857" y="5641848"/>
            <a:ext cx="5120640" cy="646331"/>
          </a:xfrm>
          <a:prstGeom prst="rect">
            <a:avLst/>
          </a:prstGeom>
          <a:noFill/>
        </p:spPr>
        <p:txBody>
          <a:bodyPr wrap="square" rtlCol="0">
            <a:spAutoFit/>
          </a:bodyPr>
          <a:lstStyle/>
          <a:p>
            <a:r>
              <a:rPr lang="en-US" i="1" dirty="0"/>
              <a:t>Note: updates are required for this package to function with Seurat V5 (source() call on this slide).</a:t>
            </a:r>
          </a:p>
        </p:txBody>
      </p:sp>
    </p:spTree>
    <p:extLst>
      <p:ext uri="{BB962C8B-B14F-4D97-AF65-F5344CB8AC3E}">
        <p14:creationId xmlns:p14="http://schemas.microsoft.com/office/powerpoint/2010/main" val="147106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896BDB1-5BE6-4EA2-E515-66CCF8852990}"/>
              </a:ext>
            </a:extLst>
          </p:cNvPr>
          <p:cNvGrpSpPr>
            <a:grpSpLocks noChangeAspect="1"/>
          </p:cNvGrpSpPr>
          <p:nvPr/>
        </p:nvGrpSpPr>
        <p:grpSpPr>
          <a:xfrm>
            <a:off x="218742" y="810125"/>
            <a:ext cx="7325058" cy="1699532"/>
            <a:chOff x="434780" y="1103624"/>
            <a:chExt cx="6796771" cy="1576962"/>
          </a:xfrm>
        </p:grpSpPr>
        <p:pic>
          <p:nvPicPr>
            <p:cNvPr id="4" name="Picture 3">
              <a:extLst>
                <a:ext uri="{FF2B5EF4-FFF2-40B4-BE49-F238E27FC236}">
                  <a16:creationId xmlns:a16="http://schemas.microsoft.com/office/drawing/2014/main" id="{D13F34B3-F82C-1FB6-211C-E1170695862F}"/>
                </a:ext>
              </a:extLst>
            </p:cNvPr>
            <p:cNvPicPr>
              <a:picLocks noChangeAspect="1"/>
            </p:cNvPicPr>
            <p:nvPr/>
          </p:nvPicPr>
          <p:blipFill>
            <a:blip r:embed="rId2"/>
            <a:stretch>
              <a:fillRect/>
            </a:stretch>
          </p:blipFill>
          <p:spPr>
            <a:xfrm>
              <a:off x="698659" y="1650762"/>
              <a:ext cx="3734039" cy="1029824"/>
            </a:xfrm>
            <a:prstGeom prst="rect">
              <a:avLst/>
            </a:prstGeom>
          </p:spPr>
        </p:pic>
        <p:pic>
          <p:nvPicPr>
            <p:cNvPr id="10" name="Picture 9">
              <a:extLst>
                <a:ext uri="{FF2B5EF4-FFF2-40B4-BE49-F238E27FC236}">
                  <a16:creationId xmlns:a16="http://schemas.microsoft.com/office/drawing/2014/main" id="{DFDFAA16-B102-DE0B-1CA1-D7C3ED9ECFC5}"/>
                </a:ext>
              </a:extLst>
            </p:cNvPr>
            <p:cNvPicPr>
              <a:picLocks noChangeAspect="1"/>
            </p:cNvPicPr>
            <p:nvPr/>
          </p:nvPicPr>
          <p:blipFill>
            <a:blip r:embed="rId3"/>
            <a:stretch>
              <a:fillRect/>
            </a:stretch>
          </p:blipFill>
          <p:spPr>
            <a:xfrm>
              <a:off x="4370832" y="1103624"/>
              <a:ext cx="2860719" cy="1576962"/>
            </a:xfrm>
            <a:prstGeom prst="rect">
              <a:avLst/>
            </a:prstGeom>
          </p:spPr>
        </p:pic>
        <p:pic>
          <p:nvPicPr>
            <p:cNvPr id="12" name="Picture 11">
              <a:extLst>
                <a:ext uri="{FF2B5EF4-FFF2-40B4-BE49-F238E27FC236}">
                  <a16:creationId xmlns:a16="http://schemas.microsoft.com/office/drawing/2014/main" id="{6ECBCB47-98FB-4009-539D-41D91E764170}"/>
                </a:ext>
              </a:extLst>
            </p:cNvPr>
            <p:cNvPicPr>
              <a:picLocks noChangeAspect="1"/>
            </p:cNvPicPr>
            <p:nvPr/>
          </p:nvPicPr>
          <p:blipFill>
            <a:blip r:embed="rId4"/>
            <a:stretch>
              <a:fillRect/>
            </a:stretch>
          </p:blipFill>
          <p:spPr>
            <a:xfrm>
              <a:off x="434780" y="1165701"/>
              <a:ext cx="3734039" cy="436446"/>
            </a:xfrm>
            <a:prstGeom prst="rect">
              <a:avLst/>
            </a:prstGeom>
          </p:spPr>
        </p:pic>
      </p:grpSp>
      <p:sp>
        <p:nvSpPr>
          <p:cNvPr id="35" name="Rectangle 34">
            <a:extLst>
              <a:ext uri="{FF2B5EF4-FFF2-40B4-BE49-F238E27FC236}">
                <a16:creationId xmlns:a16="http://schemas.microsoft.com/office/drawing/2014/main" id="{B38FFBE4-DD5F-ABA6-9C1A-36BC0E10A0DF}"/>
              </a:ext>
            </a:extLst>
          </p:cNvPr>
          <p:cNvSpPr/>
          <p:nvPr/>
        </p:nvSpPr>
        <p:spPr>
          <a:xfrm>
            <a:off x="4460728" y="2186940"/>
            <a:ext cx="7036119" cy="4452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EEA55-6B96-183C-34FB-5060ABC85E70}"/>
              </a:ext>
            </a:extLst>
          </p:cNvPr>
          <p:cNvSpPr>
            <a:spLocks noGrp="1"/>
          </p:cNvSpPr>
          <p:nvPr>
            <p:ph type="title"/>
          </p:nvPr>
        </p:nvSpPr>
        <p:spPr/>
        <p:txBody>
          <a:bodyPr/>
          <a:lstStyle/>
          <a:p>
            <a:endParaRPr lang="en-US" dirty="0"/>
          </a:p>
        </p:txBody>
      </p:sp>
      <p:grpSp>
        <p:nvGrpSpPr>
          <p:cNvPr id="27" name="Group 26">
            <a:extLst>
              <a:ext uri="{FF2B5EF4-FFF2-40B4-BE49-F238E27FC236}">
                <a16:creationId xmlns:a16="http://schemas.microsoft.com/office/drawing/2014/main" id="{4E046237-CD70-B57E-8280-A47780088423}"/>
              </a:ext>
            </a:extLst>
          </p:cNvPr>
          <p:cNvGrpSpPr>
            <a:grpSpLocks noChangeAspect="1"/>
          </p:cNvGrpSpPr>
          <p:nvPr/>
        </p:nvGrpSpPr>
        <p:grpSpPr>
          <a:xfrm>
            <a:off x="4460728" y="2285562"/>
            <a:ext cx="7036119" cy="2826696"/>
            <a:chOff x="6308800" y="2527381"/>
            <a:chExt cx="5683814" cy="2283420"/>
          </a:xfrm>
        </p:grpSpPr>
        <p:pic>
          <p:nvPicPr>
            <p:cNvPr id="24" name="Picture 23">
              <a:extLst>
                <a:ext uri="{FF2B5EF4-FFF2-40B4-BE49-F238E27FC236}">
                  <a16:creationId xmlns:a16="http://schemas.microsoft.com/office/drawing/2014/main" id="{3D96EA21-7E70-D1F4-ECB8-01D779CE549E}"/>
                </a:ext>
              </a:extLst>
            </p:cNvPr>
            <p:cNvPicPr>
              <a:picLocks noChangeAspect="1"/>
            </p:cNvPicPr>
            <p:nvPr/>
          </p:nvPicPr>
          <p:blipFill>
            <a:blip r:embed="rId5"/>
            <a:stretch>
              <a:fillRect/>
            </a:stretch>
          </p:blipFill>
          <p:spPr>
            <a:xfrm>
              <a:off x="6308800" y="2868574"/>
              <a:ext cx="5683814" cy="1942227"/>
            </a:xfrm>
            <a:prstGeom prst="rect">
              <a:avLst/>
            </a:prstGeom>
          </p:spPr>
        </p:pic>
        <p:pic>
          <p:nvPicPr>
            <p:cNvPr id="26" name="Picture 25">
              <a:extLst>
                <a:ext uri="{FF2B5EF4-FFF2-40B4-BE49-F238E27FC236}">
                  <a16:creationId xmlns:a16="http://schemas.microsoft.com/office/drawing/2014/main" id="{E84283DC-C21D-6740-3308-8A13CCCB8D46}"/>
                </a:ext>
              </a:extLst>
            </p:cNvPr>
            <p:cNvPicPr>
              <a:picLocks noChangeAspect="1"/>
            </p:cNvPicPr>
            <p:nvPr/>
          </p:nvPicPr>
          <p:blipFill>
            <a:blip r:embed="rId6"/>
            <a:stretch>
              <a:fillRect/>
            </a:stretch>
          </p:blipFill>
          <p:spPr>
            <a:xfrm>
              <a:off x="6370356" y="2527381"/>
              <a:ext cx="5340507" cy="335038"/>
            </a:xfrm>
            <a:prstGeom prst="rect">
              <a:avLst/>
            </a:prstGeom>
          </p:spPr>
        </p:pic>
      </p:grpSp>
      <p:grpSp>
        <p:nvGrpSpPr>
          <p:cNvPr id="34" name="Group 33">
            <a:extLst>
              <a:ext uri="{FF2B5EF4-FFF2-40B4-BE49-F238E27FC236}">
                <a16:creationId xmlns:a16="http://schemas.microsoft.com/office/drawing/2014/main" id="{B4AB3F2C-1D12-9154-8464-71100F166C60}"/>
              </a:ext>
            </a:extLst>
          </p:cNvPr>
          <p:cNvGrpSpPr>
            <a:grpSpLocks noChangeAspect="1"/>
          </p:cNvGrpSpPr>
          <p:nvPr/>
        </p:nvGrpSpPr>
        <p:grpSpPr>
          <a:xfrm>
            <a:off x="333965" y="4436292"/>
            <a:ext cx="7693930" cy="2287719"/>
            <a:chOff x="297390" y="4588996"/>
            <a:chExt cx="6535795" cy="1943358"/>
          </a:xfrm>
        </p:grpSpPr>
        <p:sp>
          <p:nvSpPr>
            <p:cNvPr id="28" name="Rectangle 27">
              <a:extLst>
                <a:ext uri="{FF2B5EF4-FFF2-40B4-BE49-F238E27FC236}">
                  <a16:creationId xmlns:a16="http://schemas.microsoft.com/office/drawing/2014/main" id="{B53ADC2D-2ACA-5DC7-3FD8-9C45373A0634}"/>
                </a:ext>
              </a:extLst>
            </p:cNvPr>
            <p:cNvSpPr/>
            <p:nvPr/>
          </p:nvSpPr>
          <p:spPr>
            <a:xfrm>
              <a:off x="297391" y="4588996"/>
              <a:ext cx="6525915" cy="1943358"/>
            </a:xfrm>
            <a:prstGeom prst="rect">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28607718-9C28-E96B-878A-35D23306B6C0}"/>
                </a:ext>
              </a:extLst>
            </p:cNvPr>
            <p:cNvPicPr>
              <a:picLocks noChangeAspect="1"/>
            </p:cNvPicPr>
            <p:nvPr/>
          </p:nvPicPr>
          <p:blipFill>
            <a:blip r:embed="rId7"/>
            <a:stretch>
              <a:fillRect/>
            </a:stretch>
          </p:blipFill>
          <p:spPr>
            <a:xfrm>
              <a:off x="340254" y="5143953"/>
              <a:ext cx="2760554" cy="1362052"/>
            </a:xfrm>
            <a:prstGeom prst="rect">
              <a:avLst/>
            </a:prstGeom>
          </p:spPr>
        </p:pic>
        <p:pic>
          <p:nvPicPr>
            <p:cNvPr id="32" name="Picture 31">
              <a:extLst>
                <a:ext uri="{FF2B5EF4-FFF2-40B4-BE49-F238E27FC236}">
                  <a16:creationId xmlns:a16="http://schemas.microsoft.com/office/drawing/2014/main" id="{85F611A3-0792-9D64-552E-9557E0B376F3}"/>
                </a:ext>
              </a:extLst>
            </p:cNvPr>
            <p:cNvPicPr>
              <a:picLocks noChangeAspect="1"/>
            </p:cNvPicPr>
            <p:nvPr/>
          </p:nvPicPr>
          <p:blipFill rotWithShape="1">
            <a:blip r:embed="rId8"/>
            <a:srcRect b="16918"/>
            <a:stretch/>
          </p:blipFill>
          <p:spPr>
            <a:xfrm>
              <a:off x="297390" y="4626178"/>
              <a:ext cx="5635210" cy="462647"/>
            </a:xfrm>
            <a:prstGeom prst="rect">
              <a:avLst/>
            </a:prstGeom>
          </p:spPr>
        </p:pic>
        <p:sp>
          <p:nvSpPr>
            <p:cNvPr id="33" name="Rectangle 32">
              <a:extLst>
                <a:ext uri="{FF2B5EF4-FFF2-40B4-BE49-F238E27FC236}">
                  <a16:creationId xmlns:a16="http://schemas.microsoft.com/office/drawing/2014/main" id="{AB722F23-BD85-9BBC-9E84-D1E0FAEB53C8}"/>
                </a:ext>
              </a:extLst>
            </p:cNvPr>
            <p:cNvSpPr/>
            <p:nvPr/>
          </p:nvSpPr>
          <p:spPr>
            <a:xfrm>
              <a:off x="3086100" y="5143953"/>
              <a:ext cx="3747085" cy="1371147"/>
            </a:xfrm>
            <a:prstGeom prst="rect">
              <a:avLst/>
            </a:prstGeom>
            <a:solidFill>
              <a:srgbClr val="99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EB472841-3576-5E49-D96B-D028C0857E48}"/>
                </a:ext>
              </a:extLst>
            </p:cNvPr>
            <p:cNvSpPr txBox="1"/>
            <p:nvPr/>
          </p:nvSpPr>
          <p:spPr>
            <a:xfrm>
              <a:off x="3163090" y="5172230"/>
              <a:ext cx="3546689" cy="1323439"/>
            </a:xfrm>
            <a:prstGeom prst="rect">
              <a:avLst/>
            </a:prstGeom>
            <a:noFill/>
          </p:spPr>
          <p:txBody>
            <a:bodyPr wrap="square">
              <a:spAutoFit/>
            </a:bodyPr>
            <a:lstStyle/>
            <a:p>
              <a:r>
                <a:rPr lang="en-US" sz="2400" b="1" dirty="0">
                  <a:solidFill>
                    <a:schemeClr val="bg1"/>
                  </a:solidFill>
                  <a:latin typeface="Open Sans" panose="020B0606030504020204" pitchFamily="34" charset="0"/>
                </a:rPr>
                <a:t>Bridging biological research and data science for the next generation of scientific discoveries.</a:t>
              </a:r>
              <a:endParaRPr lang="en-US" sz="2400" b="1" dirty="0">
                <a:solidFill>
                  <a:schemeClr val="bg1"/>
                </a:solidFill>
              </a:endParaRPr>
            </a:p>
          </p:txBody>
        </p:sp>
      </p:grpSp>
    </p:spTree>
    <p:extLst>
      <p:ext uri="{BB962C8B-B14F-4D97-AF65-F5344CB8AC3E}">
        <p14:creationId xmlns:p14="http://schemas.microsoft.com/office/powerpoint/2010/main" val="2785229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1507</TotalTime>
  <Words>243</Words>
  <Application>Microsoft Office PowerPoint</Application>
  <PresentationFormat>Widescreen</PresentationFormat>
  <Paragraphs>31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Unicode MS</vt:lpstr>
      <vt:lpstr>Calibri</vt:lpstr>
      <vt:lpstr>Calibri Light</vt:lpstr>
      <vt:lpstr>Open Sans</vt:lpstr>
      <vt:lpstr>Office Theme</vt:lpstr>
      <vt:lpstr>Module 4: Initial Cell Type Identification</vt:lpstr>
      <vt:lpstr>Primary Methods of Cell Type Annotation</vt:lpstr>
      <vt:lpstr>Additional Pipeline Summaries</vt:lpstr>
      <vt:lpstr>Multitude of Packages Available for Cell Type Annotation</vt:lpstr>
      <vt:lpstr>Marker Based: ScType</vt:lpstr>
      <vt:lpstr>SingleR: Correlation Based Annotation</vt:lpstr>
      <vt:lpstr>scAnnoteR: Classification Based (default model)</vt:lpstr>
      <vt:lpstr>scPred: Classification Based (Trained 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Bruce Corliss</cp:lastModifiedBy>
  <cp:revision>112</cp:revision>
  <dcterms:created xsi:type="dcterms:W3CDTF">2024-01-01T16:06:19Z</dcterms:created>
  <dcterms:modified xsi:type="dcterms:W3CDTF">2024-04-06T00:41:56Z</dcterms:modified>
</cp:coreProperties>
</file>