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0"/>
  </p:notesMasterIdLst>
  <p:sldIdLst>
    <p:sldId id="256" r:id="rId2"/>
    <p:sldId id="261" r:id="rId3"/>
    <p:sldId id="267" r:id="rId4"/>
    <p:sldId id="266" r:id="rId5"/>
    <p:sldId id="269" r:id="rId6"/>
    <p:sldId id="268" r:id="rId7"/>
    <p:sldId id="270" r:id="rId8"/>
    <p:sldId id="275" r:id="rId9"/>
    <p:sldId id="271" r:id="rId10"/>
    <p:sldId id="277" r:id="rId11"/>
    <p:sldId id="272" r:id="rId12"/>
    <p:sldId id="276" r:id="rId13"/>
    <p:sldId id="273" r:id="rId14"/>
    <p:sldId id="274" r:id="rId15"/>
    <p:sldId id="257" r:id="rId16"/>
    <p:sldId id="263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  <a:srgbClr val="A6A6A6"/>
    <a:srgbClr val="A50021"/>
    <a:srgbClr val="CBCBCB"/>
    <a:srgbClr val="D3D3D3"/>
    <a:srgbClr val="FDF3ED"/>
    <a:srgbClr val="000000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4" autoAdjust="0"/>
    <p:restoredTop sz="94718"/>
  </p:normalViewPr>
  <p:slideViewPr>
    <p:cSldViewPr snapToGrid="0">
      <p:cViewPr varScale="1">
        <p:scale>
          <a:sx n="105" d="100"/>
          <a:sy n="105" d="100"/>
        </p:scale>
        <p:origin x="924" y="11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24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20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58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40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www.oaepublish.com</a:t>
            </a:r>
            <a:r>
              <a:rPr lang="en-US" dirty="0"/>
              <a:t>/articles/jtgg.2020.48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55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0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63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75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33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54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83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71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0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7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8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1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80AF11-16A2-55D9-35F9-3011E625EF70}"/>
              </a:ext>
            </a:extLst>
          </p:cNvPr>
          <p:cNvGrpSpPr/>
          <p:nvPr/>
        </p:nvGrpSpPr>
        <p:grpSpPr>
          <a:xfrm>
            <a:off x="9894613" y="6356350"/>
            <a:ext cx="2184040" cy="474984"/>
            <a:chOff x="6968939" y="4628992"/>
            <a:chExt cx="2184040" cy="4749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C8740E-3DF3-283B-1B9D-2CB3D9C4471B}"/>
                </a:ext>
              </a:extLst>
            </p:cNvPr>
            <p:cNvGrpSpPr/>
            <p:nvPr/>
          </p:nvGrpSpPr>
          <p:grpSpPr>
            <a:xfrm>
              <a:off x="7355930" y="4685723"/>
              <a:ext cx="1797049" cy="369373"/>
              <a:chOff x="7200939" y="4475698"/>
              <a:chExt cx="2356037" cy="553721"/>
            </a:xfrm>
          </p:grpSpPr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D057B878-12E1-E213-DD5D-E8C3B95DEE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190"/>
              <a:stretch/>
            </p:blipFill>
            <p:spPr bwMode="auto">
              <a:xfrm>
                <a:off x="8979087" y="4475698"/>
                <a:ext cx="577889" cy="55372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2B54BAA7-B091-625A-15EF-81A9D3492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50" r="48505"/>
              <a:stretch/>
            </p:blipFill>
            <p:spPr bwMode="auto">
              <a:xfrm>
                <a:off x="7200940" y="4477604"/>
                <a:ext cx="1592647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87022AEC-3D98-9BE2-CB82-643603D2D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95"/>
              <a:stretch/>
            </p:blipFill>
            <p:spPr bwMode="auto">
              <a:xfrm>
                <a:off x="7200939" y="4755099"/>
                <a:ext cx="1778149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D8890-BC8E-533E-DA38-99A724B6EC7B}"/>
                </a:ext>
              </a:extLst>
            </p:cNvPr>
            <p:cNvSpPr/>
            <p:nvPr/>
          </p:nvSpPr>
          <p:spPr>
            <a:xfrm>
              <a:off x="8562554" y="4686061"/>
              <a:ext cx="162346" cy="20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165629-9282-59A2-3252-22C976A32FCB}"/>
                </a:ext>
              </a:extLst>
            </p:cNvPr>
            <p:cNvSpPr/>
            <p:nvPr/>
          </p:nvSpPr>
          <p:spPr>
            <a:xfrm>
              <a:off x="7200726" y="4686061"/>
              <a:ext cx="162346" cy="369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BDB1A56D-B0BB-83FA-A9E4-F4640EAC0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39" y="4628992"/>
              <a:ext cx="398897" cy="4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954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3: Processing </a:t>
            </a:r>
            <a:r>
              <a:rPr lang="en-US" dirty="0" err="1"/>
              <a:t>scRNA</a:t>
            </a:r>
            <a:r>
              <a:rPr lang="en-US" dirty="0"/>
              <a:t>-Seq with Seurat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rrow: Right 47">
            <a:extLst>
              <a:ext uri="{FF2B5EF4-FFF2-40B4-BE49-F238E27FC236}">
                <a16:creationId xmlns:a16="http://schemas.microsoft.com/office/drawing/2014/main" id="{67CA95DD-C327-B590-AA6C-79F0606FCB08}"/>
              </a:ext>
            </a:extLst>
          </p:cNvPr>
          <p:cNvSpPr/>
          <p:nvPr/>
        </p:nvSpPr>
        <p:spPr>
          <a:xfrm rot="5400000">
            <a:off x="1008435" y="1110753"/>
            <a:ext cx="19142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Matrix Importation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888D682-0FF3-927D-D8FC-B32AED14036B}"/>
              </a:ext>
            </a:extLst>
          </p:cNvPr>
          <p:cNvGrpSpPr/>
          <p:nvPr/>
        </p:nvGrpSpPr>
        <p:grpSpPr>
          <a:xfrm>
            <a:off x="346737" y="667047"/>
            <a:ext cx="1514816" cy="338554"/>
            <a:chOff x="113942" y="713311"/>
            <a:chExt cx="2178751" cy="33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0CF4171-E842-31D9-0B2E-D14EF4239DA5}"/>
                </a:ext>
              </a:extLst>
            </p:cNvPr>
            <p:cNvSpPr/>
            <p:nvPr/>
          </p:nvSpPr>
          <p:spPr>
            <a:xfrm>
              <a:off x="113942" y="750352"/>
              <a:ext cx="2178751" cy="2778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51A1FE-B9C3-A9E9-EA29-CB35B5502439}"/>
                </a:ext>
              </a:extLst>
            </p:cNvPr>
            <p:cNvSpPr txBox="1"/>
            <p:nvPr/>
          </p:nvSpPr>
          <p:spPr>
            <a:xfrm>
              <a:off x="113942" y="713311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AE25B0A-7581-977C-7DBF-ADC958D7CAA3}"/>
              </a:ext>
            </a:extLst>
          </p:cNvPr>
          <p:cNvGrpSpPr/>
          <p:nvPr/>
        </p:nvGrpSpPr>
        <p:grpSpPr>
          <a:xfrm>
            <a:off x="211531" y="2807052"/>
            <a:ext cx="1785228" cy="346912"/>
            <a:chOff x="87703" y="2805532"/>
            <a:chExt cx="2182540" cy="34691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0E852C-8BC8-3E02-D71C-D62CFF53E46D}"/>
                </a:ext>
              </a:extLst>
            </p:cNvPr>
            <p:cNvSpPr/>
            <p:nvPr/>
          </p:nvSpPr>
          <p:spPr>
            <a:xfrm>
              <a:off x="87703" y="2814116"/>
              <a:ext cx="2170521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741B7BE-5EF4-E7D6-63D2-190068A79E96}"/>
                </a:ext>
              </a:extLst>
            </p:cNvPr>
            <p:cNvSpPr txBox="1"/>
            <p:nvPr/>
          </p:nvSpPr>
          <p:spPr>
            <a:xfrm>
              <a:off x="99723" y="2805532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8D3FD91-EBC8-1279-7040-BF1877A67A1A}"/>
              </a:ext>
            </a:extLst>
          </p:cNvPr>
          <p:cNvGrpSpPr/>
          <p:nvPr/>
        </p:nvGrpSpPr>
        <p:grpSpPr>
          <a:xfrm>
            <a:off x="213022" y="4481744"/>
            <a:ext cx="1782246" cy="584775"/>
            <a:chOff x="164592" y="5262157"/>
            <a:chExt cx="2185416" cy="58477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838059C-867D-B36A-3A66-703AC90460BD}"/>
                </a:ext>
              </a:extLst>
            </p:cNvPr>
            <p:cNvSpPr/>
            <p:nvPr/>
          </p:nvSpPr>
          <p:spPr>
            <a:xfrm>
              <a:off x="176602" y="5276089"/>
              <a:ext cx="2170520" cy="560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9EE7E1-5B5A-EDF3-518C-5B01395958BA}"/>
                </a:ext>
              </a:extLst>
            </p:cNvPr>
            <p:cNvSpPr txBox="1"/>
            <p:nvPr/>
          </p:nvSpPr>
          <p:spPr>
            <a:xfrm>
              <a:off x="164592" y="5262157"/>
              <a:ext cx="21854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Dimensionality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D89C7C-830C-3DF7-C0EE-AC79F013E72E}"/>
              </a:ext>
            </a:extLst>
          </p:cNvPr>
          <p:cNvGrpSpPr/>
          <p:nvPr/>
        </p:nvGrpSpPr>
        <p:grpSpPr>
          <a:xfrm>
            <a:off x="392553" y="5458515"/>
            <a:ext cx="1423184" cy="348755"/>
            <a:chOff x="180650" y="5699057"/>
            <a:chExt cx="2189739" cy="34875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9750FFA-6C8D-7D46-1ABC-BD75AE4AD1D4}"/>
                </a:ext>
              </a:extLst>
            </p:cNvPr>
            <p:cNvSpPr/>
            <p:nvPr/>
          </p:nvSpPr>
          <p:spPr>
            <a:xfrm>
              <a:off x="199869" y="5699057"/>
              <a:ext cx="2170520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8A6324-24B0-3F24-0CD2-CAF0651DF59E}"/>
                </a:ext>
              </a:extLst>
            </p:cNvPr>
            <p:cNvSpPr txBox="1"/>
            <p:nvPr/>
          </p:nvSpPr>
          <p:spPr>
            <a:xfrm>
              <a:off x="180650" y="5709258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E229D0E-64BB-A4FA-2706-1A0F9FFE17BF}"/>
              </a:ext>
            </a:extLst>
          </p:cNvPr>
          <p:cNvGrpSpPr/>
          <p:nvPr/>
        </p:nvGrpSpPr>
        <p:grpSpPr>
          <a:xfrm>
            <a:off x="590366" y="2137602"/>
            <a:ext cx="1027558" cy="348437"/>
            <a:chOff x="113938" y="2120893"/>
            <a:chExt cx="2209262" cy="34843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57C3233-89B3-3FFF-1031-FCB53DEFFF56}"/>
                </a:ext>
              </a:extLst>
            </p:cNvPr>
            <p:cNvSpPr/>
            <p:nvPr/>
          </p:nvSpPr>
          <p:spPr>
            <a:xfrm>
              <a:off x="113938" y="2120893"/>
              <a:ext cx="2178755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BDE81A-60BB-66C7-3570-9124817E49DD}"/>
                </a:ext>
              </a:extLst>
            </p:cNvPr>
            <p:cNvSpPr txBox="1"/>
            <p:nvPr/>
          </p:nvSpPr>
          <p:spPr>
            <a:xfrm>
              <a:off x="118211" y="2130776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BC461F-987D-598B-7037-FB901D321D90}"/>
              </a:ext>
            </a:extLst>
          </p:cNvPr>
          <p:cNvGrpSpPr/>
          <p:nvPr/>
        </p:nvGrpSpPr>
        <p:grpSpPr>
          <a:xfrm>
            <a:off x="97508" y="1407794"/>
            <a:ext cx="2013275" cy="346291"/>
            <a:chOff x="113938" y="1325879"/>
            <a:chExt cx="2194560" cy="34629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0AF43F-A44A-EDCB-6D3C-D7E883981C83}"/>
                </a:ext>
              </a:extLst>
            </p:cNvPr>
            <p:cNvSpPr/>
            <p:nvPr/>
          </p:nvSpPr>
          <p:spPr>
            <a:xfrm>
              <a:off x="113942" y="1325879"/>
              <a:ext cx="2178755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70AFAE-0CD4-3DE2-7994-8F2F9302FD14}"/>
                </a:ext>
              </a:extLst>
            </p:cNvPr>
            <p:cNvSpPr txBox="1"/>
            <p:nvPr/>
          </p:nvSpPr>
          <p:spPr>
            <a:xfrm>
              <a:off x="113938" y="1333616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DC413A5-EACC-1E30-3F4C-9E645233C129}"/>
              </a:ext>
            </a:extLst>
          </p:cNvPr>
          <p:cNvGrpSpPr/>
          <p:nvPr/>
        </p:nvGrpSpPr>
        <p:grpSpPr>
          <a:xfrm>
            <a:off x="528306" y="3741482"/>
            <a:ext cx="1151679" cy="345656"/>
            <a:chOff x="87703" y="3703764"/>
            <a:chExt cx="2174180" cy="3456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0A57BB-73A9-9C93-D95E-85B2E4765B37}"/>
                </a:ext>
              </a:extLst>
            </p:cNvPr>
            <p:cNvSpPr/>
            <p:nvPr/>
          </p:nvSpPr>
          <p:spPr>
            <a:xfrm>
              <a:off x="87703" y="3703764"/>
              <a:ext cx="2170521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D8891D-9287-7008-C652-1CAC12AA0769}"/>
                </a:ext>
              </a:extLst>
            </p:cNvPr>
            <p:cNvSpPr txBox="1"/>
            <p:nvPr/>
          </p:nvSpPr>
          <p:spPr>
            <a:xfrm>
              <a:off x="91363" y="3710866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E05A7F1-60BC-85E0-5D32-B4B248BB892F}"/>
              </a:ext>
            </a:extLst>
          </p:cNvPr>
          <p:cNvSpPr txBox="1"/>
          <p:nvPr/>
        </p:nvSpPr>
        <p:spPr>
          <a:xfrm>
            <a:off x="203060" y="947091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CreateSeuratObject</a:t>
            </a:r>
            <a:r>
              <a:rPr lang="en-US" sz="1200" i="1" dirty="0"/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43701-663E-2B4C-E6C6-599D47814924}"/>
              </a:ext>
            </a:extLst>
          </p:cNvPr>
          <p:cNvSpPr txBox="1"/>
          <p:nvPr/>
        </p:nvSpPr>
        <p:spPr>
          <a:xfrm>
            <a:off x="182707" y="1708815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1511DB-E760-EDAF-D29F-A8EE9DA68482}"/>
              </a:ext>
            </a:extLst>
          </p:cNvPr>
          <p:cNvSpPr txBox="1"/>
          <p:nvPr/>
        </p:nvSpPr>
        <p:spPr>
          <a:xfrm>
            <a:off x="686075" y="2425383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4EDC01-0F18-F262-9600-D56F10351C3A}"/>
              </a:ext>
            </a:extLst>
          </p:cNvPr>
          <p:cNvSpPr txBox="1"/>
          <p:nvPr/>
        </p:nvSpPr>
        <p:spPr>
          <a:xfrm>
            <a:off x="365110" y="3117524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C60670-5704-610C-ADE1-A58A285E2F02}"/>
              </a:ext>
            </a:extLst>
          </p:cNvPr>
          <p:cNvSpPr txBox="1"/>
          <p:nvPr/>
        </p:nvSpPr>
        <p:spPr>
          <a:xfrm>
            <a:off x="317144" y="3318130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96985F-B7F1-3FB1-C6B1-3F62F4F896F6}"/>
              </a:ext>
            </a:extLst>
          </p:cNvPr>
          <p:cNvSpPr txBox="1"/>
          <p:nvPr/>
        </p:nvSpPr>
        <p:spPr>
          <a:xfrm>
            <a:off x="634882" y="4061368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6CE266-E131-A150-F5C9-F79481E14247}"/>
              </a:ext>
            </a:extLst>
          </p:cNvPr>
          <p:cNvSpPr txBox="1"/>
          <p:nvPr/>
        </p:nvSpPr>
        <p:spPr>
          <a:xfrm>
            <a:off x="219096" y="5020686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 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4875F7-036D-7A8D-3A70-944CB1D9287A}"/>
              </a:ext>
            </a:extLst>
          </p:cNvPr>
          <p:cNvSpPr txBox="1"/>
          <p:nvPr/>
        </p:nvSpPr>
        <p:spPr>
          <a:xfrm>
            <a:off x="6865" y="5771231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FindClusters</a:t>
            </a:r>
            <a:r>
              <a:rPr lang="en-US" sz="1200" i="1" dirty="0"/>
              <a:t>()  </a:t>
            </a:r>
            <a:r>
              <a:rPr lang="en-US" sz="1200" i="1" dirty="0" err="1"/>
              <a:t>FindNeighbors</a:t>
            </a:r>
            <a:r>
              <a:rPr lang="en-US" sz="1200" i="1" dirty="0"/>
              <a:t>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0F4545-4426-AA47-697C-296B48BA3A59}"/>
              </a:ext>
            </a:extLst>
          </p:cNvPr>
          <p:cNvSpPr txBox="1"/>
          <p:nvPr/>
        </p:nvSpPr>
        <p:spPr>
          <a:xfrm>
            <a:off x="6865" y="6532444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A8408B5-1095-E009-6CE5-8C168A7F836A}"/>
              </a:ext>
            </a:extLst>
          </p:cNvPr>
          <p:cNvGrpSpPr/>
          <p:nvPr/>
        </p:nvGrpSpPr>
        <p:grpSpPr>
          <a:xfrm>
            <a:off x="392553" y="6240300"/>
            <a:ext cx="1423184" cy="348755"/>
            <a:chOff x="180650" y="5699057"/>
            <a:chExt cx="2189739" cy="34875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79CDD92-4903-0BCF-156B-55B6059BCAFE}"/>
                </a:ext>
              </a:extLst>
            </p:cNvPr>
            <p:cNvSpPr/>
            <p:nvPr/>
          </p:nvSpPr>
          <p:spPr>
            <a:xfrm>
              <a:off x="199869" y="5699057"/>
              <a:ext cx="2170520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370B80E-2C97-CCDB-6E17-3C4AF58F98DB}"/>
                </a:ext>
              </a:extLst>
            </p:cNvPr>
            <p:cNvSpPr txBox="1"/>
            <p:nvPr/>
          </p:nvSpPr>
          <p:spPr>
            <a:xfrm>
              <a:off x="180650" y="5709258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A692B0BF-382F-9027-AFB5-8B8F347DFF20}"/>
              </a:ext>
            </a:extLst>
          </p:cNvPr>
          <p:cNvSpPr/>
          <p:nvPr/>
        </p:nvSpPr>
        <p:spPr>
          <a:xfrm rot="5400000">
            <a:off x="1019492" y="1844234"/>
            <a:ext cx="1693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Arrow: Right 1024">
            <a:extLst>
              <a:ext uri="{FF2B5EF4-FFF2-40B4-BE49-F238E27FC236}">
                <a16:creationId xmlns:a16="http://schemas.microsoft.com/office/drawing/2014/main" id="{B4D7D270-58D0-4FB9-29A2-D92452217082}"/>
              </a:ext>
            </a:extLst>
          </p:cNvPr>
          <p:cNvSpPr/>
          <p:nvPr/>
        </p:nvSpPr>
        <p:spPr>
          <a:xfrm rot="5400000">
            <a:off x="1027660" y="253082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Arrow: Right 1025">
            <a:extLst>
              <a:ext uri="{FF2B5EF4-FFF2-40B4-BE49-F238E27FC236}">
                <a16:creationId xmlns:a16="http://schemas.microsoft.com/office/drawing/2014/main" id="{3E7564AE-F394-3FD9-7A44-CFAADE5CA003}"/>
              </a:ext>
            </a:extLst>
          </p:cNvPr>
          <p:cNvSpPr/>
          <p:nvPr/>
        </p:nvSpPr>
        <p:spPr>
          <a:xfrm rot="5400000">
            <a:off x="1027660" y="3466986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Arrow: Right 1026">
            <a:extLst>
              <a:ext uri="{FF2B5EF4-FFF2-40B4-BE49-F238E27FC236}">
                <a16:creationId xmlns:a16="http://schemas.microsoft.com/office/drawing/2014/main" id="{CE70DA22-560A-46E0-A597-F358DCAF58CF}"/>
              </a:ext>
            </a:extLst>
          </p:cNvPr>
          <p:cNvSpPr/>
          <p:nvPr/>
        </p:nvSpPr>
        <p:spPr>
          <a:xfrm rot="5400000">
            <a:off x="1027660" y="420607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Arrow: Right 1027">
            <a:extLst>
              <a:ext uri="{FF2B5EF4-FFF2-40B4-BE49-F238E27FC236}">
                <a16:creationId xmlns:a16="http://schemas.microsoft.com/office/drawing/2014/main" id="{E22019D5-1296-DBCF-391F-8E544B11B2B0}"/>
              </a:ext>
            </a:extLst>
          </p:cNvPr>
          <p:cNvSpPr/>
          <p:nvPr/>
        </p:nvSpPr>
        <p:spPr>
          <a:xfrm rot="5400000">
            <a:off x="1027660" y="5172545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Arrow: Right 1029">
            <a:extLst>
              <a:ext uri="{FF2B5EF4-FFF2-40B4-BE49-F238E27FC236}">
                <a16:creationId xmlns:a16="http://schemas.microsoft.com/office/drawing/2014/main" id="{0DCC4912-7913-3B4B-B347-53459276164E}"/>
              </a:ext>
            </a:extLst>
          </p:cNvPr>
          <p:cNvSpPr/>
          <p:nvPr/>
        </p:nvSpPr>
        <p:spPr>
          <a:xfrm rot="5400000">
            <a:off x="1027660" y="594129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1" name="Rectangle 1310">
            <a:extLst>
              <a:ext uri="{FF2B5EF4-FFF2-40B4-BE49-F238E27FC236}">
                <a16:creationId xmlns:a16="http://schemas.microsoft.com/office/drawing/2014/main" id="{105B82B3-0B0D-0FC1-9CF3-F0BA7A5CD2FE}"/>
              </a:ext>
            </a:extLst>
          </p:cNvPr>
          <p:cNvSpPr/>
          <p:nvPr/>
        </p:nvSpPr>
        <p:spPr>
          <a:xfrm>
            <a:off x="0" y="5289104"/>
            <a:ext cx="2321007" cy="1568896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381EA7-5230-745C-1314-B0B12BE2BED0}"/>
              </a:ext>
            </a:extLst>
          </p:cNvPr>
          <p:cNvSpPr/>
          <p:nvPr/>
        </p:nvSpPr>
        <p:spPr>
          <a:xfrm>
            <a:off x="0" y="645612"/>
            <a:ext cx="2321007" cy="3842568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CF03A85-1272-FFF4-2FC4-961040A10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976" y="2251637"/>
            <a:ext cx="2850789" cy="245832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1EBBC7F-5C8D-3B36-648A-F0DD8458D6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2" r="47031" b="-1"/>
          <a:stretch/>
        </p:blipFill>
        <p:spPr>
          <a:xfrm>
            <a:off x="8274766" y="4128134"/>
            <a:ext cx="3865249" cy="2520011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3E9A52-703F-C6FF-66A3-AF542E3B1F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856" b="4742"/>
          <a:stretch/>
        </p:blipFill>
        <p:spPr>
          <a:xfrm>
            <a:off x="8274766" y="3450448"/>
            <a:ext cx="3865249" cy="662447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2" name="AutoShape 4">
            <a:extLst>
              <a:ext uri="{FF2B5EF4-FFF2-40B4-BE49-F238E27FC236}">
                <a16:creationId xmlns:a16="http://schemas.microsoft.com/office/drawing/2014/main" id="{86E21D03-538D-050D-CA17-B0D2F4DBD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9D6C38A-B4D9-98DF-3BC8-123FA0F636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6227" y="688448"/>
            <a:ext cx="3188580" cy="269305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69DFD36-F78E-1443-1973-B75CBD8498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3514" y="1919744"/>
            <a:ext cx="3004464" cy="257695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0919C37-5395-01A4-B5F2-1B2F358F9B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5266" y="787744"/>
            <a:ext cx="4972744" cy="1114581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4A654DA-11C9-7920-0862-507DE5276389}"/>
              </a:ext>
            </a:extLst>
          </p:cNvPr>
          <p:cNvSpPr/>
          <p:nvPr/>
        </p:nvSpPr>
        <p:spPr>
          <a:xfrm>
            <a:off x="8403609" y="4105477"/>
            <a:ext cx="3745529" cy="251916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E64EC9-6F40-8765-5BF3-262F4F48F74A}"/>
              </a:ext>
            </a:extLst>
          </p:cNvPr>
          <p:cNvSpPr txBox="1"/>
          <p:nvPr/>
        </p:nvSpPr>
        <p:spPr>
          <a:xfrm>
            <a:off x="2252278" y="5020686"/>
            <a:ext cx="6033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PCA </a:t>
            </a:r>
            <a:r>
              <a:rPr lang="en-US" b="1" dirty="0"/>
              <a:t>linearly transforms </a:t>
            </a:r>
            <a:r>
              <a:rPr lang="en-US" dirty="0"/>
              <a:t>data onto a new coordinate system such that the principal components (linear combination features) maximizes the variation in the data. </a:t>
            </a:r>
          </a:p>
          <a:p>
            <a:r>
              <a:rPr lang="en-US" dirty="0"/>
              <a:t>2. Can be used as “anchor points” for </a:t>
            </a:r>
            <a:r>
              <a:rPr lang="en-US" b="1" dirty="0"/>
              <a:t>nonlinear dimensionality reduction</a:t>
            </a:r>
            <a:r>
              <a:rPr lang="en-US" dirty="0"/>
              <a:t>, examine </a:t>
            </a:r>
            <a:r>
              <a:rPr lang="en-US" b="1" dirty="0"/>
              <a:t>sources of heterogeneity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96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rrow: Right 47">
            <a:extLst>
              <a:ext uri="{FF2B5EF4-FFF2-40B4-BE49-F238E27FC236}">
                <a16:creationId xmlns:a16="http://schemas.microsoft.com/office/drawing/2014/main" id="{67CA95DD-C327-B590-AA6C-79F0606FCB08}"/>
              </a:ext>
            </a:extLst>
          </p:cNvPr>
          <p:cNvSpPr/>
          <p:nvPr/>
        </p:nvSpPr>
        <p:spPr>
          <a:xfrm rot="5400000">
            <a:off x="1008435" y="1110753"/>
            <a:ext cx="19142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Matrix Importation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888D682-0FF3-927D-D8FC-B32AED14036B}"/>
              </a:ext>
            </a:extLst>
          </p:cNvPr>
          <p:cNvGrpSpPr/>
          <p:nvPr/>
        </p:nvGrpSpPr>
        <p:grpSpPr>
          <a:xfrm>
            <a:off x="346737" y="667047"/>
            <a:ext cx="1514816" cy="338554"/>
            <a:chOff x="113942" y="713311"/>
            <a:chExt cx="2178751" cy="33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0CF4171-E842-31D9-0B2E-D14EF4239DA5}"/>
                </a:ext>
              </a:extLst>
            </p:cNvPr>
            <p:cNvSpPr/>
            <p:nvPr/>
          </p:nvSpPr>
          <p:spPr>
            <a:xfrm>
              <a:off x="113942" y="750352"/>
              <a:ext cx="2178751" cy="2778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51A1FE-B9C3-A9E9-EA29-CB35B5502439}"/>
                </a:ext>
              </a:extLst>
            </p:cNvPr>
            <p:cNvSpPr txBox="1"/>
            <p:nvPr/>
          </p:nvSpPr>
          <p:spPr>
            <a:xfrm>
              <a:off x="113942" y="713311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AE25B0A-7581-977C-7DBF-ADC958D7CAA3}"/>
              </a:ext>
            </a:extLst>
          </p:cNvPr>
          <p:cNvGrpSpPr/>
          <p:nvPr/>
        </p:nvGrpSpPr>
        <p:grpSpPr>
          <a:xfrm>
            <a:off x="211531" y="2807052"/>
            <a:ext cx="1785228" cy="346912"/>
            <a:chOff x="87703" y="2805532"/>
            <a:chExt cx="2182540" cy="34691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0E852C-8BC8-3E02-D71C-D62CFF53E46D}"/>
                </a:ext>
              </a:extLst>
            </p:cNvPr>
            <p:cNvSpPr/>
            <p:nvPr/>
          </p:nvSpPr>
          <p:spPr>
            <a:xfrm>
              <a:off x="87703" y="2814116"/>
              <a:ext cx="2170521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741B7BE-5EF4-E7D6-63D2-190068A79E96}"/>
                </a:ext>
              </a:extLst>
            </p:cNvPr>
            <p:cNvSpPr txBox="1"/>
            <p:nvPr/>
          </p:nvSpPr>
          <p:spPr>
            <a:xfrm>
              <a:off x="99723" y="2805532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8D3FD91-EBC8-1279-7040-BF1877A67A1A}"/>
              </a:ext>
            </a:extLst>
          </p:cNvPr>
          <p:cNvGrpSpPr/>
          <p:nvPr/>
        </p:nvGrpSpPr>
        <p:grpSpPr>
          <a:xfrm>
            <a:off x="213022" y="4481744"/>
            <a:ext cx="1782246" cy="584775"/>
            <a:chOff x="164592" y="5262157"/>
            <a:chExt cx="2185416" cy="58477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838059C-867D-B36A-3A66-703AC90460BD}"/>
                </a:ext>
              </a:extLst>
            </p:cNvPr>
            <p:cNvSpPr/>
            <p:nvPr/>
          </p:nvSpPr>
          <p:spPr>
            <a:xfrm>
              <a:off x="176602" y="5276089"/>
              <a:ext cx="2170520" cy="560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9EE7E1-5B5A-EDF3-518C-5B01395958BA}"/>
                </a:ext>
              </a:extLst>
            </p:cNvPr>
            <p:cNvSpPr txBox="1"/>
            <p:nvPr/>
          </p:nvSpPr>
          <p:spPr>
            <a:xfrm>
              <a:off x="164592" y="5262157"/>
              <a:ext cx="21854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Dimensionality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D89C7C-830C-3DF7-C0EE-AC79F013E72E}"/>
              </a:ext>
            </a:extLst>
          </p:cNvPr>
          <p:cNvGrpSpPr/>
          <p:nvPr/>
        </p:nvGrpSpPr>
        <p:grpSpPr>
          <a:xfrm>
            <a:off x="392553" y="5458515"/>
            <a:ext cx="1423184" cy="348755"/>
            <a:chOff x="180650" y="5699057"/>
            <a:chExt cx="2189739" cy="34875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9750FFA-6C8D-7D46-1ABC-BD75AE4AD1D4}"/>
                </a:ext>
              </a:extLst>
            </p:cNvPr>
            <p:cNvSpPr/>
            <p:nvPr/>
          </p:nvSpPr>
          <p:spPr>
            <a:xfrm>
              <a:off x="199869" y="5699057"/>
              <a:ext cx="2170520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8A6324-24B0-3F24-0CD2-CAF0651DF59E}"/>
                </a:ext>
              </a:extLst>
            </p:cNvPr>
            <p:cNvSpPr txBox="1"/>
            <p:nvPr/>
          </p:nvSpPr>
          <p:spPr>
            <a:xfrm>
              <a:off x="180650" y="5709258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E229D0E-64BB-A4FA-2706-1A0F9FFE17BF}"/>
              </a:ext>
            </a:extLst>
          </p:cNvPr>
          <p:cNvGrpSpPr/>
          <p:nvPr/>
        </p:nvGrpSpPr>
        <p:grpSpPr>
          <a:xfrm>
            <a:off x="590366" y="2137602"/>
            <a:ext cx="1027558" cy="348437"/>
            <a:chOff x="113938" y="2120893"/>
            <a:chExt cx="2209262" cy="34843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57C3233-89B3-3FFF-1031-FCB53DEFFF56}"/>
                </a:ext>
              </a:extLst>
            </p:cNvPr>
            <p:cNvSpPr/>
            <p:nvPr/>
          </p:nvSpPr>
          <p:spPr>
            <a:xfrm>
              <a:off x="113938" y="2120893"/>
              <a:ext cx="2178755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BDE81A-60BB-66C7-3570-9124817E49DD}"/>
                </a:ext>
              </a:extLst>
            </p:cNvPr>
            <p:cNvSpPr txBox="1"/>
            <p:nvPr/>
          </p:nvSpPr>
          <p:spPr>
            <a:xfrm>
              <a:off x="118211" y="2130776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BC461F-987D-598B-7037-FB901D321D90}"/>
              </a:ext>
            </a:extLst>
          </p:cNvPr>
          <p:cNvGrpSpPr/>
          <p:nvPr/>
        </p:nvGrpSpPr>
        <p:grpSpPr>
          <a:xfrm>
            <a:off x="97508" y="1407794"/>
            <a:ext cx="2013275" cy="346291"/>
            <a:chOff x="113938" y="1325879"/>
            <a:chExt cx="2194560" cy="34629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0AF43F-A44A-EDCB-6D3C-D7E883981C83}"/>
                </a:ext>
              </a:extLst>
            </p:cNvPr>
            <p:cNvSpPr/>
            <p:nvPr/>
          </p:nvSpPr>
          <p:spPr>
            <a:xfrm>
              <a:off x="113942" y="1325879"/>
              <a:ext cx="2178755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70AFAE-0CD4-3DE2-7994-8F2F9302FD14}"/>
                </a:ext>
              </a:extLst>
            </p:cNvPr>
            <p:cNvSpPr txBox="1"/>
            <p:nvPr/>
          </p:nvSpPr>
          <p:spPr>
            <a:xfrm>
              <a:off x="113938" y="1333616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DC413A5-EACC-1E30-3F4C-9E645233C129}"/>
              </a:ext>
            </a:extLst>
          </p:cNvPr>
          <p:cNvGrpSpPr/>
          <p:nvPr/>
        </p:nvGrpSpPr>
        <p:grpSpPr>
          <a:xfrm>
            <a:off x="528306" y="3741482"/>
            <a:ext cx="1151679" cy="345656"/>
            <a:chOff x="87703" y="3703764"/>
            <a:chExt cx="2174180" cy="3456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0A57BB-73A9-9C93-D95E-85B2E4765B37}"/>
                </a:ext>
              </a:extLst>
            </p:cNvPr>
            <p:cNvSpPr/>
            <p:nvPr/>
          </p:nvSpPr>
          <p:spPr>
            <a:xfrm>
              <a:off x="87703" y="3703764"/>
              <a:ext cx="2170521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D8891D-9287-7008-C652-1CAC12AA0769}"/>
                </a:ext>
              </a:extLst>
            </p:cNvPr>
            <p:cNvSpPr txBox="1"/>
            <p:nvPr/>
          </p:nvSpPr>
          <p:spPr>
            <a:xfrm>
              <a:off x="91363" y="3710866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E05A7F1-60BC-85E0-5D32-B4B248BB892F}"/>
              </a:ext>
            </a:extLst>
          </p:cNvPr>
          <p:cNvSpPr txBox="1"/>
          <p:nvPr/>
        </p:nvSpPr>
        <p:spPr>
          <a:xfrm>
            <a:off x="203060" y="947091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CreateSeuratObject</a:t>
            </a:r>
            <a:r>
              <a:rPr lang="en-US" sz="1200" i="1" dirty="0"/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43701-663E-2B4C-E6C6-599D47814924}"/>
              </a:ext>
            </a:extLst>
          </p:cNvPr>
          <p:cNvSpPr txBox="1"/>
          <p:nvPr/>
        </p:nvSpPr>
        <p:spPr>
          <a:xfrm>
            <a:off x="182707" y="1708815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1511DB-E760-EDAF-D29F-A8EE9DA68482}"/>
              </a:ext>
            </a:extLst>
          </p:cNvPr>
          <p:cNvSpPr txBox="1"/>
          <p:nvPr/>
        </p:nvSpPr>
        <p:spPr>
          <a:xfrm>
            <a:off x="686075" y="2425383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4EDC01-0F18-F262-9600-D56F10351C3A}"/>
              </a:ext>
            </a:extLst>
          </p:cNvPr>
          <p:cNvSpPr txBox="1"/>
          <p:nvPr/>
        </p:nvSpPr>
        <p:spPr>
          <a:xfrm>
            <a:off x="365110" y="3117524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C60670-5704-610C-ADE1-A58A285E2F02}"/>
              </a:ext>
            </a:extLst>
          </p:cNvPr>
          <p:cNvSpPr txBox="1"/>
          <p:nvPr/>
        </p:nvSpPr>
        <p:spPr>
          <a:xfrm>
            <a:off x="317144" y="3318130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96985F-B7F1-3FB1-C6B1-3F62F4F896F6}"/>
              </a:ext>
            </a:extLst>
          </p:cNvPr>
          <p:cNvSpPr txBox="1"/>
          <p:nvPr/>
        </p:nvSpPr>
        <p:spPr>
          <a:xfrm>
            <a:off x="634882" y="4061368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6CE266-E131-A150-F5C9-F79481E14247}"/>
              </a:ext>
            </a:extLst>
          </p:cNvPr>
          <p:cNvSpPr txBox="1"/>
          <p:nvPr/>
        </p:nvSpPr>
        <p:spPr>
          <a:xfrm>
            <a:off x="219096" y="5020686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 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4875F7-036D-7A8D-3A70-944CB1D9287A}"/>
              </a:ext>
            </a:extLst>
          </p:cNvPr>
          <p:cNvSpPr txBox="1"/>
          <p:nvPr/>
        </p:nvSpPr>
        <p:spPr>
          <a:xfrm>
            <a:off x="6865" y="5771231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FindClusters</a:t>
            </a:r>
            <a:r>
              <a:rPr lang="en-US" sz="1200" i="1" dirty="0"/>
              <a:t>()  </a:t>
            </a:r>
            <a:r>
              <a:rPr lang="en-US" sz="1200" i="1" dirty="0" err="1"/>
              <a:t>FindNeighbors</a:t>
            </a:r>
            <a:r>
              <a:rPr lang="en-US" sz="1200" i="1" dirty="0"/>
              <a:t>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0F4545-4426-AA47-697C-296B48BA3A59}"/>
              </a:ext>
            </a:extLst>
          </p:cNvPr>
          <p:cNvSpPr txBox="1"/>
          <p:nvPr/>
        </p:nvSpPr>
        <p:spPr>
          <a:xfrm>
            <a:off x="6865" y="6532444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A8408B5-1095-E009-6CE5-8C168A7F836A}"/>
              </a:ext>
            </a:extLst>
          </p:cNvPr>
          <p:cNvGrpSpPr/>
          <p:nvPr/>
        </p:nvGrpSpPr>
        <p:grpSpPr>
          <a:xfrm>
            <a:off x="392553" y="6240300"/>
            <a:ext cx="1423184" cy="348755"/>
            <a:chOff x="180650" y="5699057"/>
            <a:chExt cx="2189739" cy="34875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79CDD92-4903-0BCF-156B-55B6059BCAFE}"/>
                </a:ext>
              </a:extLst>
            </p:cNvPr>
            <p:cNvSpPr/>
            <p:nvPr/>
          </p:nvSpPr>
          <p:spPr>
            <a:xfrm>
              <a:off x="199869" y="5699057"/>
              <a:ext cx="2170520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370B80E-2C97-CCDB-6E17-3C4AF58F98DB}"/>
                </a:ext>
              </a:extLst>
            </p:cNvPr>
            <p:cNvSpPr txBox="1"/>
            <p:nvPr/>
          </p:nvSpPr>
          <p:spPr>
            <a:xfrm>
              <a:off x="180650" y="5709258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A692B0BF-382F-9027-AFB5-8B8F347DFF20}"/>
              </a:ext>
            </a:extLst>
          </p:cNvPr>
          <p:cNvSpPr/>
          <p:nvPr/>
        </p:nvSpPr>
        <p:spPr>
          <a:xfrm rot="5400000">
            <a:off x="1019492" y="1844234"/>
            <a:ext cx="1693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Arrow: Right 1024">
            <a:extLst>
              <a:ext uri="{FF2B5EF4-FFF2-40B4-BE49-F238E27FC236}">
                <a16:creationId xmlns:a16="http://schemas.microsoft.com/office/drawing/2014/main" id="{B4D7D270-58D0-4FB9-29A2-D92452217082}"/>
              </a:ext>
            </a:extLst>
          </p:cNvPr>
          <p:cNvSpPr/>
          <p:nvPr/>
        </p:nvSpPr>
        <p:spPr>
          <a:xfrm rot="5400000">
            <a:off x="1027660" y="253082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Arrow: Right 1025">
            <a:extLst>
              <a:ext uri="{FF2B5EF4-FFF2-40B4-BE49-F238E27FC236}">
                <a16:creationId xmlns:a16="http://schemas.microsoft.com/office/drawing/2014/main" id="{3E7564AE-F394-3FD9-7A44-CFAADE5CA003}"/>
              </a:ext>
            </a:extLst>
          </p:cNvPr>
          <p:cNvSpPr/>
          <p:nvPr/>
        </p:nvSpPr>
        <p:spPr>
          <a:xfrm rot="5400000">
            <a:off x="1027660" y="3466986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Arrow: Right 1026">
            <a:extLst>
              <a:ext uri="{FF2B5EF4-FFF2-40B4-BE49-F238E27FC236}">
                <a16:creationId xmlns:a16="http://schemas.microsoft.com/office/drawing/2014/main" id="{CE70DA22-560A-46E0-A597-F358DCAF58CF}"/>
              </a:ext>
            </a:extLst>
          </p:cNvPr>
          <p:cNvSpPr/>
          <p:nvPr/>
        </p:nvSpPr>
        <p:spPr>
          <a:xfrm rot="5400000">
            <a:off x="1027660" y="420607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Arrow: Right 1027">
            <a:extLst>
              <a:ext uri="{FF2B5EF4-FFF2-40B4-BE49-F238E27FC236}">
                <a16:creationId xmlns:a16="http://schemas.microsoft.com/office/drawing/2014/main" id="{E22019D5-1296-DBCF-391F-8E544B11B2B0}"/>
              </a:ext>
            </a:extLst>
          </p:cNvPr>
          <p:cNvSpPr/>
          <p:nvPr/>
        </p:nvSpPr>
        <p:spPr>
          <a:xfrm rot="5400000">
            <a:off x="1027660" y="5172545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Arrow: Right 1029">
            <a:extLst>
              <a:ext uri="{FF2B5EF4-FFF2-40B4-BE49-F238E27FC236}">
                <a16:creationId xmlns:a16="http://schemas.microsoft.com/office/drawing/2014/main" id="{0DCC4912-7913-3B4B-B347-53459276164E}"/>
              </a:ext>
            </a:extLst>
          </p:cNvPr>
          <p:cNvSpPr/>
          <p:nvPr/>
        </p:nvSpPr>
        <p:spPr>
          <a:xfrm rot="5400000">
            <a:off x="1027660" y="594129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2BC0E9DB-1969-D1EC-AB60-0236744EB67E}"/>
              </a:ext>
            </a:extLst>
          </p:cNvPr>
          <p:cNvSpPr txBox="1"/>
          <p:nvPr/>
        </p:nvSpPr>
        <p:spPr>
          <a:xfrm>
            <a:off x="2963705" y="719949"/>
            <a:ext cx="532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initial minimal filtering can be used on importation</a:t>
            </a:r>
          </a:p>
        </p:txBody>
      </p:sp>
      <p:sp>
        <p:nvSpPr>
          <p:cNvPr id="1311" name="Rectangle 1310">
            <a:extLst>
              <a:ext uri="{FF2B5EF4-FFF2-40B4-BE49-F238E27FC236}">
                <a16:creationId xmlns:a16="http://schemas.microsoft.com/office/drawing/2014/main" id="{105B82B3-0B0D-0FC1-9CF3-F0BA7A5CD2FE}"/>
              </a:ext>
            </a:extLst>
          </p:cNvPr>
          <p:cNvSpPr/>
          <p:nvPr/>
        </p:nvSpPr>
        <p:spPr>
          <a:xfrm>
            <a:off x="0" y="5289104"/>
            <a:ext cx="2321007" cy="1568896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381EA7-5230-745C-1314-B0B12BE2BED0}"/>
              </a:ext>
            </a:extLst>
          </p:cNvPr>
          <p:cNvSpPr/>
          <p:nvPr/>
        </p:nvSpPr>
        <p:spPr>
          <a:xfrm>
            <a:off x="0" y="645612"/>
            <a:ext cx="2321007" cy="3842568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497FA7-EA4D-76FE-B1E7-404BD308F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067" y="1098874"/>
            <a:ext cx="6144482" cy="65731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CB5176E-B2D8-DF4E-AD73-219DBB292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964" y="2533127"/>
            <a:ext cx="4410691" cy="361047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4C8FB70-8B58-7868-C1A5-C41B52D8DCB7}"/>
              </a:ext>
            </a:extLst>
          </p:cNvPr>
          <p:cNvSpPr txBox="1"/>
          <p:nvPr/>
        </p:nvSpPr>
        <p:spPr>
          <a:xfrm>
            <a:off x="8934450" y="3456629"/>
            <a:ext cx="367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 the variation (</a:t>
            </a:r>
            <a:r>
              <a:rPr lang="en-US"/>
              <a:t>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3320635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rrow: Right 47">
            <a:extLst>
              <a:ext uri="{FF2B5EF4-FFF2-40B4-BE49-F238E27FC236}">
                <a16:creationId xmlns:a16="http://schemas.microsoft.com/office/drawing/2014/main" id="{67CA95DD-C327-B590-AA6C-79F0606FCB08}"/>
              </a:ext>
            </a:extLst>
          </p:cNvPr>
          <p:cNvSpPr/>
          <p:nvPr/>
        </p:nvSpPr>
        <p:spPr>
          <a:xfrm rot="5400000">
            <a:off x="1008435" y="1110753"/>
            <a:ext cx="19142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Matrix Importation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888D682-0FF3-927D-D8FC-B32AED14036B}"/>
              </a:ext>
            </a:extLst>
          </p:cNvPr>
          <p:cNvGrpSpPr/>
          <p:nvPr/>
        </p:nvGrpSpPr>
        <p:grpSpPr>
          <a:xfrm>
            <a:off x="346737" y="667047"/>
            <a:ext cx="1514816" cy="338554"/>
            <a:chOff x="113942" y="713311"/>
            <a:chExt cx="2178751" cy="33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0CF4171-E842-31D9-0B2E-D14EF4239DA5}"/>
                </a:ext>
              </a:extLst>
            </p:cNvPr>
            <p:cNvSpPr/>
            <p:nvPr/>
          </p:nvSpPr>
          <p:spPr>
            <a:xfrm>
              <a:off x="113942" y="750352"/>
              <a:ext cx="2178751" cy="2778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51A1FE-B9C3-A9E9-EA29-CB35B5502439}"/>
                </a:ext>
              </a:extLst>
            </p:cNvPr>
            <p:cNvSpPr txBox="1"/>
            <p:nvPr/>
          </p:nvSpPr>
          <p:spPr>
            <a:xfrm>
              <a:off x="113942" y="713311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AE25B0A-7581-977C-7DBF-ADC958D7CAA3}"/>
              </a:ext>
            </a:extLst>
          </p:cNvPr>
          <p:cNvGrpSpPr/>
          <p:nvPr/>
        </p:nvGrpSpPr>
        <p:grpSpPr>
          <a:xfrm>
            <a:off x="211531" y="2807052"/>
            <a:ext cx="1785228" cy="346912"/>
            <a:chOff x="87703" y="2805532"/>
            <a:chExt cx="2182540" cy="34691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0E852C-8BC8-3E02-D71C-D62CFF53E46D}"/>
                </a:ext>
              </a:extLst>
            </p:cNvPr>
            <p:cNvSpPr/>
            <p:nvPr/>
          </p:nvSpPr>
          <p:spPr>
            <a:xfrm>
              <a:off x="87703" y="2814116"/>
              <a:ext cx="2170521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741B7BE-5EF4-E7D6-63D2-190068A79E96}"/>
                </a:ext>
              </a:extLst>
            </p:cNvPr>
            <p:cNvSpPr txBox="1"/>
            <p:nvPr/>
          </p:nvSpPr>
          <p:spPr>
            <a:xfrm>
              <a:off x="99723" y="2805532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8D3FD91-EBC8-1279-7040-BF1877A67A1A}"/>
              </a:ext>
            </a:extLst>
          </p:cNvPr>
          <p:cNvGrpSpPr/>
          <p:nvPr/>
        </p:nvGrpSpPr>
        <p:grpSpPr>
          <a:xfrm>
            <a:off x="213022" y="4481744"/>
            <a:ext cx="1782246" cy="584775"/>
            <a:chOff x="164592" y="5262157"/>
            <a:chExt cx="2185416" cy="58477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838059C-867D-B36A-3A66-703AC90460BD}"/>
                </a:ext>
              </a:extLst>
            </p:cNvPr>
            <p:cNvSpPr/>
            <p:nvPr/>
          </p:nvSpPr>
          <p:spPr>
            <a:xfrm>
              <a:off x="176602" y="5276089"/>
              <a:ext cx="2170520" cy="560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9EE7E1-5B5A-EDF3-518C-5B01395958BA}"/>
                </a:ext>
              </a:extLst>
            </p:cNvPr>
            <p:cNvSpPr txBox="1"/>
            <p:nvPr/>
          </p:nvSpPr>
          <p:spPr>
            <a:xfrm>
              <a:off x="164592" y="5262157"/>
              <a:ext cx="21854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Dimensionality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D89C7C-830C-3DF7-C0EE-AC79F013E72E}"/>
              </a:ext>
            </a:extLst>
          </p:cNvPr>
          <p:cNvGrpSpPr/>
          <p:nvPr/>
        </p:nvGrpSpPr>
        <p:grpSpPr>
          <a:xfrm>
            <a:off x="392553" y="5458515"/>
            <a:ext cx="1423184" cy="348755"/>
            <a:chOff x="180650" y="5699057"/>
            <a:chExt cx="2189739" cy="34875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9750FFA-6C8D-7D46-1ABC-BD75AE4AD1D4}"/>
                </a:ext>
              </a:extLst>
            </p:cNvPr>
            <p:cNvSpPr/>
            <p:nvPr/>
          </p:nvSpPr>
          <p:spPr>
            <a:xfrm>
              <a:off x="199869" y="5699057"/>
              <a:ext cx="2170520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8A6324-24B0-3F24-0CD2-CAF0651DF59E}"/>
                </a:ext>
              </a:extLst>
            </p:cNvPr>
            <p:cNvSpPr txBox="1"/>
            <p:nvPr/>
          </p:nvSpPr>
          <p:spPr>
            <a:xfrm>
              <a:off x="180650" y="5709258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E229D0E-64BB-A4FA-2706-1A0F9FFE17BF}"/>
              </a:ext>
            </a:extLst>
          </p:cNvPr>
          <p:cNvGrpSpPr/>
          <p:nvPr/>
        </p:nvGrpSpPr>
        <p:grpSpPr>
          <a:xfrm>
            <a:off x="590366" y="2137602"/>
            <a:ext cx="1027558" cy="348437"/>
            <a:chOff x="113938" y="2120893"/>
            <a:chExt cx="2209262" cy="34843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57C3233-89B3-3FFF-1031-FCB53DEFFF56}"/>
                </a:ext>
              </a:extLst>
            </p:cNvPr>
            <p:cNvSpPr/>
            <p:nvPr/>
          </p:nvSpPr>
          <p:spPr>
            <a:xfrm>
              <a:off x="113938" y="2120893"/>
              <a:ext cx="2178755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BDE81A-60BB-66C7-3570-9124817E49DD}"/>
                </a:ext>
              </a:extLst>
            </p:cNvPr>
            <p:cNvSpPr txBox="1"/>
            <p:nvPr/>
          </p:nvSpPr>
          <p:spPr>
            <a:xfrm>
              <a:off x="118211" y="2130776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BC461F-987D-598B-7037-FB901D321D90}"/>
              </a:ext>
            </a:extLst>
          </p:cNvPr>
          <p:cNvGrpSpPr/>
          <p:nvPr/>
        </p:nvGrpSpPr>
        <p:grpSpPr>
          <a:xfrm>
            <a:off x="97508" y="1407794"/>
            <a:ext cx="2013275" cy="346291"/>
            <a:chOff x="113938" y="1325879"/>
            <a:chExt cx="2194560" cy="34629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0AF43F-A44A-EDCB-6D3C-D7E883981C83}"/>
                </a:ext>
              </a:extLst>
            </p:cNvPr>
            <p:cNvSpPr/>
            <p:nvPr/>
          </p:nvSpPr>
          <p:spPr>
            <a:xfrm>
              <a:off x="113942" y="1325879"/>
              <a:ext cx="2178755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70AFAE-0CD4-3DE2-7994-8F2F9302FD14}"/>
                </a:ext>
              </a:extLst>
            </p:cNvPr>
            <p:cNvSpPr txBox="1"/>
            <p:nvPr/>
          </p:nvSpPr>
          <p:spPr>
            <a:xfrm>
              <a:off x="113938" y="1333616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DC413A5-EACC-1E30-3F4C-9E645233C129}"/>
              </a:ext>
            </a:extLst>
          </p:cNvPr>
          <p:cNvGrpSpPr/>
          <p:nvPr/>
        </p:nvGrpSpPr>
        <p:grpSpPr>
          <a:xfrm>
            <a:off x="528306" y="3741482"/>
            <a:ext cx="1151679" cy="345656"/>
            <a:chOff x="87703" y="3703764"/>
            <a:chExt cx="2174180" cy="3456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0A57BB-73A9-9C93-D95E-85B2E4765B37}"/>
                </a:ext>
              </a:extLst>
            </p:cNvPr>
            <p:cNvSpPr/>
            <p:nvPr/>
          </p:nvSpPr>
          <p:spPr>
            <a:xfrm>
              <a:off x="87703" y="3703764"/>
              <a:ext cx="2170521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D8891D-9287-7008-C652-1CAC12AA0769}"/>
                </a:ext>
              </a:extLst>
            </p:cNvPr>
            <p:cNvSpPr txBox="1"/>
            <p:nvPr/>
          </p:nvSpPr>
          <p:spPr>
            <a:xfrm>
              <a:off x="91363" y="3710866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E05A7F1-60BC-85E0-5D32-B4B248BB892F}"/>
              </a:ext>
            </a:extLst>
          </p:cNvPr>
          <p:cNvSpPr txBox="1"/>
          <p:nvPr/>
        </p:nvSpPr>
        <p:spPr>
          <a:xfrm>
            <a:off x="203060" y="947091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CreateSeuratObject</a:t>
            </a:r>
            <a:r>
              <a:rPr lang="en-US" sz="1200" i="1" dirty="0"/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43701-663E-2B4C-E6C6-599D47814924}"/>
              </a:ext>
            </a:extLst>
          </p:cNvPr>
          <p:cNvSpPr txBox="1"/>
          <p:nvPr/>
        </p:nvSpPr>
        <p:spPr>
          <a:xfrm>
            <a:off x="182707" y="1708815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1511DB-E760-EDAF-D29F-A8EE9DA68482}"/>
              </a:ext>
            </a:extLst>
          </p:cNvPr>
          <p:cNvSpPr txBox="1"/>
          <p:nvPr/>
        </p:nvSpPr>
        <p:spPr>
          <a:xfrm>
            <a:off x="686075" y="2425383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4EDC01-0F18-F262-9600-D56F10351C3A}"/>
              </a:ext>
            </a:extLst>
          </p:cNvPr>
          <p:cNvSpPr txBox="1"/>
          <p:nvPr/>
        </p:nvSpPr>
        <p:spPr>
          <a:xfrm>
            <a:off x="365110" y="3117524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C60670-5704-610C-ADE1-A58A285E2F02}"/>
              </a:ext>
            </a:extLst>
          </p:cNvPr>
          <p:cNvSpPr txBox="1"/>
          <p:nvPr/>
        </p:nvSpPr>
        <p:spPr>
          <a:xfrm>
            <a:off x="317144" y="3318130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96985F-B7F1-3FB1-C6B1-3F62F4F896F6}"/>
              </a:ext>
            </a:extLst>
          </p:cNvPr>
          <p:cNvSpPr txBox="1"/>
          <p:nvPr/>
        </p:nvSpPr>
        <p:spPr>
          <a:xfrm>
            <a:off x="634882" y="4061368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6CE266-E131-A150-F5C9-F79481E14247}"/>
              </a:ext>
            </a:extLst>
          </p:cNvPr>
          <p:cNvSpPr txBox="1"/>
          <p:nvPr/>
        </p:nvSpPr>
        <p:spPr>
          <a:xfrm>
            <a:off x="219096" y="5020686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 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4875F7-036D-7A8D-3A70-944CB1D9287A}"/>
              </a:ext>
            </a:extLst>
          </p:cNvPr>
          <p:cNvSpPr txBox="1"/>
          <p:nvPr/>
        </p:nvSpPr>
        <p:spPr>
          <a:xfrm>
            <a:off x="6865" y="5771231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FindClusters</a:t>
            </a:r>
            <a:r>
              <a:rPr lang="en-US" sz="1200" i="1" dirty="0"/>
              <a:t>()  </a:t>
            </a:r>
            <a:r>
              <a:rPr lang="en-US" sz="1200" i="1" dirty="0" err="1"/>
              <a:t>FindNeighbors</a:t>
            </a:r>
            <a:r>
              <a:rPr lang="en-US" sz="1200" i="1" dirty="0"/>
              <a:t>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0F4545-4426-AA47-697C-296B48BA3A59}"/>
              </a:ext>
            </a:extLst>
          </p:cNvPr>
          <p:cNvSpPr txBox="1"/>
          <p:nvPr/>
        </p:nvSpPr>
        <p:spPr>
          <a:xfrm>
            <a:off x="6865" y="6532444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A8408B5-1095-E009-6CE5-8C168A7F836A}"/>
              </a:ext>
            </a:extLst>
          </p:cNvPr>
          <p:cNvGrpSpPr/>
          <p:nvPr/>
        </p:nvGrpSpPr>
        <p:grpSpPr>
          <a:xfrm>
            <a:off x="392553" y="6240300"/>
            <a:ext cx="1423184" cy="348755"/>
            <a:chOff x="180650" y="5699057"/>
            <a:chExt cx="2189739" cy="34875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79CDD92-4903-0BCF-156B-55B6059BCAFE}"/>
                </a:ext>
              </a:extLst>
            </p:cNvPr>
            <p:cNvSpPr/>
            <p:nvPr/>
          </p:nvSpPr>
          <p:spPr>
            <a:xfrm>
              <a:off x="199869" y="5699057"/>
              <a:ext cx="2170520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370B80E-2C97-CCDB-6E17-3C4AF58F98DB}"/>
                </a:ext>
              </a:extLst>
            </p:cNvPr>
            <p:cNvSpPr txBox="1"/>
            <p:nvPr/>
          </p:nvSpPr>
          <p:spPr>
            <a:xfrm>
              <a:off x="180650" y="5709258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A692B0BF-382F-9027-AFB5-8B8F347DFF20}"/>
              </a:ext>
            </a:extLst>
          </p:cNvPr>
          <p:cNvSpPr/>
          <p:nvPr/>
        </p:nvSpPr>
        <p:spPr>
          <a:xfrm rot="5400000">
            <a:off x="1019492" y="1844234"/>
            <a:ext cx="1693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Arrow: Right 1024">
            <a:extLst>
              <a:ext uri="{FF2B5EF4-FFF2-40B4-BE49-F238E27FC236}">
                <a16:creationId xmlns:a16="http://schemas.microsoft.com/office/drawing/2014/main" id="{B4D7D270-58D0-4FB9-29A2-D92452217082}"/>
              </a:ext>
            </a:extLst>
          </p:cNvPr>
          <p:cNvSpPr/>
          <p:nvPr/>
        </p:nvSpPr>
        <p:spPr>
          <a:xfrm rot="5400000">
            <a:off x="1027660" y="253082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Arrow: Right 1025">
            <a:extLst>
              <a:ext uri="{FF2B5EF4-FFF2-40B4-BE49-F238E27FC236}">
                <a16:creationId xmlns:a16="http://schemas.microsoft.com/office/drawing/2014/main" id="{3E7564AE-F394-3FD9-7A44-CFAADE5CA003}"/>
              </a:ext>
            </a:extLst>
          </p:cNvPr>
          <p:cNvSpPr/>
          <p:nvPr/>
        </p:nvSpPr>
        <p:spPr>
          <a:xfrm rot="5400000">
            <a:off x="1027660" y="3466986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Arrow: Right 1026">
            <a:extLst>
              <a:ext uri="{FF2B5EF4-FFF2-40B4-BE49-F238E27FC236}">
                <a16:creationId xmlns:a16="http://schemas.microsoft.com/office/drawing/2014/main" id="{CE70DA22-560A-46E0-A597-F358DCAF58CF}"/>
              </a:ext>
            </a:extLst>
          </p:cNvPr>
          <p:cNvSpPr/>
          <p:nvPr/>
        </p:nvSpPr>
        <p:spPr>
          <a:xfrm rot="5400000">
            <a:off x="1027660" y="420607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Arrow: Right 1027">
            <a:extLst>
              <a:ext uri="{FF2B5EF4-FFF2-40B4-BE49-F238E27FC236}">
                <a16:creationId xmlns:a16="http://schemas.microsoft.com/office/drawing/2014/main" id="{E22019D5-1296-DBCF-391F-8E544B11B2B0}"/>
              </a:ext>
            </a:extLst>
          </p:cNvPr>
          <p:cNvSpPr/>
          <p:nvPr/>
        </p:nvSpPr>
        <p:spPr>
          <a:xfrm rot="5400000">
            <a:off x="1027660" y="5172545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Arrow: Right 1029">
            <a:extLst>
              <a:ext uri="{FF2B5EF4-FFF2-40B4-BE49-F238E27FC236}">
                <a16:creationId xmlns:a16="http://schemas.microsoft.com/office/drawing/2014/main" id="{0DCC4912-7913-3B4B-B347-53459276164E}"/>
              </a:ext>
            </a:extLst>
          </p:cNvPr>
          <p:cNvSpPr/>
          <p:nvPr/>
        </p:nvSpPr>
        <p:spPr>
          <a:xfrm rot="5400000">
            <a:off x="1027660" y="594129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1" name="Rectangle 1310">
            <a:extLst>
              <a:ext uri="{FF2B5EF4-FFF2-40B4-BE49-F238E27FC236}">
                <a16:creationId xmlns:a16="http://schemas.microsoft.com/office/drawing/2014/main" id="{105B82B3-0B0D-0FC1-9CF3-F0BA7A5CD2FE}"/>
              </a:ext>
            </a:extLst>
          </p:cNvPr>
          <p:cNvSpPr/>
          <p:nvPr/>
        </p:nvSpPr>
        <p:spPr>
          <a:xfrm>
            <a:off x="0" y="5289104"/>
            <a:ext cx="2321007" cy="1568896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381EA7-5230-745C-1314-B0B12BE2BED0}"/>
              </a:ext>
            </a:extLst>
          </p:cNvPr>
          <p:cNvSpPr/>
          <p:nvPr/>
        </p:nvSpPr>
        <p:spPr>
          <a:xfrm>
            <a:off x="0" y="645612"/>
            <a:ext cx="2321007" cy="3842568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497FA7-EA4D-76FE-B1E7-404BD308F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823" y="1180057"/>
            <a:ext cx="6144482" cy="6573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F03A85-1272-FFF4-2FC4-961040A10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038" y="2831959"/>
            <a:ext cx="2619704" cy="22590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1EBBC7F-5C8D-3B36-648A-F0DD8458D6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7031"/>
          <a:stretch/>
        </p:blipFill>
        <p:spPr>
          <a:xfrm>
            <a:off x="8189041" y="4314167"/>
            <a:ext cx="3865249" cy="2534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497FA7-EA4D-76FE-B1E7-404BD308F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223" y="1332457"/>
            <a:ext cx="6144482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00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rrow: Right 47">
            <a:extLst>
              <a:ext uri="{FF2B5EF4-FFF2-40B4-BE49-F238E27FC236}">
                <a16:creationId xmlns:a16="http://schemas.microsoft.com/office/drawing/2014/main" id="{67CA95DD-C327-B590-AA6C-79F0606FCB08}"/>
              </a:ext>
            </a:extLst>
          </p:cNvPr>
          <p:cNvSpPr/>
          <p:nvPr/>
        </p:nvSpPr>
        <p:spPr>
          <a:xfrm rot="5400000">
            <a:off x="1008435" y="1110753"/>
            <a:ext cx="19142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Matrix Importation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888D682-0FF3-927D-D8FC-B32AED14036B}"/>
              </a:ext>
            </a:extLst>
          </p:cNvPr>
          <p:cNvGrpSpPr/>
          <p:nvPr/>
        </p:nvGrpSpPr>
        <p:grpSpPr>
          <a:xfrm>
            <a:off x="346737" y="667047"/>
            <a:ext cx="1514816" cy="338554"/>
            <a:chOff x="113942" y="713311"/>
            <a:chExt cx="2178751" cy="33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0CF4171-E842-31D9-0B2E-D14EF4239DA5}"/>
                </a:ext>
              </a:extLst>
            </p:cNvPr>
            <p:cNvSpPr/>
            <p:nvPr/>
          </p:nvSpPr>
          <p:spPr>
            <a:xfrm>
              <a:off x="113942" y="750352"/>
              <a:ext cx="2178751" cy="2778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51A1FE-B9C3-A9E9-EA29-CB35B5502439}"/>
                </a:ext>
              </a:extLst>
            </p:cNvPr>
            <p:cNvSpPr txBox="1"/>
            <p:nvPr/>
          </p:nvSpPr>
          <p:spPr>
            <a:xfrm>
              <a:off x="113942" y="713311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AE25B0A-7581-977C-7DBF-ADC958D7CAA3}"/>
              </a:ext>
            </a:extLst>
          </p:cNvPr>
          <p:cNvGrpSpPr/>
          <p:nvPr/>
        </p:nvGrpSpPr>
        <p:grpSpPr>
          <a:xfrm>
            <a:off x="211531" y="2807052"/>
            <a:ext cx="1785228" cy="346912"/>
            <a:chOff x="87703" y="2805532"/>
            <a:chExt cx="2182540" cy="34691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0E852C-8BC8-3E02-D71C-D62CFF53E46D}"/>
                </a:ext>
              </a:extLst>
            </p:cNvPr>
            <p:cNvSpPr/>
            <p:nvPr/>
          </p:nvSpPr>
          <p:spPr>
            <a:xfrm>
              <a:off x="87703" y="2814116"/>
              <a:ext cx="2170521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741B7BE-5EF4-E7D6-63D2-190068A79E96}"/>
                </a:ext>
              </a:extLst>
            </p:cNvPr>
            <p:cNvSpPr txBox="1"/>
            <p:nvPr/>
          </p:nvSpPr>
          <p:spPr>
            <a:xfrm>
              <a:off x="99723" y="2805532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8D3FD91-EBC8-1279-7040-BF1877A67A1A}"/>
              </a:ext>
            </a:extLst>
          </p:cNvPr>
          <p:cNvGrpSpPr/>
          <p:nvPr/>
        </p:nvGrpSpPr>
        <p:grpSpPr>
          <a:xfrm>
            <a:off x="213022" y="4481744"/>
            <a:ext cx="1782246" cy="584775"/>
            <a:chOff x="164592" y="5262157"/>
            <a:chExt cx="2185416" cy="58477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838059C-867D-B36A-3A66-703AC90460BD}"/>
                </a:ext>
              </a:extLst>
            </p:cNvPr>
            <p:cNvSpPr/>
            <p:nvPr/>
          </p:nvSpPr>
          <p:spPr>
            <a:xfrm>
              <a:off x="176602" y="5276089"/>
              <a:ext cx="2170520" cy="560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9EE7E1-5B5A-EDF3-518C-5B01395958BA}"/>
                </a:ext>
              </a:extLst>
            </p:cNvPr>
            <p:cNvSpPr txBox="1"/>
            <p:nvPr/>
          </p:nvSpPr>
          <p:spPr>
            <a:xfrm>
              <a:off x="164592" y="5262157"/>
              <a:ext cx="21854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Dimensionality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D89C7C-830C-3DF7-C0EE-AC79F013E72E}"/>
              </a:ext>
            </a:extLst>
          </p:cNvPr>
          <p:cNvGrpSpPr/>
          <p:nvPr/>
        </p:nvGrpSpPr>
        <p:grpSpPr>
          <a:xfrm>
            <a:off x="392553" y="5458515"/>
            <a:ext cx="1423184" cy="348755"/>
            <a:chOff x="180650" y="5699057"/>
            <a:chExt cx="2189739" cy="34875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9750FFA-6C8D-7D46-1ABC-BD75AE4AD1D4}"/>
                </a:ext>
              </a:extLst>
            </p:cNvPr>
            <p:cNvSpPr/>
            <p:nvPr/>
          </p:nvSpPr>
          <p:spPr>
            <a:xfrm>
              <a:off x="199869" y="5699057"/>
              <a:ext cx="2170520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8A6324-24B0-3F24-0CD2-CAF0651DF59E}"/>
                </a:ext>
              </a:extLst>
            </p:cNvPr>
            <p:cNvSpPr txBox="1"/>
            <p:nvPr/>
          </p:nvSpPr>
          <p:spPr>
            <a:xfrm>
              <a:off x="180650" y="5709258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E229D0E-64BB-A4FA-2706-1A0F9FFE17BF}"/>
              </a:ext>
            </a:extLst>
          </p:cNvPr>
          <p:cNvGrpSpPr/>
          <p:nvPr/>
        </p:nvGrpSpPr>
        <p:grpSpPr>
          <a:xfrm>
            <a:off x="590366" y="2137602"/>
            <a:ext cx="1027558" cy="348437"/>
            <a:chOff x="113938" y="2120893"/>
            <a:chExt cx="2209262" cy="34843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57C3233-89B3-3FFF-1031-FCB53DEFFF56}"/>
                </a:ext>
              </a:extLst>
            </p:cNvPr>
            <p:cNvSpPr/>
            <p:nvPr/>
          </p:nvSpPr>
          <p:spPr>
            <a:xfrm>
              <a:off x="113938" y="2120893"/>
              <a:ext cx="2178755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BDE81A-60BB-66C7-3570-9124817E49DD}"/>
                </a:ext>
              </a:extLst>
            </p:cNvPr>
            <p:cNvSpPr txBox="1"/>
            <p:nvPr/>
          </p:nvSpPr>
          <p:spPr>
            <a:xfrm>
              <a:off x="118211" y="2130776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BC461F-987D-598B-7037-FB901D321D90}"/>
              </a:ext>
            </a:extLst>
          </p:cNvPr>
          <p:cNvGrpSpPr/>
          <p:nvPr/>
        </p:nvGrpSpPr>
        <p:grpSpPr>
          <a:xfrm>
            <a:off x="97508" y="1407794"/>
            <a:ext cx="2013275" cy="346291"/>
            <a:chOff x="113938" y="1325879"/>
            <a:chExt cx="2194560" cy="34629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0AF43F-A44A-EDCB-6D3C-D7E883981C83}"/>
                </a:ext>
              </a:extLst>
            </p:cNvPr>
            <p:cNvSpPr/>
            <p:nvPr/>
          </p:nvSpPr>
          <p:spPr>
            <a:xfrm>
              <a:off x="113942" y="1325879"/>
              <a:ext cx="2178755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70AFAE-0CD4-3DE2-7994-8F2F9302FD14}"/>
                </a:ext>
              </a:extLst>
            </p:cNvPr>
            <p:cNvSpPr txBox="1"/>
            <p:nvPr/>
          </p:nvSpPr>
          <p:spPr>
            <a:xfrm>
              <a:off x="113938" y="1333616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DC413A5-EACC-1E30-3F4C-9E645233C129}"/>
              </a:ext>
            </a:extLst>
          </p:cNvPr>
          <p:cNvGrpSpPr/>
          <p:nvPr/>
        </p:nvGrpSpPr>
        <p:grpSpPr>
          <a:xfrm>
            <a:off x="528306" y="3741482"/>
            <a:ext cx="1151679" cy="345656"/>
            <a:chOff x="87703" y="3703764"/>
            <a:chExt cx="2174180" cy="3456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0A57BB-73A9-9C93-D95E-85B2E4765B37}"/>
                </a:ext>
              </a:extLst>
            </p:cNvPr>
            <p:cNvSpPr/>
            <p:nvPr/>
          </p:nvSpPr>
          <p:spPr>
            <a:xfrm>
              <a:off x="87703" y="3703764"/>
              <a:ext cx="2170521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D8891D-9287-7008-C652-1CAC12AA0769}"/>
                </a:ext>
              </a:extLst>
            </p:cNvPr>
            <p:cNvSpPr txBox="1"/>
            <p:nvPr/>
          </p:nvSpPr>
          <p:spPr>
            <a:xfrm>
              <a:off x="91363" y="3710866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E05A7F1-60BC-85E0-5D32-B4B248BB892F}"/>
              </a:ext>
            </a:extLst>
          </p:cNvPr>
          <p:cNvSpPr txBox="1"/>
          <p:nvPr/>
        </p:nvSpPr>
        <p:spPr>
          <a:xfrm>
            <a:off x="203060" y="947091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CreateSeuratObject</a:t>
            </a:r>
            <a:r>
              <a:rPr lang="en-US" sz="1200" i="1" dirty="0"/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43701-663E-2B4C-E6C6-599D47814924}"/>
              </a:ext>
            </a:extLst>
          </p:cNvPr>
          <p:cNvSpPr txBox="1"/>
          <p:nvPr/>
        </p:nvSpPr>
        <p:spPr>
          <a:xfrm>
            <a:off x="182707" y="1708815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1511DB-E760-EDAF-D29F-A8EE9DA68482}"/>
              </a:ext>
            </a:extLst>
          </p:cNvPr>
          <p:cNvSpPr txBox="1"/>
          <p:nvPr/>
        </p:nvSpPr>
        <p:spPr>
          <a:xfrm>
            <a:off x="686075" y="2425383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4EDC01-0F18-F262-9600-D56F10351C3A}"/>
              </a:ext>
            </a:extLst>
          </p:cNvPr>
          <p:cNvSpPr txBox="1"/>
          <p:nvPr/>
        </p:nvSpPr>
        <p:spPr>
          <a:xfrm>
            <a:off x="365110" y="3117524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C60670-5704-610C-ADE1-A58A285E2F02}"/>
              </a:ext>
            </a:extLst>
          </p:cNvPr>
          <p:cNvSpPr txBox="1"/>
          <p:nvPr/>
        </p:nvSpPr>
        <p:spPr>
          <a:xfrm>
            <a:off x="317144" y="3318130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96985F-B7F1-3FB1-C6B1-3F62F4F896F6}"/>
              </a:ext>
            </a:extLst>
          </p:cNvPr>
          <p:cNvSpPr txBox="1"/>
          <p:nvPr/>
        </p:nvSpPr>
        <p:spPr>
          <a:xfrm>
            <a:off x="634882" y="4061368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6CE266-E131-A150-F5C9-F79481E14247}"/>
              </a:ext>
            </a:extLst>
          </p:cNvPr>
          <p:cNvSpPr txBox="1"/>
          <p:nvPr/>
        </p:nvSpPr>
        <p:spPr>
          <a:xfrm>
            <a:off x="219096" y="5020686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 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4875F7-036D-7A8D-3A70-944CB1D9287A}"/>
              </a:ext>
            </a:extLst>
          </p:cNvPr>
          <p:cNvSpPr txBox="1"/>
          <p:nvPr/>
        </p:nvSpPr>
        <p:spPr>
          <a:xfrm>
            <a:off x="6865" y="5771231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FindClusters</a:t>
            </a:r>
            <a:r>
              <a:rPr lang="en-US" sz="1200" i="1" dirty="0"/>
              <a:t>()  </a:t>
            </a:r>
            <a:r>
              <a:rPr lang="en-US" sz="1200" i="1" dirty="0" err="1"/>
              <a:t>FindNeighbors</a:t>
            </a:r>
            <a:r>
              <a:rPr lang="en-US" sz="1200" i="1" dirty="0"/>
              <a:t>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0F4545-4426-AA47-697C-296B48BA3A59}"/>
              </a:ext>
            </a:extLst>
          </p:cNvPr>
          <p:cNvSpPr txBox="1"/>
          <p:nvPr/>
        </p:nvSpPr>
        <p:spPr>
          <a:xfrm>
            <a:off x="6865" y="6532444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A8408B5-1095-E009-6CE5-8C168A7F836A}"/>
              </a:ext>
            </a:extLst>
          </p:cNvPr>
          <p:cNvGrpSpPr/>
          <p:nvPr/>
        </p:nvGrpSpPr>
        <p:grpSpPr>
          <a:xfrm>
            <a:off x="392553" y="6240300"/>
            <a:ext cx="1423184" cy="348755"/>
            <a:chOff x="180650" y="5699057"/>
            <a:chExt cx="2189739" cy="34875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79CDD92-4903-0BCF-156B-55B6059BCAFE}"/>
                </a:ext>
              </a:extLst>
            </p:cNvPr>
            <p:cNvSpPr/>
            <p:nvPr/>
          </p:nvSpPr>
          <p:spPr>
            <a:xfrm>
              <a:off x="199869" y="5699057"/>
              <a:ext cx="2170520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370B80E-2C97-CCDB-6E17-3C4AF58F98DB}"/>
                </a:ext>
              </a:extLst>
            </p:cNvPr>
            <p:cNvSpPr txBox="1"/>
            <p:nvPr/>
          </p:nvSpPr>
          <p:spPr>
            <a:xfrm>
              <a:off x="180650" y="5709258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A692B0BF-382F-9027-AFB5-8B8F347DFF20}"/>
              </a:ext>
            </a:extLst>
          </p:cNvPr>
          <p:cNvSpPr/>
          <p:nvPr/>
        </p:nvSpPr>
        <p:spPr>
          <a:xfrm rot="5400000">
            <a:off x="1019492" y="1844234"/>
            <a:ext cx="1693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Arrow: Right 1024">
            <a:extLst>
              <a:ext uri="{FF2B5EF4-FFF2-40B4-BE49-F238E27FC236}">
                <a16:creationId xmlns:a16="http://schemas.microsoft.com/office/drawing/2014/main" id="{B4D7D270-58D0-4FB9-29A2-D92452217082}"/>
              </a:ext>
            </a:extLst>
          </p:cNvPr>
          <p:cNvSpPr/>
          <p:nvPr/>
        </p:nvSpPr>
        <p:spPr>
          <a:xfrm rot="5400000">
            <a:off x="1027660" y="253082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Arrow: Right 1025">
            <a:extLst>
              <a:ext uri="{FF2B5EF4-FFF2-40B4-BE49-F238E27FC236}">
                <a16:creationId xmlns:a16="http://schemas.microsoft.com/office/drawing/2014/main" id="{3E7564AE-F394-3FD9-7A44-CFAADE5CA003}"/>
              </a:ext>
            </a:extLst>
          </p:cNvPr>
          <p:cNvSpPr/>
          <p:nvPr/>
        </p:nvSpPr>
        <p:spPr>
          <a:xfrm rot="5400000">
            <a:off x="1027660" y="3466986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Arrow: Right 1026">
            <a:extLst>
              <a:ext uri="{FF2B5EF4-FFF2-40B4-BE49-F238E27FC236}">
                <a16:creationId xmlns:a16="http://schemas.microsoft.com/office/drawing/2014/main" id="{CE70DA22-560A-46E0-A597-F358DCAF58CF}"/>
              </a:ext>
            </a:extLst>
          </p:cNvPr>
          <p:cNvSpPr/>
          <p:nvPr/>
        </p:nvSpPr>
        <p:spPr>
          <a:xfrm rot="5400000">
            <a:off x="1027660" y="420607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Arrow: Right 1027">
            <a:extLst>
              <a:ext uri="{FF2B5EF4-FFF2-40B4-BE49-F238E27FC236}">
                <a16:creationId xmlns:a16="http://schemas.microsoft.com/office/drawing/2014/main" id="{E22019D5-1296-DBCF-391F-8E544B11B2B0}"/>
              </a:ext>
            </a:extLst>
          </p:cNvPr>
          <p:cNvSpPr/>
          <p:nvPr/>
        </p:nvSpPr>
        <p:spPr>
          <a:xfrm rot="5400000">
            <a:off x="1027660" y="5172545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Arrow: Right 1029">
            <a:extLst>
              <a:ext uri="{FF2B5EF4-FFF2-40B4-BE49-F238E27FC236}">
                <a16:creationId xmlns:a16="http://schemas.microsoft.com/office/drawing/2014/main" id="{0DCC4912-7913-3B4B-B347-53459276164E}"/>
              </a:ext>
            </a:extLst>
          </p:cNvPr>
          <p:cNvSpPr/>
          <p:nvPr/>
        </p:nvSpPr>
        <p:spPr>
          <a:xfrm rot="5400000">
            <a:off x="1027660" y="594129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2BC0E9DB-1969-D1EC-AB60-0236744EB67E}"/>
              </a:ext>
            </a:extLst>
          </p:cNvPr>
          <p:cNvSpPr txBox="1"/>
          <p:nvPr/>
        </p:nvSpPr>
        <p:spPr>
          <a:xfrm>
            <a:off x="2963705" y="719949"/>
            <a:ext cx="532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initial minimal filtering can be used on importation</a:t>
            </a:r>
          </a:p>
        </p:txBody>
      </p:sp>
      <p:sp>
        <p:nvSpPr>
          <p:cNvPr id="1311" name="Rectangle 1310">
            <a:extLst>
              <a:ext uri="{FF2B5EF4-FFF2-40B4-BE49-F238E27FC236}">
                <a16:creationId xmlns:a16="http://schemas.microsoft.com/office/drawing/2014/main" id="{105B82B3-0B0D-0FC1-9CF3-F0BA7A5CD2FE}"/>
              </a:ext>
            </a:extLst>
          </p:cNvPr>
          <p:cNvSpPr/>
          <p:nvPr/>
        </p:nvSpPr>
        <p:spPr>
          <a:xfrm>
            <a:off x="0" y="6048230"/>
            <a:ext cx="2321007" cy="809770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381EA7-5230-745C-1314-B0B12BE2BED0}"/>
              </a:ext>
            </a:extLst>
          </p:cNvPr>
          <p:cNvSpPr/>
          <p:nvPr/>
        </p:nvSpPr>
        <p:spPr>
          <a:xfrm>
            <a:off x="0" y="645612"/>
            <a:ext cx="2321007" cy="4783425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13BE91-BD76-0367-A193-5C8D0A3AE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507" y="2955703"/>
            <a:ext cx="6144482" cy="11241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85319A-A8B9-6334-E9C2-7A2B1E44B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400" y="1342879"/>
            <a:ext cx="6154009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08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rrow: Right 47">
            <a:extLst>
              <a:ext uri="{FF2B5EF4-FFF2-40B4-BE49-F238E27FC236}">
                <a16:creationId xmlns:a16="http://schemas.microsoft.com/office/drawing/2014/main" id="{67CA95DD-C327-B590-AA6C-79F0606FCB08}"/>
              </a:ext>
            </a:extLst>
          </p:cNvPr>
          <p:cNvSpPr/>
          <p:nvPr/>
        </p:nvSpPr>
        <p:spPr>
          <a:xfrm rot="5400000">
            <a:off x="1008435" y="1110753"/>
            <a:ext cx="19142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Matrix Importation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888D682-0FF3-927D-D8FC-B32AED14036B}"/>
              </a:ext>
            </a:extLst>
          </p:cNvPr>
          <p:cNvGrpSpPr/>
          <p:nvPr/>
        </p:nvGrpSpPr>
        <p:grpSpPr>
          <a:xfrm>
            <a:off x="346737" y="667047"/>
            <a:ext cx="1514816" cy="338554"/>
            <a:chOff x="113942" y="713311"/>
            <a:chExt cx="2178751" cy="33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0CF4171-E842-31D9-0B2E-D14EF4239DA5}"/>
                </a:ext>
              </a:extLst>
            </p:cNvPr>
            <p:cNvSpPr/>
            <p:nvPr/>
          </p:nvSpPr>
          <p:spPr>
            <a:xfrm>
              <a:off x="113942" y="750352"/>
              <a:ext cx="2178751" cy="2778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51A1FE-B9C3-A9E9-EA29-CB35B5502439}"/>
                </a:ext>
              </a:extLst>
            </p:cNvPr>
            <p:cNvSpPr txBox="1"/>
            <p:nvPr/>
          </p:nvSpPr>
          <p:spPr>
            <a:xfrm>
              <a:off x="113942" y="713311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AE25B0A-7581-977C-7DBF-ADC958D7CAA3}"/>
              </a:ext>
            </a:extLst>
          </p:cNvPr>
          <p:cNvGrpSpPr/>
          <p:nvPr/>
        </p:nvGrpSpPr>
        <p:grpSpPr>
          <a:xfrm>
            <a:off x="211531" y="2807052"/>
            <a:ext cx="1785228" cy="346912"/>
            <a:chOff x="87703" y="2805532"/>
            <a:chExt cx="2182540" cy="34691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0E852C-8BC8-3E02-D71C-D62CFF53E46D}"/>
                </a:ext>
              </a:extLst>
            </p:cNvPr>
            <p:cNvSpPr/>
            <p:nvPr/>
          </p:nvSpPr>
          <p:spPr>
            <a:xfrm>
              <a:off x="87703" y="2814116"/>
              <a:ext cx="2170521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741B7BE-5EF4-E7D6-63D2-190068A79E96}"/>
                </a:ext>
              </a:extLst>
            </p:cNvPr>
            <p:cNvSpPr txBox="1"/>
            <p:nvPr/>
          </p:nvSpPr>
          <p:spPr>
            <a:xfrm>
              <a:off x="99723" y="2805532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8D3FD91-EBC8-1279-7040-BF1877A67A1A}"/>
              </a:ext>
            </a:extLst>
          </p:cNvPr>
          <p:cNvGrpSpPr/>
          <p:nvPr/>
        </p:nvGrpSpPr>
        <p:grpSpPr>
          <a:xfrm>
            <a:off x="213022" y="4481744"/>
            <a:ext cx="1782246" cy="584775"/>
            <a:chOff x="164592" y="5262157"/>
            <a:chExt cx="2185416" cy="58477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838059C-867D-B36A-3A66-703AC90460BD}"/>
                </a:ext>
              </a:extLst>
            </p:cNvPr>
            <p:cNvSpPr/>
            <p:nvPr/>
          </p:nvSpPr>
          <p:spPr>
            <a:xfrm>
              <a:off x="176602" y="5276089"/>
              <a:ext cx="2170520" cy="560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9EE7E1-5B5A-EDF3-518C-5B01395958BA}"/>
                </a:ext>
              </a:extLst>
            </p:cNvPr>
            <p:cNvSpPr txBox="1"/>
            <p:nvPr/>
          </p:nvSpPr>
          <p:spPr>
            <a:xfrm>
              <a:off x="164592" y="5262157"/>
              <a:ext cx="21854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Dimensionality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D89C7C-830C-3DF7-C0EE-AC79F013E72E}"/>
              </a:ext>
            </a:extLst>
          </p:cNvPr>
          <p:cNvGrpSpPr/>
          <p:nvPr/>
        </p:nvGrpSpPr>
        <p:grpSpPr>
          <a:xfrm>
            <a:off x="392553" y="5458515"/>
            <a:ext cx="1423184" cy="348755"/>
            <a:chOff x="180650" y="5699057"/>
            <a:chExt cx="2189739" cy="34875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9750FFA-6C8D-7D46-1ABC-BD75AE4AD1D4}"/>
                </a:ext>
              </a:extLst>
            </p:cNvPr>
            <p:cNvSpPr/>
            <p:nvPr/>
          </p:nvSpPr>
          <p:spPr>
            <a:xfrm>
              <a:off x="199869" y="5699057"/>
              <a:ext cx="2170520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8A6324-24B0-3F24-0CD2-CAF0651DF59E}"/>
                </a:ext>
              </a:extLst>
            </p:cNvPr>
            <p:cNvSpPr txBox="1"/>
            <p:nvPr/>
          </p:nvSpPr>
          <p:spPr>
            <a:xfrm>
              <a:off x="180650" y="5709258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E229D0E-64BB-A4FA-2706-1A0F9FFE17BF}"/>
              </a:ext>
            </a:extLst>
          </p:cNvPr>
          <p:cNvGrpSpPr/>
          <p:nvPr/>
        </p:nvGrpSpPr>
        <p:grpSpPr>
          <a:xfrm>
            <a:off x="590366" y="2137602"/>
            <a:ext cx="1027558" cy="348437"/>
            <a:chOff x="113938" y="2120893"/>
            <a:chExt cx="2209262" cy="34843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57C3233-89B3-3FFF-1031-FCB53DEFFF56}"/>
                </a:ext>
              </a:extLst>
            </p:cNvPr>
            <p:cNvSpPr/>
            <p:nvPr/>
          </p:nvSpPr>
          <p:spPr>
            <a:xfrm>
              <a:off x="113938" y="2120893"/>
              <a:ext cx="2178755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BDE81A-60BB-66C7-3570-9124817E49DD}"/>
                </a:ext>
              </a:extLst>
            </p:cNvPr>
            <p:cNvSpPr txBox="1"/>
            <p:nvPr/>
          </p:nvSpPr>
          <p:spPr>
            <a:xfrm>
              <a:off x="118211" y="2130776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BC461F-987D-598B-7037-FB901D321D90}"/>
              </a:ext>
            </a:extLst>
          </p:cNvPr>
          <p:cNvGrpSpPr/>
          <p:nvPr/>
        </p:nvGrpSpPr>
        <p:grpSpPr>
          <a:xfrm>
            <a:off x="97508" y="1407794"/>
            <a:ext cx="2013275" cy="346291"/>
            <a:chOff x="113938" y="1325879"/>
            <a:chExt cx="2194560" cy="34629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0AF43F-A44A-EDCB-6D3C-D7E883981C83}"/>
                </a:ext>
              </a:extLst>
            </p:cNvPr>
            <p:cNvSpPr/>
            <p:nvPr/>
          </p:nvSpPr>
          <p:spPr>
            <a:xfrm>
              <a:off x="113942" y="1325879"/>
              <a:ext cx="2178755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70AFAE-0CD4-3DE2-7994-8F2F9302FD14}"/>
                </a:ext>
              </a:extLst>
            </p:cNvPr>
            <p:cNvSpPr txBox="1"/>
            <p:nvPr/>
          </p:nvSpPr>
          <p:spPr>
            <a:xfrm>
              <a:off x="113938" y="1333616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DC413A5-EACC-1E30-3F4C-9E645233C129}"/>
              </a:ext>
            </a:extLst>
          </p:cNvPr>
          <p:cNvGrpSpPr/>
          <p:nvPr/>
        </p:nvGrpSpPr>
        <p:grpSpPr>
          <a:xfrm>
            <a:off x="528306" y="3741482"/>
            <a:ext cx="1151679" cy="345656"/>
            <a:chOff x="87703" y="3703764"/>
            <a:chExt cx="2174180" cy="3456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0A57BB-73A9-9C93-D95E-85B2E4765B37}"/>
                </a:ext>
              </a:extLst>
            </p:cNvPr>
            <p:cNvSpPr/>
            <p:nvPr/>
          </p:nvSpPr>
          <p:spPr>
            <a:xfrm>
              <a:off x="87703" y="3703764"/>
              <a:ext cx="2170521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D8891D-9287-7008-C652-1CAC12AA0769}"/>
                </a:ext>
              </a:extLst>
            </p:cNvPr>
            <p:cNvSpPr txBox="1"/>
            <p:nvPr/>
          </p:nvSpPr>
          <p:spPr>
            <a:xfrm>
              <a:off x="91363" y="3710866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E05A7F1-60BC-85E0-5D32-B4B248BB892F}"/>
              </a:ext>
            </a:extLst>
          </p:cNvPr>
          <p:cNvSpPr txBox="1"/>
          <p:nvPr/>
        </p:nvSpPr>
        <p:spPr>
          <a:xfrm>
            <a:off x="203060" y="947091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CreateSeuratObject</a:t>
            </a:r>
            <a:r>
              <a:rPr lang="en-US" sz="1200" i="1" dirty="0"/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43701-663E-2B4C-E6C6-599D47814924}"/>
              </a:ext>
            </a:extLst>
          </p:cNvPr>
          <p:cNvSpPr txBox="1"/>
          <p:nvPr/>
        </p:nvSpPr>
        <p:spPr>
          <a:xfrm>
            <a:off x="182707" y="1708815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1511DB-E760-EDAF-D29F-A8EE9DA68482}"/>
              </a:ext>
            </a:extLst>
          </p:cNvPr>
          <p:cNvSpPr txBox="1"/>
          <p:nvPr/>
        </p:nvSpPr>
        <p:spPr>
          <a:xfrm>
            <a:off x="686075" y="2425383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4EDC01-0F18-F262-9600-D56F10351C3A}"/>
              </a:ext>
            </a:extLst>
          </p:cNvPr>
          <p:cNvSpPr txBox="1"/>
          <p:nvPr/>
        </p:nvSpPr>
        <p:spPr>
          <a:xfrm>
            <a:off x="365110" y="3117524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C60670-5704-610C-ADE1-A58A285E2F02}"/>
              </a:ext>
            </a:extLst>
          </p:cNvPr>
          <p:cNvSpPr txBox="1"/>
          <p:nvPr/>
        </p:nvSpPr>
        <p:spPr>
          <a:xfrm>
            <a:off x="317144" y="3318130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96985F-B7F1-3FB1-C6B1-3F62F4F896F6}"/>
              </a:ext>
            </a:extLst>
          </p:cNvPr>
          <p:cNvSpPr txBox="1"/>
          <p:nvPr/>
        </p:nvSpPr>
        <p:spPr>
          <a:xfrm>
            <a:off x="634882" y="4061368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6CE266-E131-A150-F5C9-F79481E14247}"/>
              </a:ext>
            </a:extLst>
          </p:cNvPr>
          <p:cNvSpPr txBox="1"/>
          <p:nvPr/>
        </p:nvSpPr>
        <p:spPr>
          <a:xfrm>
            <a:off x="219096" y="5020686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 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4875F7-036D-7A8D-3A70-944CB1D9287A}"/>
              </a:ext>
            </a:extLst>
          </p:cNvPr>
          <p:cNvSpPr txBox="1"/>
          <p:nvPr/>
        </p:nvSpPr>
        <p:spPr>
          <a:xfrm>
            <a:off x="6865" y="5771231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FindClusters</a:t>
            </a:r>
            <a:r>
              <a:rPr lang="en-US" sz="1200" i="1" dirty="0"/>
              <a:t>()  </a:t>
            </a:r>
            <a:r>
              <a:rPr lang="en-US" sz="1200" i="1" dirty="0" err="1"/>
              <a:t>FindNeighbors</a:t>
            </a:r>
            <a:r>
              <a:rPr lang="en-US" sz="1200" i="1" dirty="0"/>
              <a:t>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0F4545-4426-AA47-697C-296B48BA3A59}"/>
              </a:ext>
            </a:extLst>
          </p:cNvPr>
          <p:cNvSpPr txBox="1"/>
          <p:nvPr/>
        </p:nvSpPr>
        <p:spPr>
          <a:xfrm>
            <a:off x="6865" y="6532444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A8408B5-1095-E009-6CE5-8C168A7F836A}"/>
              </a:ext>
            </a:extLst>
          </p:cNvPr>
          <p:cNvGrpSpPr/>
          <p:nvPr/>
        </p:nvGrpSpPr>
        <p:grpSpPr>
          <a:xfrm>
            <a:off x="392553" y="6240300"/>
            <a:ext cx="1423184" cy="348755"/>
            <a:chOff x="180650" y="5699057"/>
            <a:chExt cx="2189739" cy="34875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79CDD92-4903-0BCF-156B-55B6059BCAFE}"/>
                </a:ext>
              </a:extLst>
            </p:cNvPr>
            <p:cNvSpPr/>
            <p:nvPr/>
          </p:nvSpPr>
          <p:spPr>
            <a:xfrm>
              <a:off x="199869" y="5699057"/>
              <a:ext cx="2170520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370B80E-2C97-CCDB-6E17-3C4AF58F98DB}"/>
                </a:ext>
              </a:extLst>
            </p:cNvPr>
            <p:cNvSpPr txBox="1"/>
            <p:nvPr/>
          </p:nvSpPr>
          <p:spPr>
            <a:xfrm>
              <a:off x="180650" y="5709258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A692B0BF-382F-9027-AFB5-8B8F347DFF20}"/>
              </a:ext>
            </a:extLst>
          </p:cNvPr>
          <p:cNvSpPr/>
          <p:nvPr/>
        </p:nvSpPr>
        <p:spPr>
          <a:xfrm rot="5400000">
            <a:off x="1019492" y="1844234"/>
            <a:ext cx="1693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Arrow: Right 1024">
            <a:extLst>
              <a:ext uri="{FF2B5EF4-FFF2-40B4-BE49-F238E27FC236}">
                <a16:creationId xmlns:a16="http://schemas.microsoft.com/office/drawing/2014/main" id="{B4D7D270-58D0-4FB9-29A2-D92452217082}"/>
              </a:ext>
            </a:extLst>
          </p:cNvPr>
          <p:cNvSpPr/>
          <p:nvPr/>
        </p:nvSpPr>
        <p:spPr>
          <a:xfrm rot="5400000">
            <a:off x="1027660" y="253082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Arrow: Right 1025">
            <a:extLst>
              <a:ext uri="{FF2B5EF4-FFF2-40B4-BE49-F238E27FC236}">
                <a16:creationId xmlns:a16="http://schemas.microsoft.com/office/drawing/2014/main" id="{3E7564AE-F394-3FD9-7A44-CFAADE5CA003}"/>
              </a:ext>
            </a:extLst>
          </p:cNvPr>
          <p:cNvSpPr/>
          <p:nvPr/>
        </p:nvSpPr>
        <p:spPr>
          <a:xfrm rot="5400000">
            <a:off x="1027660" y="3466986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Arrow: Right 1026">
            <a:extLst>
              <a:ext uri="{FF2B5EF4-FFF2-40B4-BE49-F238E27FC236}">
                <a16:creationId xmlns:a16="http://schemas.microsoft.com/office/drawing/2014/main" id="{CE70DA22-560A-46E0-A597-F358DCAF58CF}"/>
              </a:ext>
            </a:extLst>
          </p:cNvPr>
          <p:cNvSpPr/>
          <p:nvPr/>
        </p:nvSpPr>
        <p:spPr>
          <a:xfrm rot="5400000">
            <a:off x="1027660" y="420607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Arrow: Right 1027">
            <a:extLst>
              <a:ext uri="{FF2B5EF4-FFF2-40B4-BE49-F238E27FC236}">
                <a16:creationId xmlns:a16="http://schemas.microsoft.com/office/drawing/2014/main" id="{E22019D5-1296-DBCF-391F-8E544B11B2B0}"/>
              </a:ext>
            </a:extLst>
          </p:cNvPr>
          <p:cNvSpPr/>
          <p:nvPr/>
        </p:nvSpPr>
        <p:spPr>
          <a:xfrm rot="5400000">
            <a:off x="1027660" y="5172545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Arrow: Right 1029">
            <a:extLst>
              <a:ext uri="{FF2B5EF4-FFF2-40B4-BE49-F238E27FC236}">
                <a16:creationId xmlns:a16="http://schemas.microsoft.com/office/drawing/2014/main" id="{0DCC4912-7913-3B4B-B347-53459276164E}"/>
              </a:ext>
            </a:extLst>
          </p:cNvPr>
          <p:cNvSpPr/>
          <p:nvPr/>
        </p:nvSpPr>
        <p:spPr>
          <a:xfrm rot="5400000">
            <a:off x="1027660" y="594129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2BC0E9DB-1969-D1EC-AB60-0236744EB67E}"/>
              </a:ext>
            </a:extLst>
          </p:cNvPr>
          <p:cNvSpPr txBox="1"/>
          <p:nvPr/>
        </p:nvSpPr>
        <p:spPr>
          <a:xfrm>
            <a:off x="2963705" y="719949"/>
            <a:ext cx="532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initial minimal filtering can be used on importation</a:t>
            </a:r>
          </a:p>
        </p:txBody>
      </p:sp>
      <p:sp>
        <p:nvSpPr>
          <p:cNvPr id="1311" name="Rectangle 1310">
            <a:extLst>
              <a:ext uri="{FF2B5EF4-FFF2-40B4-BE49-F238E27FC236}">
                <a16:creationId xmlns:a16="http://schemas.microsoft.com/office/drawing/2014/main" id="{105B82B3-0B0D-0FC1-9CF3-F0BA7A5CD2FE}"/>
              </a:ext>
            </a:extLst>
          </p:cNvPr>
          <p:cNvSpPr/>
          <p:nvPr/>
        </p:nvSpPr>
        <p:spPr>
          <a:xfrm>
            <a:off x="0" y="6763368"/>
            <a:ext cx="2321007" cy="94631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381EA7-5230-745C-1314-B0B12BE2BED0}"/>
              </a:ext>
            </a:extLst>
          </p:cNvPr>
          <p:cNvSpPr/>
          <p:nvPr/>
        </p:nvSpPr>
        <p:spPr>
          <a:xfrm>
            <a:off x="0" y="645613"/>
            <a:ext cx="2321007" cy="5565210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FF3439-AF25-30FE-2FC9-24D6D31FF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07" y="1478445"/>
            <a:ext cx="6077798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03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5436-10B3-B276-E70C-F0D722DB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6141"/>
          </a:xfrm>
        </p:spPr>
        <p:txBody>
          <a:bodyPr/>
          <a:lstStyle/>
          <a:p>
            <a:r>
              <a:rPr lang="en-US" dirty="0"/>
              <a:t>Seurat Adjustable Parameters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F7BA9AB-43B9-B898-BF6E-23781543F8B1}"/>
              </a:ext>
            </a:extLst>
          </p:cNvPr>
          <p:cNvGrpSpPr/>
          <p:nvPr/>
        </p:nvGrpSpPr>
        <p:grpSpPr>
          <a:xfrm>
            <a:off x="727308" y="1489132"/>
            <a:ext cx="1665514" cy="731520"/>
            <a:chOff x="641580" y="1489132"/>
            <a:chExt cx="1665514" cy="7315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D162D6-9495-986E-5FF8-533D1B7FB5BA}"/>
                </a:ext>
              </a:extLst>
            </p:cNvPr>
            <p:cNvSpPr/>
            <p:nvPr/>
          </p:nvSpPr>
          <p:spPr>
            <a:xfrm>
              <a:off x="641580" y="1489132"/>
              <a:ext cx="1665514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491AECE-E938-1E44-F75A-CAFACB98C3A1}"/>
                </a:ext>
              </a:extLst>
            </p:cNvPr>
            <p:cNvSpPr txBox="1"/>
            <p:nvPr/>
          </p:nvSpPr>
          <p:spPr>
            <a:xfrm>
              <a:off x="766162" y="1670226"/>
              <a:ext cx="1416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Count Matrix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FD07BC1-AD78-DD28-7048-806658B38FC9}"/>
              </a:ext>
            </a:extLst>
          </p:cNvPr>
          <p:cNvGrpSpPr/>
          <p:nvPr/>
        </p:nvGrpSpPr>
        <p:grpSpPr>
          <a:xfrm>
            <a:off x="3605348" y="1489132"/>
            <a:ext cx="1665514" cy="731520"/>
            <a:chOff x="3746552" y="1489132"/>
            <a:chExt cx="1665514" cy="7315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B54F5F-895D-9EAD-BB72-EBEA96CD8BEE}"/>
                </a:ext>
              </a:extLst>
            </p:cNvPr>
            <p:cNvSpPr/>
            <p:nvPr/>
          </p:nvSpPr>
          <p:spPr>
            <a:xfrm>
              <a:off x="3746552" y="1489132"/>
              <a:ext cx="1665514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263753-A243-7C0D-91B2-AD2E986AAF80}"/>
                </a:ext>
              </a:extLst>
            </p:cNvPr>
            <p:cNvSpPr txBox="1"/>
            <p:nvPr/>
          </p:nvSpPr>
          <p:spPr>
            <a:xfrm>
              <a:off x="3871134" y="1670226"/>
              <a:ext cx="1484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Seurat Import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18AE4AE-16AE-2510-97F4-C81EC8B52138}"/>
              </a:ext>
            </a:extLst>
          </p:cNvPr>
          <p:cNvGrpSpPr/>
          <p:nvPr/>
        </p:nvGrpSpPr>
        <p:grpSpPr>
          <a:xfrm>
            <a:off x="6744452" y="1489132"/>
            <a:ext cx="1626856" cy="731520"/>
            <a:chOff x="6954760" y="1489132"/>
            <a:chExt cx="1626856" cy="7315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5D812D-F999-6B19-37AB-1D874209410A}"/>
                </a:ext>
              </a:extLst>
            </p:cNvPr>
            <p:cNvSpPr/>
            <p:nvPr/>
          </p:nvSpPr>
          <p:spPr>
            <a:xfrm>
              <a:off x="6954760" y="1489132"/>
              <a:ext cx="1626856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0FBE47-F0EE-51B3-B5AC-DA384EBE124B}"/>
                </a:ext>
              </a:extLst>
            </p:cNvPr>
            <p:cNvSpPr txBox="1"/>
            <p:nvPr/>
          </p:nvSpPr>
          <p:spPr>
            <a:xfrm>
              <a:off x="6954760" y="1670226"/>
              <a:ext cx="1626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Normalize Data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6B13D6B-4FEF-DB31-E619-E55C570699EF}"/>
              </a:ext>
            </a:extLst>
          </p:cNvPr>
          <p:cNvGrpSpPr/>
          <p:nvPr/>
        </p:nvGrpSpPr>
        <p:grpSpPr>
          <a:xfrm>
            <a:off x="9670141" y="1489132"/>
            <a:ext cx="1626856" cy="731520"/>
            <a:chOff x="9757229" y="1489132"/>
            <a:chExt cx="1626856" cy="73152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1C5D10-2CA7-49B3-FEFD-D5738FC2E4F3}"/>
                </a:ext>
              </a:extLst>
            </p:cNvPr>
            <p:cNvSpPr/>
            <p:nvPr/>
          </p:nvSpPr>
          <p:spPr>
            <a:xfrm>
              <a:off x="9757229" y="1489132"/>
              <a:ext cx="1626856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D2D91F-BE15-DEDF-8132-0C4C666C8BD3}"/>
                </a:ext>
              </a:extLst>
            </p:cNvPr>
            <p:cNvSpPr txBox="1"/>
            <p:nvPr/>
          </p:nvSpPr>
          <p:spPr>
            <a:xfrm>
              <a:off x="9858287" y="1531727"/>
              <a:ext cx="14029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Find Variable</a:t>
              </a:r>
            </a:p>
            <a:p>
              <a:pPr algn="ctr"/>
              <a:r>
                <a:rPr lang="en-US" dirty="0"/>
                <a:t> Genes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6160AF-3465-C5D4-A8B9-40A13EC738AA}"/>
              </a:ext>
            </a:extLst>
          </p:cNvPr>
          <p:cNvGrpSpPr/>
          <p:nvPr/>
        </p:nvGrpSpPr>
        <p:grpSpPr>
          <a:xfrm>
            <a:off x="869238" y="4251634"/>
            <a:ext cx="1413290" cy="563564"/>
            <a:chOff x="665986" y="4235718"/>
            <a:chExt cx="1413290" cy="5635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1302B5-02CD-3169-3F46-1C0B64E638F7}"/>
                </a:ext>
              </a:extLst>
            </p:cNvPr>
            <p:cNvSpPr/>
            <p:nvPr/>
          </p:nvSpPr>
          <p:spPr>
            <a:xfrm>
              <a:off x="665986" y="4235718"/>
              <a:ext cx="1413290" cy="56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84BF31-33F9-BF6A-8A05-152570013EA7}"/>
                </a:ext>
              </a:extLst>
            </p:cNvPr>
            <p:cNvSpPr txBox="1"/>
            <p:nvPr/>
          </p:nvSpPr>
          <p:spPr>
            <a:xfrm>
              <a:off x="767044" y="4341821"/>
              <a:ext cx="1154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Scale Data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237A970-4A9A-2AA5-9486-F34F4308D94A}"/>
              </a:ext>
            </a:extLst>
          </p:cNvPr>
          <p:cNvGrpSpPr/>
          <p:nvPr/>
        </p:nvGrpSpPr>
        <p:grpSpPr>
          <a:xfrm>
            <a:off x="3526337" y="4255440"/>
            <a:ext cx="1823536" cy="555952"/>
            <a:chOff x="3713262" y="4308003"/>
            <a:chExt cx="1823536" cy="55595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2147B9-2547-4D11-44E8-E5F2F75E92A3}"/>
                </a:ext>
              </a:extLst>
            </p:cNvPr>
            <p:cNvSpPr/>
            <p:nvPr/>
          </p:nvSpPr>
          <p:spPr>
            <a:xfrm>
              <a:off x="3713262" y="4308003"/>
              <a:ext cx="1823536" cy="55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BC2B31-D396-F823-BA38-F14C437FEA7F}"/>
                </a:ext>
              </a:extLst>
            </p:cNvPr>
            <p:cNvSpPr txBox="1"/>
            <p:nvPr/>
          </p:nvSpPr>
          <p:spPr>
            <a:xfrm>
              <a:off x="3826158" y="4401313"/>
              <a:ext cx="1597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Find Neighbors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BC20364-2581-CCDE-D299-06283C52A1D1}"/>
              </a:ext>
            </a:extLst>
          </p:cNvPr>
          <p:cNvGrpSpPr/>
          <p:nvPr/>
        </p:nvGrpSpPr>
        <p:grpSpPr>
          <a:xfrm>
            <a:off x="6676386" y="4255440"/>
            <a:ext cx="1698803" cy="555952"/>
            <a:chOff x="7003190" y="4308003"/>
            <a:chExt cx="1698803" cy="55595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1EBD4E-8464-57A8-8BF3-F07E8A43FD01}"/>
                </a:ext>
              </a:extLst>
            </p:cNvPr>
            <p:cNvSpPr/>
            <p:nvPr/>
          </p:nvSpPr>
          <p:spPr>
            <a:xfrm>
              <a:off x="7003190" y="4308003"/>
              <a:ext cx="1698803" cy="55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17152B-FDA1-2A84-309C-BCDD05C71689}"/>
                </a:ext>
              </a:extLst>
            </p:cNvPr>
            <p:cNvSpPr txBox="1"/>
            <p:nvPr/>
          </p:nvSpPr>
          <p:spPr>
            <a:xfrm>
              <a:off x="7104249" y="4401313"/>
              <a:ext cx="1381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Find Clusters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AFEC380-5C5D-D08C-E38E-FD9CB46974CF}"/>
              </a:ext>
            </a:extLst>
          </p:cNvPr>
          <p:cNvGrpSpPr/>
          <p:nvPr/>
        </p:nvGrpSpPr>
        <p:grpSpPr>
          <a:xfrm>
            <a:off x="9623271" y="4255440"/>
            <a:ext cx="1698803" cy="555952"/>
            <a:chOff x="9757229" y="4308003"/>
            <a:chExt cx="1698803" cy="55595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991B06-D897-9A41-D1F7-47C07540FF43}"/>
                </a:ext>
              </a:extLst>
            </p:cNvPr>
            <p:cNvSpPr/>
            <p:nvPr/>
          </p:nvSpPr>
          <p:spPr>
            <a:xfrm>
              <a:off x="9757229" y="4308003"/>
              <a:ext cx="1698803" cy="55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320A0B-3D94-404E-1428-618405344CF1}"/>
                </a:ext>
              </a:extLst>
            </p:cNvPr>
            <p:cNvSpPr txBox="1"/>
            <p:nvPr/>
          </p:nvSpPr>
          <p:spPr>
            <a:xfrm>
              <a:off x="10178467" y="4401313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19372C8-FC02-5451-9F2B-449BD4E5B0B3}"/>
              </a:ext>
            </a:extLst>
          </p:cNvPr>
          <p:cNvSpPr txBox="1"/>
          <p:nvPr/>
        </p:nvSpPr>
        <p:spPr>
          <a:xfrm>
            <a:off x="6747926" y="2220797"/>
            <a:ext cx="2312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Normalization method</a:t>
            </a:r>
          </a:p>
          <a:p>
            <a:r>
              <a:rPr lang="en-US" dirty="0"/>
              <a:t>Scale factor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FCE848-7104-EA7A-0E1D-06730FB9E889}"/>
              </a:ext>
            </a:extLst>
          </p:cNvPr>
          <p:cNvSpPr txBox="1"/>
          <p:nvPr/>
        </p:nvSpPr>
        <p:spPr>
          <a:xfrm>
            <a:off x="3713262" y="2217093"/>
            <a:ext cx="1959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 features</a:t>
            </a:r>
          </a:p>
          <a:p>
            <a:r>
              <a:rPr lang="en-US" dirty="0"/>
              <a:t>Min cells</a:t>
            </a:r>
          </a:p>
          <a:p>
            <a:r>
              <a:rPr lang="en-US" dirty="0"/>
              <a:t>Max % </a:t>
            </a:r>
            <a:r>
              <a:rPr lang="en-US" dirty="0" err="1"/>
              <a:t>mito</a:t>
            </a:r>
            <a:r>
              <a:rPr lang="en-US" dirty="0"/>
              <a:t>. genes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7FA02-80CD-FF2B-84E1-9D629C272269}"/>
              </a:ext>
            </a:extLst>
          </p:cNvPr>
          <p:cNvSpPr txBox="1"/>
          <p:nvPr/>
        </p:nvSpPr>
        <p:spPr>
          <a:xfrm>
            <a:off x="9670656" y="2232601"/>
            <a:ext cx="20628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 method</a:t>
            </a:r>
          </a:p>
          <a:p>
            <a:r>
              <a:rPr lang="en-US" dirty="0"/>
              <a:t>Loess span width</a:t>
            </a:r>
          </a:p>
          <a:p>
            <a:r>
              <a:rPr lang="en-US" dirty="0"/>
              <a:t>Number of bins</a:t>
            </a:r>
          </a:p>
          <a:p>
            <a:r>
              <a:rPr lang="en-US" dirty="0"/>
              <a:t>Binning method</a:t>
            </a:r>
          </a:p>
          <a:p>
            <a:r>
              <a:rPr lang="en-US" dirty="0"/>
              <a:t>Number of Features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CB3572-3754-6F89-7B9C-1891CDB07438}"/>
              </a:ext>
            </a:extLst>
          </p:cNvPr>
          <p:cNvSpPr txBox="1"/>
          <p:nvPr/>
        </p:nvSpPr>
        <p:spPr>
          <a:xfrm>
            <a:off x="768166" y="4833823"/>
            <a:ext cx="2013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 to regress</a:t>
            </a:r>
          </a:p>
          <a:p>
            <a:r>
              <a:rPr lang="en-US" dirty="0"/>
              <a:t>Scale max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9DC9D7-C351-E30F-9948-FD8A9B0D6A11}"/>
              </a:ext>
            </a:extLst>
          </p:cNvPr>
          <p:cNvSpPr txBox="1"/>
          <p:nvPr/>
        </p:nvSpPr>
        <p:spPr>
          <a:xfrm>
            <a:off x="3507227" y="4860269"/>
            <a:ext cx="2148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 reduction</a:t>
            </a:r>
          </a:p>
          <a:p>
            <a:r>
              <a:rPr lang="en-US" dirty="0"/>
              <a:t>K-neighbors</a:t>
            </a:r>
          </a:p>
          <a:p>
            <a:r>
              <a:rPr lang="en-US" dirty="0" err="1"/>
              <a:t>Prunning</a:t>
            </a:r>
            <a:r>
              <a:rPr lang="en-US" dirty="0"/>
              <a:t> for SNN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7D0804-9804-221C-EF2E-3F728D707D2B}"/>
              </a:ext>
            </a:extLst>
          </p:cNvPr>
          <p:cNvSpPr txBox="1"/>
          <p:nvPr/>
        </p:nvSpPr>
        <p:spPr>
          <a:xfrm>
            <a:off x="6709430" y="4850169"/>
            <a:ext cx="1971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Resolution (UMAP)</a:t>
            </a:r>
          </a:p>
          <a:p>
            <a:r>
              <a:rPr lang="en-US" dirty="0"/>
              <a:t>______. (t-SNE)</a:t>
            </a:r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D053EB-C2F2-C4DA-5F21-CBA502F6E133}"/>
              </a:ext>
            </a:extLst>
          </p:cNvPr>
          <p:cNvSpPr txBox="1"/>
          <p:nvPr/>
        </p:nvSpPr>
        <p:spPr>
          <a:xfrm>
            <a:off x="36371" y="6368056"/>
            <a:ext cx="2669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1" dirty="0">
                <a:effectLst/>
                <a:latin typeface="OpenSans"/>
              </a:rPr>
              <a:t>Appropriated from:</a:t>
            </a:r>
          </a:p>
          <a:p>
            <a:r>
              <a:rPr lang="en-US" sz="1000" b="0" i="1" dirty="0">
                <a:effectLst/>
                <a:latin typeface="OpenSans"/>
              </a:rPr>
              <a:t>Schneider, J </a:t>
            </a:r>
            <a:r>
              <a:rPr lang="en-US" sz="1000" b="0" i="1" dirty="0" err="1">
                <a:effectLst/>
                <a:latin typeface="OpenSans"/>
              </a:rPr>
              <a:t>Transl</a:t>
            </a:r>
            <a:r>
              <a:rPr lang="en-US" sz="1000" b="0" i="1" dirty="0">
                <a:effectLst/>
                <a:latin typeface="OpenSans"/>
              </a:rPr>
              <a:t> Genet </a:t>
            </a:r>
            <a:r>
              <a:rPr lang="en-US" sz="1000" b="0" i="1" dirty="0" err="1">
                <a:effectLst/>
                <a:latin typeface="OpenSans"/>
              </a:rPr>
              <a:t>Genom</a:t>
            </a:r>
            <a:r>
              <a:rPr lang="en-US" sz="1000" b="0" i="0" dirty="0">
                <a:effectLst/>
                <a:latin typeface="OpenSans"/>
              </a:rPr>
              <a:t> 2021;5:37-49.</a:t>
            </a:r>
          </a:p>
        </p:txBody>
      </p:sp>
      <p:sp>
        <p:nvSpPr>
          <p:cNvPr id="35" name="Arrow: Right 1029">
            <a:extLst>
              <a:ext uri="{FF2B5EF4-FFF2-40B4-BE49-F238E27FC236}">
                <a16:creationId xmlns:a16="http://schemas.microsoft.com/office/drawing/2014/main" id="{85EFE3B8-F04B-6437-2D12-45AA4F147A73}"/>
              </a:ext>
            </a:extLst>
          </p:cNvPr>
          <p:cNvSpPr/>
          <p:nvPr/>
        </p:nvSpPr>
        <p:spPr>
          <a:xfrm rot="2746638">
            <a:off x="11298348" y="2102488"/>
            <a:ext cx="1225588" cy="365760"/>
          </a:xfrm>
          <a:custGeom>
            <a:avLst/>
            <a:gdLst>
              <a:gd name="connsiteX0" fmla="*/ 0 w 1198943"/>
              <a:gd name="connsiteY0" fmla="*/ 92333 h 369332"/>
              <a:gd name="connsiteX1" fmla="*/ 1014277 w 1198943"/>
              <a:gd name="connsiteY1" fmla="*/ 92333 h 369332"/>
              <a:gd name="connsiteX2" fmla="*/ 1014277 w 1198943"/>
              <a:gd name="connsiteY2" fmla="*/ 0 h 369332"/>
              <a:gd name="connsiteX3" fmla="*/ 1198943 w 1198943"/>
              <a:gd name="connsiteY3" fmla="*/ 184666 h 369332"/>
              <a:gd name="connsiteX4" fmla="*/ 1014277 w 1198943"/>
              <a:gd name="connsiteY4" fmla="*/ 369332 h 369332"/>
              <a:gd name="connsiteX5" fmla="*/ 1014277 w 1198943"/>
              <a:gd name="connsiteY5" fmla="*/ 276999 h 369332"/>
              <a:gd name="connsiteX6" fmla="*/ 0 w 1198943"/>
              <a:gd name="connsiteY6" fmla="*/ 276999 h 369332"/>
              <a:gd name="connsiteX7" fmla="*/ 0 w 1198943"/>
              <a:gd name="connsiteY7" fmla="*/ 92333 h 369332"/>
              <a:gd name="connsiteX0" fmla="*/ 0 w 1198943"/>
              <a:gd name="connsiteY0" fmla="*/ 0 h 276999"/>
              <a:gd name="connsiteX1" fmla="*/ 1014277 w 1198943"/>
              <a:gd name="connsiteY1" fmla="*/ 0 h 276999"/>
              <a:gd name="connsiteX2" fmla="*/ 1198943 w 1198943"/>
              <a:gd name="connsiteY2" fmla="*/ 92333 h 276999"/>
              <a:gd name="connsiteX3" fmla="*/ 1014277 w 1198943"/>
              <a:gd name="connsiteY3" fmla="*/ 276999 h 276999"/>
              <a:gd name="connsiteX4" fmla="*/ 1014277 w 1198943"/>
              <a:gd name="connsiteY4" fmla="*/ 184666 h 276999"/>
              <a:gd name="connsiteX5" fmla="*/ 0 w 1198943"/>
              <a:gd name="connsiteY5" fmla="*/ 184666 h 276999"/>
              <a:gd name="connsiteX6" fmla="*/ 0 w 1198943"/>
              <a:gd name="connsiteY6" fmla="*/ 0 h 276999"/>
              <a:gd name="connsiteX0" fmla="*/ 0 w 1014277"/>
              <a:gd name="connsiteY0" fmla="*/ 0 h 276999"/>
              <a:gd name="connsiteX1" fmla="*/ 1014277 w 1014277"/>
              <a:gd name="connsiteY1" fmla="*/ 0 h 276999"/>
              <a:gd name="connsiteX2" fmla="*/ 1014277 w 1014277"/>
              <a:gd name="connsiteY2" fmla="*/ 276999 h 276999"/>
              <a:gd name="connsiteX3" fmla="*/ 1014277 w 1014277"/>
              <a:gd name="connsiteY3" fmla="*/ 184666 h 276999"/>
              <a:gd name="connsiteX4" fmla="*/ 0 w 1014277"/>
              <a:gd name="connsiteY4" fmla="*/ 184666 h 276999"/>
              <a:gd name="connsiteX5" fmla="*/ 0 w 1014277"/>
              <a:gd name="connsiteY5" fmla="*/ 0 h 276999"/>
              <a:gd name="connsiteX0" fmla="*/ 0 w 1014277"/>
              <a:gd name="connsiteY0" fmla="*/ 0 h 184666"/>
              <a:gd name="connsiteX1" fmla="*/ 1014277 w 1014277"/>
              <a:gd name="connsiteY1" fmla="*/ 0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0 h 184666"/>
              <a:gd name="connsiteX3" fmla="*/ 1014277 w 1014277"/>
              <a:gd name="connsiteY3" fmla="*/ 184666 h 184666"/>
              <a:gd name="connsiteX4" fmla="*/ 0 w 1014277"/>
              <a:gd name="connsiteY4" fmla="*/ 184666 h 184666"/>
              <a:gd name="connsiteX5" fmla="*/ 0 w 1014277"/>
              <a:gd name="connsiteY5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802247 w 1014277"/>
              <a:gd name="connsiteY1" fmla="*/ 637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970949"/>
              <a:gd name="connsiteY0" fmla="*/ 0 h 185321"/>
              <a:gd name="connsiteX1" fmla="*/ 802247 w 970949"/>
              <a:gd name="connsiteY1" fmla="*/ 637 h 185321"/>
              <a:gd name="connsiteX2" fmla="*/ 970949 w 970949"/>
              <a:gd name="connsiteY2" fmla="*/ 185321 h 185321"/>
              <a:gd name="connsiteX3" fmla="*/ 0 w 970949"/>
              <a:gd name="connsiteY3" fmla="*/ 184666 h 185321"/>
              <a:gd name="connsiteX4" fmla="*/ 0 w 970949"/>
              <a:gd name="connsiteY4" fmla="*/ 0 h 185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949" h="185321">
                <a:moveTo>
                  <a:pt x="0" y="0"/>
                </a:moveTo>
                <a:lnTo>
                  <a:pt x="802247" y="637"/>
                </a:lnTo>
                <a:lnTo>
                  <a:pt x="970949" y="185321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Arrow: Right 45">
            <a:extLst>
              <a:ext uri="{FF2B5EF4-FFF2-40B4-BE49-F238E27FC236}">
                <a16:creationId xmlns:a16="http://schemas.microsoft.com/office/drawing/2014/main" id="{4A56442E-58DE-8B45-93D2-8DDE22FFB751}"/>
              </a:ext>
            </a:extLst>
          </p:cNvPr>
          <p:cNvSpPr/>
          <p:nvPr/>
        </p:nvSpPr>
        <p:spPr>
          <a:xfrm>
            <a:off x="2551781" y="1580572"/>
            <a:ext cx="942174" cy="5486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45">
            <a:extLst>
              <a:ext uri="{FF2B5EF4-FFF2-40B4-BE49-F238E27FC236}">
                <a16:creationId xmlns:a16="http://schemas.microsoft.com/office/drawing/2014/main" id="{93A186C0-5046-6408-935A-AC29A208A368}"/>
              </a:ext>
            </a:extLst>
          </p:cNvPr>
          <p:cNvSpPr/>
          <p:nvPr/>
        </p:nvSpPr>
        <p:spPr>
          <a:xfrm>
            <a:off x="5671448" y="1580572"/>
            <a:ext cx="804907" cy="5486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45">
            <a:extLst>
              <a:ext uri="{FF2B5EF4-FFF2-40B4-BE49-F238E27FC236}">
                <a16:creationId xmlns:a16="http://schemas.microsoft.com/office/drawing/2014/main" id="{09AAA98B-24D9-723B-585F-A52DB0D37FF9}"/>
              </a:ext>
            </a:extLst>
          </p:cNvPr>
          <p:cNvSpPr/>
          <p:nvPr/>
        </p:nvSpPr>
        <p:spPr>
          <a:xfrm>
            <a:off x="8607895" y="1580572"/>
            <a:ext cx="930244" cy="5486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1029">
            <a:extLst>
              <a:ext uri="{FF2B5EF4-FFF2-40B4-BE49-F238E27FC236}">
                <a16:creationId xmlns:a16="http://schemas.microsoft.com/office/drawing/2014/main" id="{70D379E4-B91F-1878-74CE-958E72CD4C0A}"/>
              </a:ext>
            </a:extLst>
          </p:cNvPr>
          <p:cNvSpPr/>
          <p:nvPr/>
        </p:nvSpPr>
        <p:spPr>
          <a:xfrm rot="13517759">
            <a:off x="-252651" y="3988997"/>
            <a:ext cx="1033227" cy="365760"/>
          </a:xfrm>
          <a:custGeom>
            <a:avLst/>
            <a:gdLst>
              <a:gd name="connsiteX0" fmla="*/ 0 w 1198943"/>
              <a:gd name="connsiteY0" fmla="*/ 92333 h 369332"/>
              <a:gd name="connsiteX1" fmla="*/ 1014277 w 1198943"/>
              <a:gd name="connsiteY1" fmla="*/ 92333 h 369332"/>
              <a:gd name="connsiteX2" fmla="*/ 1014277 w 1198943"/>
              <a:gd name="connsiteY2" fmla="*/ 0 h 369332"/>
              <a:gd name="connsiteX3" fmla="*/ 1198943 w 1198943"/>
              <a:gd name="connsiteY3" fmla="*/ 184666 h 369332"/>
              <a:gd name="connsiteX4" fmla="*/ 1014277 w 1198943"/>
              <a:gd name="connsiteY4" fmla="*/ 369332 h 369332"/>
              <a:gd name="connsiteX5" fmla="*/ 1014277 w 1198943"/>
              <a:gd name="connsiteY5" fmla="*/ 276999 h 369332"/>
              <a:gd name="connsiteX6" fmla="*/ 0 w 1198943"/>
              <a:gd name="connsiteY6" fmla="*/ 276999 h 369332"/>
              <a:gd name="connsiteX7" fmla="*/ 0 w 1198943"/>
              <a:gd name="connsiteY7" fmla="*/ 92333 h 369332"/>
              <a:gd name="connsiteX0" fmla="*/ 0 w 1198943"/>
              <a:gd name="connsiteY0" fmla="*/ 0 h 276999"/>
              <a:gd name="connsiteX1" fmla="*/ 1014277 w 1198943"/>
              <a:gd name="connsiteY1" fmla="*/ 0 h 276999"/>
              <a:gd name="connsiteX2" fmla="*/ 1198943 w 1198943"/>
              <a:gd name="connsiteY2" fmla="*/ 92333 h 276999"/>
              <a:gd name="connsiteX3" fmla="*/ 1014277 w 1198943"/>
              <a:gd name="connsiteY3" fmla="*/ 276999 h 276999"/>
              <a:gd name="connsiteX4" fmla="*/ 1014277 w 1198943"/>
              <a:gd name="connsiteY4" fmla="*/ 184666 h 276999"/>
              <a:gd name="connsiteX5" fmla="*/ 0 w 1198943"/>
              <a:gd name="connsiteY5" fmla="*/ 184666 h 276999"/>
              <a:gd name="connsiteX6" fmla="*/ 0 w 1198943"/>
              <a:gd name="connsiteY6" fmla="*/ 0 h 276999"/>
              <a:gd name="connsiteX0" fmla="*/ 0 w 1014277"/>
              <a:gd name="connsiteY0" fmla="*/ 0 h 276999"/>
              <a:gd name="connsiteX1" fmla="*/ 1014277 w 1014277"/>
              <a:gd name="connsiteY1" fmla="*/ 0 h 276999"/>
              <a:gd name="connsiteX2" fmla="*/ 1014277 w 1014277"/>
              <a:gd name="connsiteY2" fmla="*/ 276999 h 276999"/>
              <a:gd name="connsiteX3" fmla="*/ 1014277 w 1014277"/>
              <a:gd name="connsiteY3" fmla="*/ 184666 h 276999"/>
              <a:gd name="connsiteX4" fmla="*/ 0 w 1014277"/>
              <a:gd name="connsiteY4" fmla="*/ 184666 h 276999"/>
              <a:gd name="connsiteX5" fmla="*/ 0 w 1014277"/>
              <a:gd name="connsiteY5" fmla="*/ 0 h 276999"/>
              <a:gd name="connsiteX0" fmla="*/ 0 w 1014277"/>
              <a:gd name="connsiteY0" fmla="*/ 0 h 184666"/>
              <a:gd name="connsiteX1" fmla="*/ 1014277 w 1014277"/>
              <a:gd name="connsiteY1" fmla="*/ 0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0 h 184666"/>
              <a:gd name="connsiteX3" fmla="*/ 1014277 w 1014277"/>
              <a:gd name="connsiteY3" fmla="*/ 184666 h 184666"/>
              <a:gd name="connsiteX4" fmla="*/ 0 w 1014277"/>
              <a:gd name="connsiteY4" fmla="*/ 184666 h 184666"/>
              <a:gd name="connsiteX5" fmla="*/ 0 w 1014277"/>
              <a:gd name="connsiteY5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802247 w 1014277"/>
              <a:gd name="connsiteY1" fmla="*/ 637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970949"/>
              <a:gd name="connsiteY0" fmla="*/ 0 h 185321"/>
              <a:gd name="connsiteX1" fmla="*/ 802247 w 970949"/>
              <a:gd name="connsiteY1" fmla="*/ 637 h 185321"/>
              <a:gd name="connsiteX2" fmla="*/ 970949 w 970949"/>
              <a:gd name="connsiteY2" fmla="*/ 185321 h 185321"/>
              <a:gd name="connsiteX3" fmla="*/ 0 w 970949"/>
              <a:gd name="connsiteY3" fmla="*/ 184666 h 185321"/>
              <a:gd name="connsiteX4" fmla="*/ 0 w 970949"/>
              <a:gd name="connsiteY4" fmla="*/ 0 h 185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949" h="185321">
                <a:moveTo>
                  <a:pt x="0" y="0"/>
                </a:moveTo>
                <a:lnTo>
                  <a:pt x="802247" y="637"/>
                </a:lnTo>
                <a:lnTo>
                  <a:pt x="970949" y="185321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45">
            <a:extLst>
              <a:ext uri="{FF2B5EF4-FFF2-40B4-BE49-F238E27FC236}">
                <a16:creationId xmlns:a16="http://schemas.microsoft.com/office/drawing/2014/main" id="{8BDD054D-7621-6DAC-0ED4-A618DFA62182}"/>
              </a:ext>
            </a:extLst>
          </p:cNvPr>
          <p:cNvSpPr/>
          <p:nvPr/>
        </p:nvSpPr>
        <p:spPr>
          <a:xfrm>
            <a:off x="2539003" y="4259096"/>
            <a:ext cx="782180" cy="5486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5">
            <a:extLst>
              <a:ext uri="{FF2B5EF4-FFF2-40B4-BE49-F238E27FC236}">
                <a16:creationId xmlns:a16="http://schemas.microsoft.com/office/drawing/2014/main" id="{7FE2ABD3-7DD7-FAD8-AA6C-D55C6DE16CC1}"/>
              </a:ext>
            </a:extLst>
          </p:cNvPr>
          <p:cNvSpPr/>
          <p:nvPr/>
        </p:nvSpPr>
        <p:spPr>
          <a:xfrm>
            <a:off x="5671448" y="4259096"/>
            <a:ext cx="739807" cy="5486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5">
            <a:extLst>
              <a:ext uri="{FF2B5EF4-FFF2-40B4-BE49-F238E27FC236}">
                <a16:creationId xmlns:a16="http://schemas.microsoft.com/office/drawing/2014/main" id="{38EF0B2F-960B-DD5C-0F6F-133B7C3DC66A}"/>
              </a:ext>
            </a:extLst>
          </p:cNvPr>
          <p:cNvSpPr/>
          <p:nvPr/>
        </p:nvSpPr>
        <p:spPr>
          <a:xfrm>
            <a:off x="8680611" y="4259096"/>
            <a:ext cx="785222" cy="5486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57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B24B-7DA1-A61A-7D9C-646BD9D6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68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B24B-7DA1-A61A-7D9C-646BD9D6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79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B24B-7DA1-A61A-7D9C-646BD9D6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9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Arrow: Right 1029">
            <a:extLst>
              <a:ext uri="{FF2B5EF4-FFF2-40B4-BE49-F238E27FC236}">
                <a16:creationId xmlns:a16="http://schemas.microsoft.com/office/drawing/2014/main" id="{6B93D8AB-DFB3-D29C-F751-91B0305A84D4}"/>
              </a:ext>
            </a:extLst>
          </p:cNvPr>
          <p:cNvSpPr/>
          <p:nvPr/>
        </p:nvSpPr>
        <p:spPr>
          <a:xfrm rot="2746638">
            <a:off x="11667899" y="1711723"/>
            <a:ext cx="700703" cy="184666"/>
          </a:xfrm>
          <a:custGeom>
            <a:avLst/>
            <a:gdLst>
              <a:gd name="connsiteX0" fmla="*/ 0 w 1198943"/>
              <a:gd name="connsiteY0" fmla="*/ 92333 h 369332"/>
              <a:gd name="connsiteX1" fmla="*/ 1014277 w 1198943"/>
              <a:gd name="connsiteY1" fmla="*/ 92333 h 369332"/>
              <a:gd name="connsiteX2" fmla="*/ 1014277 w 1198943"/>
              <a:gd name="connsiteY2" fmla="*/ 0 h 369332"/>
              <a:gd name="connsiteX3" fmla="*/ 1198943 w 1198943"/>
              <a:gd name="connsiteY3" fmla="*/ 184666 h 369332"/>
              <a:gd name="connsiteX4" fmla="*/ 1014277 w 1198943"/>
              <a:gd name="connsiteY4" fmla="*/ 369332 h 369332"/>
              <a:gd name="connsiteX5" fmla="*/ 1014277 w 1198943"/>
              <a:gd name="connsiteY5" fmla="*/ 276999 h 369332"/>
              <a:gd name="connsiteX6" fmla="*/ 0 w 1198943"/>
              <a:gd name="connsiteY6" fmla="*/ 276999 h 369332"/>
              <a:gd name="connsiteX7" fmla="*/ 0 w 1198943"/>
              <a:gd name="connsiteY7" fmla="*/ 92333 h 369332"/>
              <a:gd name="connsiteX0" fmla="*/ 0 w 1198943"/>
              <a:gd name="connsiteY0" fmla="*/ 0 h 276999"/>
              <a:gd name="connsiteX1" fmla="*/ 1014277 w 1198943"/>
              <a:gd name="connsiteY1" fmla="*/ 0 h 276999"/>
              <a:gd name="connsiteX2" fmla="*/ 1198943 w 1198943"/>
              <a:gd name="connsiteY2" fmla="*/ 92333 h 276999"/>
              <a:gd name="connsiteX3" fmla="*/ 1014277 w 1198943"/>
              <a:gd name="connsiteY3" fmla="*/ 276999 h 276999"/>
              <a:gd name="connsiteX4" fmla="*/ 1014277 w 1198943"/>
              <a:gd name="connsiteY4" fmla="*/ 184666 h 276999"/>
              <a:gd name="connsiteX5" fmla="*/ 0 w 1198943"/>
              <a:gd name="connsiteY5" fmla="*/ 184666 h 276999"/>
              <a:gd name="connsiteX6" fmla="*/ 0 w 1198943"/>
              <a:gd name="connsiteY6" fmla="*/ 0 h 276999"/>
              <a:gd name="connsiteX0" fmla="*/ 0 w 1014277"/>
              <a:gd name="connsiteY0" fmla="*/ 0 h 276999"/>
              <a:gd name="connsiteX1" fmla="*/ 1014277 w 1014277"/>
              <a:gd name="connsiteY1" fmla="*/ 0 h 276999"/>
              <a:gd name="connsiteX2" fmla="*/ 1014277 w 1014277"/>
              <a:gd name="connsiteY2" fmla="*/ 276999 h 276999"/>
              <a:gd name="connsiteX3" fmla="*/ 1014277 w 1014277"/>
              <a:gd name="connsiteY3" fmla="*/ 184666 h 276999"/>
              <a:gd name="connsiteX4" fmla="*/ 0 w 1014277"/>
              <a:gd name="connsiteY4" fmla="*/ 184666 h 276999"/>
              <a:gd name="connsiteX5" fmla="*/ 0 w 1014277"/>
              <a:gd name="connsiteY5" fmla="*/ 0 h 276999"/>
              <a:gd name="connsiteX0" fmla="*/ 0 w 1014277"/>
              <a:gd name="connsiteY0" fmla="*/ 0 h 184666"/>
              <a:gd name="connsiteX1" fmla="*/ 1014277 w 1014277"/>
              <a:gd name="connsiteY1" fmla="*/ 0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0 h 184666"/>
              <a:gd name="connsiteX3" fmla="*/ 1014277 w 1014277"/>
              <a:gd name="connsiteY3" fmla="*/ 184666 h 184666"/>
              <a:gd name="connsiteX4" fmla="*/ 0 w 1014277"/>
              <a:gd name="connsiteY4" fmla="*/ 184666 h 184666"/>
              <a:gd name="connsiteX5" fmla="*/ 0 w 1014277"/>
              <a:gd name="connsiteY5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277" h="184666">
                <a:moveTo>
                  <a:pt x="0" y="0"/>
                </a:moveTo>
                <a:lnTo>
                  <a:pt x="732921" y="1684"/>
                </a:lnTo>
                <a:lnTo>
                  <a:pt x="1014277" y="184666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492D52-73A9-3C81-2774-1A201095FFE0}"/>
              </a:ext>
            </a:extLst>
          </p:cNvPr>
          <p:cNvSpPr/>
          <p:nvPr/>
        </p:nvSpPr>
        <p:spPr>
          <a:xfrm>
            <a:off x="9900696" y="1231344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4530EA3-0C13-F9CE-9D03-1DF527E30A44}"/>
              </a:ext>
            </a:extLst>
          </p:cNvPr>
          <p:cNvSpPr/>
          <p:nvPr/>
        </p:nvSpPr>
        <p:spPr>
          <a:xfrm>
            <a:off x="0" y="3146485"/>
            <a:ext cx="12192000" cy="3711515"/>
          </a:xfrm>
          <a:prstGeom prst="rect">
            <a:avLst/>
          </a:prstGeom>
          <a:solidFill>
            <a:srgbClr val="FDF3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Arrow: Right 1028">
            <a:extLst>
              <a:ext uri="{FF2B5EF4-FFF2-40B4-BE49-F238E27FC236}">
                <a16:creationId xmlns:a16="http://schemas.microsoft.com/office/drawing/2014/main" id="{1DA09ABC-E5BF-8A3C-CC75-B948864317FA}"/>
              </a:ext>
            </a:extLst>
          </p:cNvPr>
          <p:cNvSpPr/>
          <p:nvPr/>
        </p:nvSpPr>
        <p:spPr>
          <a:xfrm rot="2746638">
            <a:off x="11601072" y="4456884"/>
            <a:ext cx="786464" cy="184666"/>
          </a:xfrm>
          <a:custGeom>
            <a:avLst/>
            <a:gdLst>
              <a:gd name="connsiteX0" fmla="*/ 0 w 1198943"/>
              <a:gd name="connsiteY0" fmla="*/ 92333 h 369332"/>
              <a:gd name="connsiteX1" fmla="*/ 1014277 w 1198943"/>
              <a:gd name="connsiteY1" fmla="*/ 92333 h 369332"/>
              <a:gd name="connsiteX2" fmla="*/ 1014277 w 1198943"/>
              <a:gd name="connsiteY2" fmla="*/ 0 h 369332"/>
              <a:gd name="connsiteX3" fmla="*/ 1198943 w 1198943"/>
              <a:gd name="connsiteY3" fmla="*/ 184666 h 369332"/>
              <a:gd name="connsiteX4" fmla="*/ 1014277 w 1198943"/>
              <a:gd name="connsiteY4" fmla="*/ 369332 h 369332"/>
              <a:gd name="connsiteX5" fmla="*/ 1014277 w 1198943"/>
              <a:gd name="connsiteY5" fmla="*/ 276999 h 369332"/>
              <a:gd name="connsiteX6" fmla="*/ 0 w 1198943"/>
              <a:gd name="connsiteY6" fmla="*/ 276999 h 369332"/>
              <a:gd name="connsiteX7" fmla="*/ 0 w 1198943"/>
              <a:gd name="connsiteY7" fmla="*/ 92333 h 369332"/>
              <a:gd name="connsiteX0" fmla="*/ 0 w 1198943"/>
              <a:gd name="connsiteY0" fmla="*/ 0 h 276999"/>
              <a:gd name="connsiteX1" fmla="*/ 1014277 w 1198943"/>
              <a:gd name="connsiteY1" fmla="*/ 0 h 276999"/>
              <a:gd name="connsiteX2" fmla="*/ 1198943 w 1198943"/>
              <a:gd name="connsiteY2" fmla="*/ 92333 h 276999"/>
              <a:gd name="connsiteX3" fmla="*/ 1014277 w 1198943"/>
              <a:gd name="connsiteY3" fmla="*/ 276999 h 276999"/>
              <a:gd name="connsiteX4" fmla="*/ 1014277 w 1198943"/>
              <a:gd name="connsiteY4" fmla="*/ 184666 h 276999"/>
              <a:gd name="connsiteX5" fmla="*/ 0 w 1198943"/>
              <a:gd name="connsiteY5" fmla="*/ 184666 h 276999"/>
              <a:gd name="connsiteX6" fmla="*/ 0 w 1198943"/>
              <a:gd name="connsiteY6" fmla="*/ 0 h 276999"/>
              <a:gd name="connsiteX0" fmla="*/ 0 w 1014277"/>
              <a:gd name="connsiteY0" fmla="*/ 0 h 276999"/>
              <a:gd name="connsiteX1" fmla="*/ 1014277 w 1014277"/>
              <a:gd name="connsiteY1" fmla="*/ 0 h 276999"/>
              <a:gd name="connsiteX2" fmla="*/ 1014277 w 1014277"/>
              <a:gd name="connsiteY2" fmla="*/ 276999 h 276999"/>
              <a:gd name="connsiteX3" fmla="*/ 1014277 w 1014277"/>
              <a:gd name="connsiteY3" fmla="*/ 184666 h 276999"/>
              <a:gd name="connsiteX4" fmla="*/ 0 w 1014277"/>
              <a:gd name="connsiteY4" fmla="*/ 184666 h 276999"/>
              <a:gd name="connsiteX5" fmla="*/ 0 w 1014277"/>
              <a:gd name="connsiteY5" fmla="*/ 0 h 276999"/>
              <a:gd name="connsiteX0" fmla="*/ 0 w 1014277"/>
              <a:gd name="connsiteY0" fmla="*/ 0 h 184666"/>
              <a:gd name="connsiteX1" fmla="*/ 1014277 w 1014277"/>
              <a:gd name="connsiteY1" fmla="*/ 0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758838 w 1014277"/>
              <a:gd name="connsiteY1" fmla="*/ 6406 h 184666"/>
              <a:gd name="connsiteX2" fmla="*/ 1014277 w 1014277"/>
              <a:gd name="connsiteY2" fmla="*/ 0 h 184666"/>
              <a:gd name="connsiteX3" fmla="*/ 1014277 w 1014277"/>
              <a:gd name="connsiteY3" fmla="*/ 184666 h 184666"/>
              <a:gd name="connsiteX4" fmla="*/ 0 w 1014277"/>
              <a:gd name="connsiteY4" fmla="*/ 184666 h 184666"/>
              <a:gd name="connsiteX5" fmla="*/ 0 w 1014277"/>
              <a:gd name="connsiteY5" fmla="*/ 0 h 184666"/>
              <a:gd name="connsiteX0" fmla="*/ 0 w 1014277"/>
              <a:gd name="connsiteY0" fmla="*/ 0 h 184666"/>
              <a:gd name="connsiteX1" fmla="*/ 758838 w 1014277"/>
              <a:gd name="connsiteY1" fmla="*/ 6406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277" h="184666">
                <a:moveTo>
                  <a:pt x="0" y="0"/>
                </a:moveTo>
                <a:lnTo>
                  <a:pt x="758838" y="6406"/>
                </a:lnTo>
                <a:lnTo>
                  <a:pt x="1014277" y="184666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CF4171-E842-31D9-0B2E-D14EF4239DA5}"/>
              </a:ext>
            </a:extLst>
          </p:cNvPr>
          <p:cNvSpPr/>
          <p:nvPr/>
        </p:nvSpPr>
        <p:spPr>
          <a:xfrm>
            <a:off x="428722" y="3891160"/>
            <a:ext cx="1843629" cy="730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0AF43F-A44A-EDCB-6D3C-D7E883981C83}"/>
              </a:ext>
            </a:extLst>
          </p:cNvPr>
          <p:cNvSpPr/>
          <p:nvPr/>
        </p:nvSpPr>
        <p:spPr>
          <a:xfrm>
            <a:off x="2685804" y="3869570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7C3233-89B3-3FFF-1031-FCB53DEFFF56}"/>
              </a:ext>
            </a:extLst>
          </p:cNvPr>
          <p:cNvSpPr/>
          <p:nvPr/>
        </p:nvSpPr>
        <p:spPr>
          <a:xfrm>
            <a:off x="5078234" y="3869570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0E852C-8BC8-3E02-D71C-D62CFF53E46D}"/>
              </a:ext>
            </a:extLst>
          </p:cNvPr>
          <p:cNvSpPr/>
          <p:nvPr/>
        </p:nvSpPr>
        <p:spPr>
          <a:xfrm>
            <a:off x="7434284" y="3869570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38059C-867D-B36A-3A66-703AC90460BD}"/>
              </a:ext>
            </a:extLst>
          </p:cNvPr>
          <p:cNvSpPr/>
          <p:nvPr/>
        </p:nvSpPr>
        <p:spPr>
          <a:xfrm>
            <a:off x="9835786" y="3869570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147A4B-A8FF-29E9-F17C-B8A78F260BD7}"/>
              </a:ext>
            </a:extLst>
          </p:cNvPr>
          <p:cNvSpPr/>
          <p:nvPr/>
        </p:nvSpPr>
        <p:spPr>
          <a:xfrm>
            <a:off x="325525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750FFA-6C8D-7D46-1ABC-BD75AE4AD1D4}"/>
              </a:ext>
            </a:extLst>
          </p:cNvPr>
          <p:cNvSpPr/>
          <p:nvPr/>
        </p:nvSpPr>
        <p:spPr>
          <a:xfrm>
            <a:off x="2662819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EE6AB6-7D9D-77FE-A870-BE6907D239C3}"/>
              </a:ext>
            </a:extLst>
          </p:cNvPr>
          <p:cNvSpPr/>
          <p:nvPr/>
        </p:nvSpPr>
        <p:spPr>
          <a:xfrm>
            <a:off x="5221109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878D34-F1D7-9C01-41F5-7583024E68B0}"/>
              </a:ext>
            </a:extLst>
          </p:cNvPr>
          <p:cNvSpPr/>
          <p:nvPr/>
        </p:nvSpPr>
        <p:spPr>
          <a:xfrm>
            <a:off x="7670327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72D768-A4B7-414A-C486-2FADF49B80AD}"/>
              </a:ext>
            </a:extLst>
          </p:cNvPr>
          <p:cNvSpPr/>
          <p:nvPr/>
        </p:nvSpPr>
        <p:spPr>
          <a:xfrm>
            <a:off x="9981441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E95BD623-9705-6D5E-AF8F-67FE4283769D}"/>
              </a:ext>
            </a:extLst>
          </p:cNvPr>
          <p:cNvSpPr/>
          <p:nvPr/>
        </p:nvSpPr>
        <p:spPr>
          <a:xfrm>
            <a:off x="2195613" y="2407356"/>
            <a:ext cx="3140103" cy="184666"/>
          </a:xfrm>
          <a:custGeom>
            <a:avLst/>
            <a:gdLst>
              <a:gd name="connsiteX0" fmla="*/ 0 w 2997392"/>
              <a:gd name="connsiteY0" fmla="*/ 92333 h 369332"/>
              <a:gd name="connsiteX1" fmla="*/ 2812726 w 2997392"/>
              <a:gd name="connsiteY1" fmla="*/ 92333 h 369332"/>
              <a:gd name="connsiteX2" fmla="*/ 2812726 w 2997392"/>
              <a:gd name="connsiteY2" fmla="*/ 0 h 369332"/>
              <a:gd name="connsiteX3" fmla="*/ 2997392 w 2997392"/>
              <a:gd name="connsiteY3" fmla="*/ 184666 h 369332"/>
              <a:gd name="connsiteX4" fmla="*/ 2812726 w 2997392"/>
              <a:gd name="connsiteY4" fmla="*/ 369332 h 369332"/>
              <a:gd name="connsiteX5" fmla="*/ 2812726 w 2997392"/>
              <a:gd name="connsiteY5" fmla="*/ 276999 h 369332"/>
              <a:gd name="connsiteX6" fmla="*/ 0 w 2997392"/>
              <a:gd name="connsiteY6" fmla="*/ 276999 h 369332"/>
              <a:gd name="connsiteX7" fmla="*/ 0 w 2997392"/>
              <a:gd name="connsiteY7" fmla="*/ 92333 h 369332"/>
              <a:gd name="connsiteX0" fmla="*/ 0 w 2997392"/>
              <a:gd name="connsiteY0" fmla="*/ 0 h 276999"/>
              <a:gd name="connsiteX1" fmla="*/ 2812726 w 2997392"/>
              <a:gd name="connsiteY1" fmla="*/ 0 h 276999"/>
              <a:gd name="connsiteX2" fmla="*/ 2997392 w 2997392"/>
              <a:gd name="connsiteY2" fmla="*/ 92333 h 276999"/>
              <a:gd name="connsiteX3" fmla="*/ 2812726 w 2997392"/>
              <a:gd name="connsiteY3" fmla="*/ 276999 h 276999"/>
              <a:gd name="connsiteX4" fmla="*/ 2812726 w 2997392"/>
              <a:gd name="connsiteY4" fmla="*/ 184666 h 276999"/>
              <a:gd name="connsiteX5" fmla="*/ 0 w 2997392"/>
              <a:gd name="connsiteY5" fmla="*/ 184666 h 276999"/>
              <a:gd name="connsiteX6" fmla="*/ 0 w 2997392"/>
              <a:gd name="connsiteY6" fmla="*/ 0 h 276999"/>
              <a:gd name="connsiteX0" fmla="*/ 0 w 2997392"/>
              <a:gd name="connsiteY0" fmla="*/ 0 h 184666"/>
              <a:gd name="connsiteX1" fmla="*/ 2812726 w 2997392"/>
              <a:gd name="connsiteY1" fmla="*/ 0 h 184666"/>
              <a:gd name="connsiteX2" fmla="*/ 2997392 w 2997392"/>
              <a:gd name="connsiteY2" fmla="*/ 92333 h 184666"/>
              <a:gd name="connsiteX3" fmla="*/ 2812726 w 2997392"/>
              <a:gd name="connsiteY3" fmla="*/ 184666 h 184666"/>
              <a:gd name="connsiteX4" fmla="*/ 0 w 2997392"/>
              <a:gd name="connsiteY4" fmla="*/ 184666 h 184666"/>
              <a:gd name="connsiteX5" fmla="*/ 0 w 2997392"/>
              <a:gd name="connsiteY5" fmla="*/ 0 h 184666"/>
              <a:gd name="connsiteX0" fmla="*/ 0 w 2812726"/>
              <a:gd name="connsiteY0" fmla="*/ 0 h 184666"/>
              <a:gd name="connsiteX1" fmla="*/ 2812726 w 2812726"/>
              <a:gd name="connsiteY1" fmla="*/ 0 h 184666"/>
              <a:gd name="connsiteX2" fmla="*/ 2812726 w 2812726"/>
              <a:gd name="connsiteY2" fmla="*/ 184666 h 184666"/>
              <a:gd name="connsiteX3" fmla="*/ 0 w 2812726"/>
              <a:gd name="connsiteY3" fmla="*/ 184666 h 184666"/>
              <a:gd name="connsiteX4" fmla="*/ 0 w 2812726"/>
              <a:gd name="connsiteY4" fmla="*/ 0 h 1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726" h="184666">
                <a:moveTo>
                  <a:pt x="0" y="0"/>
                </a:moveTo>
                <a:lnTo>
                  <a:pt x="2812726" y="0"/>
                </a:lnTo>
                <a:lnTo>
                  <a:pt x="2812726" y="184666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67CA95DD-C327-B590-AA6C-79F0606FCB08}"/>
              </a:ext>
            </a:extLst>
          </p:cNvPr>
          <p:cNvSpPr/>
          <p:nvPr/>
        </p:nvSpPr>
        <p:spPr>
          <a:xfrm>
            <a:off x="2292696" y="4071830"/>
            <a:ext cx="393108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700216F0-5248-AC41-6045-19E1FEB1D8C2}"/>
              </a:ext>
            </a:extLst>
          </p:cNvPr>
          <p:cNvSpPr/>
          <p:nvPr/>
        </p:nvSpPr>
        <p:spPr>
          <a:xfrm rot="5400000">
            <a:off x="3517652" y="1851732"/>
            <a:ext cx="517491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Pipeline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51A1FE-B9C3-A9E9-EA29-CB35B5502439}"/>
              </a:ext>
            </a:extLst>
          </p:cNvPr>
          <p:cNvSpPr txBox="1"/>
          <p:nvPr/>
        </p:nvSpPr>
        <p:spPr>
          <a:xfrm>
            <a:off x="486818" y="4071830"/>
            <a:ext cx="139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1B7BE-5EF4-E7D6-63D2-190068A79E96}"/>
              </a:ext>
            </a:extLst>
          </p:cNvPr>
          <p:cNvSpPr txBox="1"/>
          <p:nvPr/>
        </p:nvSpPr>
        <p:spPr>
          <a:xfrm>
            <a:off x="7637636" y="3933331"/>
            <a:ext cx="1558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Normalization </a:t>
            </a:r>
          </a:p>
          <a:p>
            <a:r>
              <a:rPr lang="en-US" dirty="0"/>
              <a:t>and Scaling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EE7E1-5B5A-EDF3-518C-5B01395958BA}"/>
              </a:ext>
            </a:extLst>
          </p:cNvPr>
          <p:cNvSpPr txBox="1"/>
          <p:nvPr/>
        </p:nvSpPr>
        <p:spPr>
          <a:xfrm>
            <a:off x="9909328" y="3933331"/>
            <a:ext cx="163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Dimensionality </a:t>
            </a:r>
          </a:p>
          <a:p>
            <a:r>
              <a:rPr lang="en-US" dirty="0"/>
              <a:t>Reduction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CC4E1-353A-DD7A-C75C-E7820011CDF8}"/>
              </a:ext>
            </a:extLst>
          </p:cNvPr>
          <p:cNvSpPr txBox="1"/>
          <p:nvPr/>
        </p:nvSpPr>
        <p:spPr>
          <a:xfrm>
            <a:off x="7753545" y="5511882"/>
            <a:ext cx="183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Differential Gene </a:t>
            </a:r>
          </a:p>
          <a:p>
            <a:r>
              <a:rPr lang="en-US" dirty="0"/>
              <a:t>Expression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E32CF-908F-8E7F-AE7D-64640A2B6AF5}"/>
              </a:ext>
            </a:extLst>
          </p:cNvPr>
          <p:cNvSpPr txBox="1"/>
          <p:nvPr/>
        </p:nvSpPr>
        <p:spPr>
          <a:xfrm>
            <a:off x="591042" y="5650381"/>
            <a:ext cx="136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8A6324-24B0-3F24-0CD2-CAF0651DF59E}"/>
              </a:ext>
            </a:extLst>
          </p:cNvPr>
          <p:cNvSpPr txBox="1"/>
          <p:nvPr/>
        </p:nvSpPr>
        <p:spPr>
          <a:xfrm>
            <a:off x="3124940" y="5650381"/>
            <a:ext cx="11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09A47-C256-DCF2-2F44-269D60CD90BB}"/>
              </a:ext>
            </a:extLst>
          </p:cNvPr>
          <p:cNvSpPr txBox="1"/>
          <p:nvPr/>
        </p:nvSpPr>
        <p:spPr>
          <a:xfrm>
            <a:off x="5392288" y="5511882"/>
            <a:ext cx="1749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Marker Identification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84F6D-40A2-F103-00E3-14AE9649BC07}"/>
              </a:ext>
            </a:extLst>
          </p:cNvPr>
          <p:cNvSpPr txBox="1"/>
          <p:nvPr/>
        </p:nvSpPr>
        <p:spPr>
          <a:xfrm>
            <a:off x="10255271" y="5511882"/>
            <a:ext cx="1501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Biological </a:t>
            </a:r>
          </a:p>
          <a:p>
            <a:r>
              <a:rPr lang="en-US" dirty="0"/>
              <a:t>Interpretation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DE81A-60BB-66C7-3570-9124817E49DD}"/>
              </a:ext>
            </a:extLst>
          </p:cNvPr>
          <p:cNvSpPr txBox="1"/>
          <p:nvPr/>
        </p:nvSpPr>
        <p:spPr>
          <a:xfrm>
            <a:off x="5554589" y="4071830"/>
            <a:ext cx="95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0AFAE-0CD4-3DE2-7994-8F2F9302FD14}"/>
              </a:ext>
            </a:extLst>
          </p:cNvPr>
          <p:cNvSpPr txBox="1"/>
          <p:nvPr/>
        </p:nvSpPr>
        <p:spPr>
          <a:xfrm>
            <a:off x="2719100" y="4071830"/>
            <a:ext cx="195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Metadata Curation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4B56FB-0D8B-69FB-A853-F0244862C55C}"/>
              </a:ext>
            </a:extLst>
          </p:cNvPr>
          <p:cNvSpPr txBox="1"/>
          <p:nvPr/>
        </p:nvSpPr>
        <p:spPr>
          <a:xfrm>
            <a:off x="3439899" y="1477414"/>
            <a:ext cx="645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</a:rPr>
              <a:t>FastQ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E2E30-E355-4607-A0AE-3F2EBDADD9F9}"/>
              </a:ext>
            </a:extLst>
          </p:cNvPr>
          <p:cNvSpPr txBox="1"/>
          <p:nvPr/>
        </p:nvSpPr>
        <p:spPr>
          <a:xfrm>
            <a:off x="10058806" y="1295104"/>
            <a:ext cx="1807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Filtered feature-</a:t>
            </a:r>
          </a:p>
          <a:p>
            <a:r>
              <a:rPr lang="en-US" dirty="0"/>
              <a:t>barcode matrices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C51D5E-D5D4-6E00-258C-B5D4115B2CB0}"/>
              </a:ext>
            </a:extLst>
          </p:cNvPr>
          <p:cNvSpPr txBox="1"/>
          <p:nvPr/>
        </p:nvSpPr>
        <p:spPr>
          <a:xfrm>
            <a:off x="5943194" y="1291289"/>
            <a:ext cx="129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Aligned Reads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380F76-C0C8-F2C7-A95F-0462DC870677}"/>
              </a:ext>
            </a:extLst>
          </p:cNvPr>
          <p:cNvSpPr/>
          <p:nvPr/>
        </p:nvSpPr>
        <p:spPr>
          <a:xfrm>
            <a:off x="2909860" y="855045"/>
            <a:ext cx="1699535" cy="92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FE801D-4A63-EDFC-F21D-A81A642E0B50}"/>
              </a:ext>
            </a:extLst>
          </p:cNvPr>
          <p:cNvSpPr/>
          <p:nvPr/>
        </p:nvSpPr>
        <p:spPr>
          <a:xfrm>
            <a:off x="5864610" y="1231344"/>
            <a:ext cx="1440781" cy="1176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2DB4161-B725-B153-6A13-38A92E59CE9D}"/>
              </a:ext>
            </a:extLst>
          </p:cNvPr>
          <p:cNvGrpSpPr/>
          <p:nvPr/>
        </p:nvGrpSpPr>
        <p:grpSpPr>
          <a:xfrm>
            <a:off x="317440" y="879111"/>
            <a:ext cx="1773936" cy="914400"/>
            <a:chOff x="758952" y="923544"/>
            <a:chExt cx="1773936" cy="9144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1F8B8F-B179-E267-E168-9F6DD634CC8F}"/>
                </a:ext>
              </a:extLst>
            </p:cNvPr>
            <p:cNvSpPr txBox="1"/>
            <p:nvPr/>
          </p:nvSpPr>
          <p:spPr>
            <a:xfrm>
              <a:off x="788404" y="942730"/>
              <a:ext cx="12854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Raw Binary </a:t>
              </a:r>
            </a:p>
            <a:p>
              <a:r>
                <a:rPr lang="en-US" dirty="0"/>
                <a:t>Sequence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2B0084D-C20C-F91C-CD2B-E9F8ACCFCC3E}"/>
                </a:ext>
              </a:extLst>
            </p:cNvPr>
            <p:cNvSpPr/>
            <p:nvPr/>
          </p:nvSpPr>
          <p:spPr>
            <a:xfrm>
              <a:off x="758952" y="923544"/>
              <a:ext cx="177393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6419B3E-AE0D-DF41-0E89-C296E5C429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918" t="12514" r="43769" b="28376"/>
            <a:stretch/>
          </p:blipFill>
          <p:spPr>
            <a:xfrm>
              <a:off x="2104590" y="1038492"/>
              <a:ext cx="341505" cy="744344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661D165-94CA-404E-050E-5AF93861DE7C}"/>
                </a:ext>
              </a:extLst>
            </p:cNvPr>
            <p:cNvSpPr txBox="1"/>
            <p:nvPr/>
          </p:nvSpPr>
          <p:spPr>
            <a:xfrm>
              <a:off x="832136" y="1530167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BCL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92874ED-55A5-D8DE-8CFF-DDBDDD15843A}"/>
              </a:ext>
            </a:extLst>
          </p:cNvPr>
          <p:cNvSpPr txBox="1"/>
          <p:nvPr/>
        </p:nvSpPr>
        <p:spPr>
          <a:xfrm>
            <a:off x="2951704" y="874580"/>
            <a:ext cx="1657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Demultiplexed Reads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B78D8F8-2D8A-D6EB-EAA0-AC0DD9A460E0}"/>
              </a:ext>
            </a:extLst>
          </p:cNvPr>
          <p:cNvGrpSpPr/>
          <p:nvPr/>
        </p:nvGrpSpPr>
        <p:grpSpPr>
          <a:xfrm>
            <a:off x="278011" y="2075900"/>
            <a:ext cx="1909763" cy="836692"/>
            <a:chOff x="2286000" y="2103008"/>
            <a:chExt cx="1909763" cy="8366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2B5E50-E2E8-90D3-2A0C-574AEE9B3B2E}"/>
                </a:ext>
              </a:extLst>
            </p:cNvPr>
            <p:cNvSpPr txBox="1"/>
            <p:nvPr/>
          </p:nvSpPr>
          <p:spPr>
            <a:xfrm>
              <a:off x="2333010" y="2195956"/>
              <a:ext cx="11796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Reference </a:t>
              </a:r>
            </a:p>
            <a:p>
              <a:r>
                <a:rPr lang="en-US" dirty="0"/>
                <a:t>Genome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07DA56-634A-B770-9446-7FDAF6BFBD70}"/>
                </a:ext>
              </a:extLst>
            </p:cNvPr>
            <p:cNvSpPr/>
            <p:nvPr/>
          </p:nvSpPr>
          <p:spPr>
            <a:xfrm>
              <a:off x="2286000" y="2107407"/>
              <a:ext cx="1909763" cy="812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0D424F6-BB3D-38B4-938A-7CA5257175E9}"/>
                </a:ext>
              </a:extLst>
            </p:cNvPr>
            <p:cNvSpPr txBox="1"/>
            <p:nvPr/>
          </p:nvSpPr>
          <p:spPr>
            <a:xfrm>
              <a:off x="3711449" y="2103008"/>
              <a:ext cx="463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VCF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252B74-BB59-A78E-4DC4-A379EF7A83E7}"/>
                </a:ext>
              </a:extLst>
            </p:cNvPr>
            <p:cNvSpPr txBox="1"/>
            <p:nvPr/>
          </p:nvSpPr>
          <p:spPr>
            <a:xfrm>
              <a:off x="3710510" y="2362308"/>
              <a:ext cx="467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GTF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75CA82-0211-35E0-6957-A3A2F7BE06C1}"/>
                </a:ext>
              </a:extLst>
            </p:cNvPr>
            <p:cNvSpPr txBox="1"/>
            <p:nvPr/>
          </p:nvSpPr>
          <p:spPr>
            <a:xfrm>
              <a:off x="3704908" y="2631923"/>
              <a:ext cx="46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GFF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4CDA568-F844-B445-989E-A53531EE0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84775" y="2247243"/>
              <a:ext cx="291265" cy="570916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AA8B53F-3026-B47E-663D-9EAEC6EB0833}"/>
              </a:ext>
            </a:extLst>
          </p:cNvPr>
          <p:cNvSpPr txBox="1"/>
          <p:nvPr/>
        </p:nvSpPr>
        <p:spPr>
          <a:xfrm>
            <a:off x="3544603" y="2311745"/>
            <a:ext cx="4635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QC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9503EBFF-AC12-EAF4-3B79-98CAB5FA0073}"/>
              </a:ext>
            </a:extLst>
          </p:cNvPr>
          <p:cNvSpPr/>
          <p:nvPr/>
        </p:nvSpPr>
        <p:spPr>
          <a:xfrm>
            <a:off x="2103114" y="1140323"/>
            <a:ext cx="813107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9CEA96A1-ECF1-BB56-27B6-4D9D50F1A37A}"/>
              </a:ext>
            </a:extLst>
          </p:cNvPr>
          <p:cNvSpPr/>
          <p:nvPr/>
        </p:nvSpPr>
        <p:spPr>
          <a:xfrm>
            <a:off x="5367294" y="1408319"/>
            <a:ext cx="495994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48">
            <a:extLst>
              <a:ext uri="{FF2B5EF4-FFF2-40B4-BE49-F238E27FC236}">
                <a16:creationId xmlns:a16="http://schemas.microsoft.com/office/drawing/2014/main" id="{CE9C269F-DD3B-52B5-5E26-96EAE2AE7730}"/>
              </a:ext>
            </a:extLst>
          </p:cNvPr>
          <p:cNvSpPr/>
          <p:nvPr/>
        </p:nvSpPr>
        <p:spPr>
          <a:xfrm rot="5400000">
            <a:off x="4767422" y="1953672"/>
            <a:ext cx="1092040" cy="184666"/>
          </a:xfrm>
          <a:custGeom>
            <a:avLst/>
            <a:gdLst>
              <a:gd name="connsiteX0" fmla="*/ 0 w 2997392"/>
              <a:gd name="connsiteY0" fmla="*/ 92333 h 369332"/>
              <a:gd name="connsiteX1" fmla="*/ 2812726 w 2997392"/>
              <a:gd name="connsiteY1" fmla="*/ 92333 h 369332"/>
              <a:gd name="connsiteX2" fmla="*/ 2812726 w 2997392"/>
              <a:gd name="connsiteY2" fmla="*/ 0 h 369332"/>
              <a:gd name="connsiteX3" fmla="*/ 2997392 w 2997392"/>
              <a:gd name="connsiteY3" fmla="*/ 184666 h 369332"/>
              <a:gd name="connsiteX4" fmla="*/ 2812726 w 2997392"/>
              <a:gd name="connsiteY4" fmla="*/ 369332 h 369332"/>
              <a:gd name="connsiteX5" fmla="*/ 2812726 w 2997392"/>
              <a:gd name="connsiteY5" fmla="*/ 276999 h 369332"/>
              <a:gd name="connsiteX6" fmla="*/ 0 w 2997392"/>
              <a:gd name="connsiteY6" fmla="*/ 276999 h 369332"/>
              <a:gd name="connsiteX7" fmla="*/ 0 w 2997392"/>
              <a:gd name="connsiteY7" fmla="*/ 92333 h 369332"/>
              <a:gd name="connsiteX0" fmla="*/ 0 w 2997392"/>
              <a:gd name="connsiteY0" fmla="*/ 0 h 276999"/>
              <a:gd name="connsiteX1" fmla="*/ 2812726 w 2997392"/>
              <a:gd name="connsiteY1" fmla="*/ 0 h 276999"/>
              <a:gd name="connsiteX2" fmla="*/ 2997392 w 2997392"/>
              <a:gd name="connsiteY2" fmla="*/ 92333 h 276999"/>
              <a:gd name="connsiteX3" fmla="*/ 2812726 w 2997392"/>
              <a:gd name="connsiteY3" fmla="*/ 276999 h 276999"/>
              <a:gd name="connsiteX4" fmla="*/ 2812726 w 2997392"/>
              <a:gd name="connsiteY4" fmla="*/ 184666 h 276999"/>
              <a:gd name="connsiteX5" fmla="*/ 0 w 2997392"/>
              <a:gd name="connsiteY5" fmla="*/ 184666 h 276999"/>
              <a:gd name="connsiteX6" fmla="*/ 0 w 2997392"/>
              <a:gd name="connsiteY6" fmla="*/ 0 h 276999"/>
              <a:gd name="connsiteX0" fmla="*/ 0 w 2997392"/>
              <a:gd name="connsiteY0" fmla="*/ 0 h 184666"/>
              <a:gd name="connsiteX1" fmla="*/ 2812726 w 2997392"/>
              <a:gd name="connsiteY1" fmla="*/ 0 h 184666"/>
              <a:gd name="connsiteX2" fmla="*/ 2997392 w 2997392"/>
              <a:gd name="connsiteY2" fmla="*/ 92333 h 184666"/>
              <a:gd name="connsiteX3" fmla="*/ 2812726 w 2997392"/>
              <a:gd name="connsiteY3" fmla="*/ 184666 h 184666"/>
              <a:gd name="connsiteX4" fmla="*/ 0 w 2997392"/>
              <a:gd name="connsiteY4" fmla="*/ 184666 h 184666"/>
              <a:gd name="connsiteX5" fmla="*/ 0 w 2997392"/>
              <a:gd name="connsiteY5" fmla="*/ 0 h 184666"/>
              <a:gd name="connsiteX0" fmla="*/ 0 w 2812726"/>
              <a:gd name="connsiteY0" fmla="*/ 0 h 184666"/>
              <a:gd name="connsiteX1" fmla="*/ 2812726 w 2812726"/>
              <a:gd name="connsiteY1" fmla="*/ 0 h 184666"/>
              <a:gd name="connsiteX2" fmla="*/ 2812726 w 2812726"/>
              <a:gd name="connsiteY2" fmla="*/ 184666 h 184666"/>
              <a:gd name="connsiteX3" fmla="*/ 0 w 2812726"/>
              <a:gd name="connsiteY3" fmla="*/ 184666 h 184666"/>
              <a:gd name="connsiteX4" fmla="*/ 0 w 2812726"/>
              <a:gd name="connsiteY4" fmla="*/ 0 h 1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726" h="184666">
                <a:moveTo>
                  <a:pt x="0" y="0"/>
                </a:moveTo>
                <a:lnTo>
                  <a:pt x="2812726" y="0"/>
                </a:lnTo>
                <a:lnTo>
                  <a:pt x="2812726" y="184666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EFB1FF72-0FA9-DCC9-D247-35D463BC07C9}"/>
              </a:ext>
            </a:extLst>
          </p:cNvPr>
          <p:cNvSpPr/>
          <p:nvPr/>
        </p:nvSpPr>
        <p:spPr>
          <a:xfrm>
            <a:off x="7317550" y="1350762"/>
            <a:ext cx="1934905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7377BE80-BF78-6FB1-81D7-5933BC9D58F8}"/>
              </a:ext>
            </a:extLst>
          </p:cNvPr>
          <p:cNvSpPr/>
          <p:nvPr/>
        </p:nvSpPr>
        <p:spPr>
          <a:xfrm>
            <a:off x="4664581" y="4071830"/>
            <a:ext cx="413654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0A63A633-4841-043B-60D1-FC2C87370AEC}"/>
              </a:ext>
            </a:extLst>
          </p:cNvPr>
          <p:cNvSpPr/>
          <p:nvPr/>
        </p:nvSpPr>
        <p:spPr>
          <a:xfrm>
            <a:off x="7064171" y="4071830"/>
            <a:ext cx="366064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B871755-1A2C-8CC2-0D5B-239F7FC13E12}"/>
              </a:ext>
            </a:extLst>
          </p:cNvPr>
          <p:cNvSpPr/>
          <p:nvPr/>
        </p:nvSpPr>
        <p:spPr>
          <a:xfrm>
            <a:off x="9413061" y="4071830"/>
            <a:ext cx="422725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1BD3790B-1767-72AA-DEDE-C539DF3897E6}"/>
              </a:ext>
            </a:extLst>
          </p:cNvPr>
          <p:cNvSpPr/>
          <p:nvPr/>
        </p:nvSpPr>
        <p:spPr>
          <a:xfrm>
            <a:off x="2329272" y="5650381"/>
            <a:ext cx="349100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CE185CD-734A-7CAB-B024-931A6A78AC1F}"/>
              </a:ext>
            </a:extLst>
          </p:cNvPr>
          <p:cNvSpPr/>
          <p:nvPr/>
        </p:nvSpPr>
        <p:spPr>
          <a:xfrm>
            <a:off x="4752310" y="5650381"/>
            <a:ext cx="468799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6387FD6E-90B8-DF11-924E-1DD01C4BC3D7}"/>
              </a:ext>
            </a:extLst>
          </p:cNvPr>
          <p:cNvSpPr/>
          <p:nvPr/>
        </p:nvSpPr>
        <p:spPr>
          <a:xfrm>
            <a:off x="7203483" y="5650381"/>
            <a:ext cx="451031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056C80D0-B623-9880-158E-CD46CC0D37E1}"/>
              </a:ext>
            </a:extLst>
          </p:cNvPr>
          <p:cNvSpPr/>
          <p:nvPr/>
        </p:nvSpPr>
        <p:spPr>
          <a:xfrm>
            <a:off x="9683511" y="5650381"/>
            <a:ext cx="318400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FE7CB7-D189-24BF-C58C-D314B26EA0BF}"/>
              </a:ext>
            </a:extLst>
          </p:cNvPr>
          <p:cNvSpPr txBox="1"/>
          <p:nvPr/>
        </p:nvSpPr>
        <p:spPr>
          <a:xfrm>
            <a:off x="5701726" y="3144548"/>
            <a:ext cx="78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Seurat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1F372B-4F34-BFE8-F361-DD313C21B419}"/>
              </a:ext>
            </a:extLst>
          </p:cNvPr>
          <p:cNvSpPr txBox="1"/>
          <p:nvPr/>
        </p:nvSpPr>
        <p:spPr>
          <a:xfrm>
            <a:off x="5863287" y="1842834"/>
            <a:ext cx="590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BAM 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39111CE8-F26A-31A1-46FB-552275AAA3C1}"/>
              </a:ext>
            </a:extLst>
          </p:cNvPr>
          <p:cNvSpPr txBox="1"/>
          <p:nvPr/>
        </p:nvSpPr>
        <p:spPr>
          <a:xfrm>
            <a:off x="5859720" y="208917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HDF5 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616F1E58-EAB6-BDA2-50FD-7F45D9A21B67}"/>
              </a:ext>
            </a:extLst>
          </p:cNvPr>
          <p:cNvSpPr txBox="1"/>
          <p:nvPr/>
        </p:nvSpPr>
        <p:spPr>
          <a:xfrm>
            <a:off x="6561209" y="183210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SFF</a:t>
            </a:r>
          </a:p>
        </p:txBody>
      </p:sp>
      <p:sp>
        <p:nvSpPr>
          <p:cNvPr id="1031" name="Arrow: Right 1030">
            <a:extLst>
              <a:ext uri="{FF2B5EF4-FFF2-40B4-BE49-F238E27FC236}">
                <a16:creationId xmlns:a16="http://schemas.microsoft.com/office/drawing/2014/main" id="{7BB141E0-974A-9290-DFF4-84D12893A9A1}"/>
              </a:ext>
            </a:extLst>
          </p:cNvPr>
          <p:cNvSpPr/>
          <p:nvPr/>
        </p:nvSpPr>
        <p:spPr>
          <a:xfrm rot="2746638">
            <a:off x="-179905" y="3891786"/>
            <a:ext cx="566842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Arrow: Right 1031">
            <a:extLst>
              <a:ext uri="{FF2B5EF4-FFF2-40B4-BE49-F238E27FC236}">
                <a16:creationId xmlns:a16="http://schemas.microsoft.com/office/drawing/2014/main" id="{94AD4C68-EC37-C7D0-A175-11811B9D2F63}"/>
              </a:ext>
            </a:extLst>
          </p:cNvPr>
          <p:cNvSpPr/>
          <p:nvPr/>
        </p:nvSpPr>
        <p:spPr>
          <a:xfrm rot="2746638">
            <a:off x="-115230" y="5437531"/>
            <a:ext cx="474541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rrow: Right 47">
            <a:extLst>
              <a:ext uri="{FF2B5EF4-FFF2-40B4-BE49-F238E27FC236}">
                <a16:creationId xmlns:a16="http://schemas.microsoft.com/office/drawing/2014/main" id="{67CA95DD-C327-B590-AA6C-79F0606FCB08}"/>
              </a:ext>
            </a:extLst>
          </p:cNvPr>
          <p:cNvSpPr/>
          <p:nvPr/>
        </p:nvSpPr>
        <p:spPr>
          <a:xfrm rot="5400000">
            <a:off x="1008435" y="1098053"/>
            <a:ext cx="19142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Pipeline Overview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888D682-0FF3-927D-D8FC-B32AED14036B}"/>
              </a:ext>
            </a:extLst>
          </p:cNvPr>
          <p:cNvGrpSpPr/>
          <p:nvPr/>
        </p:nvGrpSpPr>
        <p:grpSpPr>
          <a:xfrm>
            <a:off x="346737" y="667047"/>
            <a:ext cx="1514816" cy="338554"/>
            <a:chOff x="113942" y="713311"/>
            <a:chExt cx="2178751" cy="33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0CF4171-E842-31D9-0B2E-D14EF4239DA5}"/>
                </a:ext>
              </a:extLst>
            </p:cNvPr>
            <p:cNvSpPr/>
            <p:nvPr/>
          </p:nvSpPr>
          <p:spPr>
            <a:xfrm>
              <a:off x="113942" y="750352"/>
              <a:ext cx="2178751" cy="2778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51A1FE-B9C3-A9E9-EA29-CB35B5502439}"/>
                </a:ext>
              </a:extLst>
            </p:cNvPr>
            <p:cNvSpPr txBox="1"/>
            <p:nvPr/>
          </p:nvSpPr>
          <p:spPr>
            <a:xfrm>
              <a:off x="113942" y="713311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AE25B0A-7581-977C-7DBF-ADC958D7CAA3}"/>
              </a:ext>
            </a:extLst>
          </p:cNvPr>
          <p:cNvGrpSpPr/>
          <p:nvPr/>
        </p:nvGrpSpPr>
        <p:grpSpPr>
          <a:xfrm>
            <a:off x="211531" y="2807052"/>
            <a:ext cx="1785228" cy="346912"/>
            <a:chOff x="87703" y="2805532"/>
            <a:chExt cx="2182540" cy="34691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0E852C-8BC8-3E02-D71C-D62CFF53E46D}"/>
                </a:ext>
              </a:extLst>
            </p:cNvPr>
            <p:cNvSpPr/>
            <p:nvPr/>
          </p:nvSpPr>
          <p:spPr>
            <a:xfrm>
              <a:off x="87703" y="2814116"/>
              <a:ext cx="2170521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741B7BE-5EF4-E7D6-63D2-190068A79E96}"/>
                </a:ext>
              </a:extLst>
            </p:cNvPr>
            <p:cNvSpPr txBox="1"/>
            <p:nvPr/>
          </p:nvSpPr>
          <p:spPr>
            <a:xfrm>
              <a:off x="99723" y="2805532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8D3FD91-EBC8-1279-7040-BF1877A67A1A}"/>
              </a:ext>
            </a:extLst>
          </p:cNvPr>
          <p:cNvGrpSpPr/>
          <p:nvPr/>
        </p:nvGrpSpPr>
        <p:grpSpPr>
          <a:xfrm>
            <a:off x="213022" y="4481744"/>
            <a:ext cx="1782246" cy="584775"/>
            <a:chOff x="164592" y="5262157"/>
            <a:chExt cx="2185416" cy="58477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838059C-867D-B36A-3A66-703AC90460BD}"/>
                </a:ext>
              </a:extLst>
            </p:cNvPr>
            <p:cNvSpPr/>
            <p:nvPr/>
          </p:nvSpPr>
          <p:spPr>
            <a:xfrm>
              <a:off x="176602" y="5276089"/>
              <a:ext cx="2170520" cy="560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9EE7E1-5B5A-EDF3-518C-5B01395958BA}"/>
                </a:ext>
              </a:extLst>
            </p:cNvPr>
            <p:cNvSpPr txBox="1"/>
            <p:nvPr/>
          </p:nvSpPr>
          <p:spPr>
            <a:xfrm>
              <a:off x="164592" y="5262157"/>
              <a:ext cx="21854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Dimensionality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D89C7C-830C-3DF7-C0EE-AC79F013E72E}"/>
              </a:ext>
            </a:extLst>
          </p:cNvPr>
          <p:cNvGrpSpPr/>
          <p:nvPr/>
        </p:nvGrpSpPr>
        <p:grpSpPr>
          <a:xfrm>
            <a:off x="392553" y="5458515"/>
            <a:ext cx="1423184" cy="348755"/>
            <a:chOff x="180650" y="5699057"/>
            <a:chExt cx="2189739" cy="34875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9750FFA-6C8D-7D46-1ABC-BD75AE4AD1D4}"/>
                </a:ext>
              </a:extLst>
            </p:cNvPr>
            <p:cNvSpPr/>
            <p:nvPr/>
          </p:nvSpPr>
          <p:spPr>
            <a:xfrm>
              <a:off x="199869" y="5699057"/>
              <a:ext cx="2170520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8A6324-24B0-3F24-0CD2-CAF0651DF59E}"/>
                </a:ext>
              </a:extLst>
            </p:cNvPr>
            <p:cNvSpPr txBox="1"/>
            <p:nvPr/>
          </p:nvSpPr>
          <p:spPr>
            <a:xfrm>
              <a:off x="180650" y="5709258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E229D0E-64BB-A4FA-2706-1A0F9FFE17BF}"/>
              </a:ext>
            </a:extLst>
          </p:cNvPr>
          <p:cNvGrpSpPr/>
          <p:nvPr/>
        </p:nvGrpSpPr>
        <p:grpSpPr>
          <a:xfrm>
            <a:off x="590366" y="2137602"/>
            <a:ext cx="1027558" cy="348437"/>
            <a:chOff x="113938" y="2120893"/>
            <a:chExt cx="2209262" cy="34843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57C3233-89B3-3FFF-1031-FCB53DEFFF56}"/>
                </a:ext>
              </a:extLst>
            </p:cNvPr>
            <p:cNvSpPr/>
            <p:nvPr/>
          </p:nvSpPr>
          <p:spPr>
            <a:xfrm>
              <a:off x="113938" y="2120893"/>
              <a:ext cx="2178755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BDE81A-60BB-66C7-3570-9124817E49DD}"/>
                </a:ext>
              </a:extLst>
            </p:cNvPr>
            <p:cNvSpPr txBox="1"/>
            <p:nvPr/>
          </p:nvSpPr>
          <p:spPr>
            <a:xfrm>
              <a:off x="118211" y="2130776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BC461F-987D-598B-7037-FB901D321D90}"/>
              </a:ext>
            </a:extLst>
          </p:cNvPr>
          <p:cNvGrpSpPr/>
          <p:nvPr/>
        </p:nvGrpSpPr>
        <p:grpSpPr>
          <a:xfrm>
            <a:off x="97508" y="1407794"/>
            <a:ext cx="2013275" cy="346291"/>
            <a:chOff x="113938" y="1325879"/>
            <a:chExt cx="2194560" cy="34629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0AF43F-A44A-EDCB-6D3C-D7E883981C83}"/>
                </a:ext>
              </a:extLst>
            </p:cNvPr>
            <p:cNvSpPr/>
            <p:nvPr/>
          </p:nvSpPr>
          <p:spPr>
            <a:xfrm>
              <a:off x="113942" y="1325879"/>
              <a:ext cx="2178755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70AFAE-0CD4-3DE2-7994-8F2F9302FD14}"/>
                </a:ext>
              </a:extLst>
            </p:cNvPr>
            <p:cNvSpPr txBox="1"/>
            <p:nvPr/>
          </p:nvSpPr>
          <p:spPr>
            <a:xfrm>
              <a:off x="113938" y="1333616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DC413A5-EACC-1E30-3F4C-9E645233C129}"/>
              </a:ext>
            </a:extLst>
          </p:cNvPr>
          <p:cNvGrpSpPr/>
          <p:nvPr/>
        </p:nvGrpSpPr>
        <p:grpSpPr>
          <a:xfrm>
            <a:off x="528306" y="3741482"/>
            <a:ext cx="1151679" cy="345656"/>
            <a:chOff x="87703" y="3703764"/>
            <a:chExt cx="2174180" cy="3456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0A57BB-73A9-9C93-D95E-85B2E4765B37}"/>
                </a:ext>
              </a:extLst>
            </p:cNvPr>
            <p:cNvSpPr/>
            <p:nvPr/>
          </p:nvSpPr>
          <p:spPr>
            <a:xfrm>
              <a:off x="87703" y="3703764"/>
              <a:ext cx="2170521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D8891D-9287-7008-C652-1CAC12AA0769}"/>
                </a:ext>
              </a:extLst>
            </p:cNvPr>
            <p:cNvSpPr txBox="1"/>
            <p:nvPr/>
          </p:nvSpPr>
          <p:spPr>
            <a:xfrm>
              <a:off x="91363" y="3710866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E05A7F1-60BC-85E0-5D32-B4B248BB892F}"/>
              </a:ext>
            </a:extLst>
          </p:cNvPr>
          <p:cNvSpPr txBox="1"/>
          <p:nvPr/>
        </p:nvSpPr>
        <p:spPr>
          <a:xfrm>
            <a:off x="203060" y="947091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CreateSeuratObject</a:t>
            </a:r>
            <a:r>
              <a:rPr lang="en-US" sz="1200" i="1" dirty="0"/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43701-663E-2B4C-E6C6-599D47814924}"/>
              </a:ext>
            </a:extLst>
          </p:cNvPr>
          <p:cNvSpPr txBox="1"/>
          <p:nvPr/>
        </p:nvSpPr>
        <p:spPr>
          <a:xfrm>
            <a:off x="182707" y="1708815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1511DB-E760-EDAF-D29F-A8EE9DA68482}"/>
              </a:ext>
            </a:extLst>
          </p:cNvPr>
          <p:cNvSpPr txBox="1"/>
          <p:nvPr/>
        </p:nvSpPr>
        <p:spPr>
          <a:xfrm>
            <a:off x="686075" y="2425383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4EDC01-0F18-F262-9600-D56F10351C3A}"/>
              </a:ext>
            </a:extLst>
          </p:cNvPr>
          <p:cNvSpPr txBox="1"/>
          <p:nvPr/>
        </p:nvSpPr>
        <p:spPr>
          <a:xfrm>
            <a:off x="365110" y="3117524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C60670-5704-610C-ADE1-A58A285E2F02}"/>
              </a:ext>
            </a:extLst>
          </p:cNvPr>
          <p:cNvSpPr txBox="1"/>
          <p:nvPr/>
        </p:nvSpPr>
        <p:spPr>
          <a:xfrm>
            <a:off x="317144" y="3318130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96985F-B7F1-3FB1-C6B1-3F62F4F896F6}"/>
              </a:ext>
            </a:extLst>
          </p:cNvPr>
          <p:cNvSpPr txBox="1"/>
          <p:nvPr/>
        </p:nvSpPr>
        <p:spPr>
          <a:xfrm>
            <a:off x="634882" y="4061368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6CE266-E131-A150-F5C9-F79481E14247}"/>
              </a:ext>
            </a:extLst>
          </p:cNvPr>
          <p:cNvSpPr txBox="1"/>
          <p:nvPr/>
        </p:nvSpPr>
        <p:spPr>
          <a:xfrm>
            <a:off x="219096" y="5020686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 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4875F7-036D-7A8D-3A70-944CB1D9287A}"/>
              </a:ext>
            </a:extLst>
          </p:cNvPr>
          <p:cNvSpPr txBox="1"/>
          <p:nvPr/>
        </p:nvSpPr>
        <p:spPr>
          <a:xfrm>
            <a:off x="6865" y="5771231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FindClusters</a:t>
            </a:r>
            <a:r>
              <a:rPr lang="en-US" sz="1200" i="1" dirty="0"/>
              <a:t>()  </a:t>
            </a:r>
            <a:r>
              <a:rPr lang="en-US" sz="1200" i="1" dirty="0" err="1"/>
              <a:t>FindNeighbors</a:t>
            </a:r>
            <a:r>
              <a:rPr lang="en-US" sz="1200" i="1" dirty="0"/>
              <a:t>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0F4545-4426-AA47-697C-296B48BA3A59}"/>
              </a:ext>
            </a:extLst>
          </p:cNvPr>
          <p:cNvSpPr txBox="1"/>
          <p:nvPr/>
        </p:nvSpPr>
        <p:spPr>
          <a:xfrm>
            <a:off x="6865" y="6532444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A8408B5-1095-E009-6CE5-8C168A7F836A}"/>
              </a:ext>
            </a:extLst>
          </p:cNvPr>
          <p:cNvGrpSpPr/>
          <p:nvPr/>
        </p:nvGrpSpPr>
        <p:grpSpPr>
          <a:xfrm>
            <a:off x="392553" y="6240300"/>
            <a:ext cx="1423184" cy="348755"/>
            <a:chOff x="180650" y="5699057"/>
            <a:chExt cx="2189739" cy="34875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79CDD92-4903-0BCF-156B-55B6059BCAFE}"/>
                </a:ext>
              </a:extLst>
            </p:cNvPr>
            <p:cNvSpPr/>
            <p:nvPr/>
          </p:nvSpPr>
          <p:spPr>
            <a:xfrm>
              <a:off x="199869" y="5699057"/>
              <a:ext cx="2170520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370B80E-2C97-CCDB-6E17-3C4AF58F98DB}"/>
                </a:ext>
              </a:extLst>
            </p:cNvPr>
            <p:cNvSpPr txBox="1"/>
            <p:nvPr/>
          </p:nvSpPr>
          <p:spPr>
            <a:xfrm>
              <a:off x="180650" y="5709258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A692B0BF-382F-9027-AFB5-8B8F347DFF20}"/>
              </a:ext>
            </a:extLst>
          </p:cNvPr>
          <p:cNvSpPr/>
          <p:nvPr/>
        </p:nvSpPr>
        <p:spPr>
          <a:xfrm rot="5400000">
            <a:off x="1019492" y="1844234"/>
            <a:ext cx="1693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Arrow: Right 1024">
            <a:extLst>
              <a:ext uri="{FF2B5EF4-FFF2-40B4-BE49-F238E27FC236}">
                <a16:creationId xmlns:a16="http://schemas.microsoft.com/office/drawing/2014/main" id="{B4D7D270-58D0-4FB9-29A2-D92452217082}"/>
              </a:ext>
            </a:extLst>
          </p:cNvPr>
          <p:cNvSpPr/>
          <p:nvPr/>
        </p:nvSpPr>
        <p:spPr>
          <a:xfrm rot="5400000">
            <a:off x="1027660" y="253082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Arrow: Right 1025">
            <a:extLst>
              <a:ext uri="{FF2B5EF4-FFF2-40B4-BE49-F238E27FC236}">
                <a16:creationId xmlns:a16="http://schemas.microsoft.com/office/drawing/2014/main" id="{3E7564AE-F394-3FD9-7A44-CFAADE5CA003}"/>
              </a:ext>
            </a:extLst>
          </p:cNvPr>
          <p:cNvSpPr/>
          <p:nvPr/>
        </p:nvSpPr>
        <p:spPr>
          <a:xfrm rot="5400000">
            <a:off x="1027660" y="3466986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Arrow: Right 1026">
            <a:extLst>
              <a:ext uri="{FF2B5EF4-FFF2-40B4-BE49-F238E27FC236}">
                <a16:creationId xmlns:a16="http://schemas.microsoft.com/office/drawing/2014/main" id="{CE70DA22-560A-46E0-A597-F358DCAF58CF}"/>
              </a:ext>
            </a:extLst>
          </p:cNvPr>
          <p:cNvSpPr/>
          <p:nvPr/>
        </p:nvSpPr>
        <p:spPr>
          <a:xfrm rot="5400000">
            <a:off x="1027660" y="420607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Arrow: Right 1027">
            <a:extLst>
              <a:ext uri="{FF2B5EF4-FFF2-40B4-BE49-F238E27FC236}">
                <a16:creationId xmlns:a16="http://schemas.microsoft.com/office/drawing/2014/main" id="{E22019D5-1296-DBCF-391F-8E544B11B2B0}"/>
              </a:ext>
            </a:extLst>
          </p:cNvPr>
          <p:cNvSpPr/>
          <p:nvPr/>
        </p:nvSpPr>
        <p:spPr>
          <a:xfrm rot="5400000">
            <a:off x="1027660" y="5172545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Arrow: Right 1029">
            <a:extLst>
              <a:ext uri="{FF2B5EF4-FFF2-40B4-BE49-F238E27FC236}">
                <a16:creationId xmlns:a16="http://schemas.microsoft.com/office/drawing/2014/main" id="{0DCC4912-7913-3B4B-B347-53459276164E}"/>
              </a:ext>
            </a:extLst>
          </p:cNvPr>
          <p:cNvSpPr/>
          <p:nvPr/>
        </p:nvSpPr>
        <p:spPr>
          <a:xfrm rot="5400000">
            <a:off x="1027660" y="594129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6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rrow: Right 47">
            <a:extLst>
              <a:ext uri="{FF2B5EF4-FFF2-40B4-BE49-F238E27FC236}">
                <a16:creationId xmlns:a16="http://schemas.microsoft.com/office/drawing/2014/main" id="{67CA95DD-C327-B590-AA6C-79F0606FCB08}"/>
              </a:ext>
            </a:extLst>
          </p:cNvPr>
          <p:cNvSpPr/>
          <p:nvPr/>
        </p:nvSpPr>
        <p:spPr>
          <a:xfrm rot="5400000">
            <a:off x="1008435" y="1110753"/>
            <a:ext cx="19142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Matrix Importation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888D682-0FF3-927D-D8FC-B32AED14036B}"/>
              </a:ext>
            </a:extLst>
          </p:cNvPr>
          <p:cNvGrpSpPr/>
          <p:nvPr/>
        </p:nvGrpSpPr>
        <p:grpSpPr>
          <a:xfrm>
            <a:off x="346737" y="667047"/>
            <a:ext cx="1514816" cy="338554"/>
            <a:chOff x="113942" y="713311"/>
            <a:chExt cx="2178751" cy="33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0CF4171-E842-31D9-0B2E-D14EF4239DA5}"/>
                </a:ext>
              </a:extLst>
            </p:cNvPr>
            <p:cNvSpPr/>
            <p:nvPr/>
          </p:nvSpPr>
          <p:spPr>
            <a:xfrm>
              <a:off x="113942" y="750352"/>
              <a:ext cx="2178751" cy="2778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51A1FE-B9C3-A9E9-EA29-CB35B5502439}"/>
                </a:ext>
              </a:extLst>
            </p:cNvPr>
            <p:cNvSpPr txBox="1"/>
            <p:nvPr/>
          </p:nvSpPr>
          <p:spPr>
            <a:xfrm>
              <a:off x="113942" y="713311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AE25B0A-7581-977C-7DBF-ADC958D7CAA3}"/>
              </a:ext>
            </a:extLst>
          </p:cNvPr>
          <p:cNvGrpSpPr/>
          <p:nvPr/>
        </p:nvGrpSpPr>
        <p:grpSpPr>
          <a:xfrm>
            <a:off x="211531" y="2807052"/>
            <a:ext cx="1785228" cy="346912"/>
            <a:chOff x="87703" y="2805532"/>
            <a:chExt cx="2182540" cy="34691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0E852C-8BC8-3E02-D71C-D62CFF53E46D}"/>
                </a:ext>
              </a:extLst>
            </p:cNvPr>
            <p:cNvSpPr/>
            <p:nvPr/>
          </p:nvSpPr>
          <p:spPr>
            <a:xfrm>
              <a:off x="87703" y="2814116"/>
              <a:ext cx="2170521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741B7BE-5EF4-E7D6-63D2-190068A79E96}"/>
                </a:ext>
              </a:extLst>
            </p:cNvPr>
            <p:cNvSpPr txBox="1"/>
            <p:nvPr/>
          </p:nvSpPr>
          <p:spPr>
            <a:xfrm>
              <a:off x="99723" y="2805532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8D3FD91-EBC8-1279-7040-BF1877A67A1A}"/>
              </a:ext>
            </a:extLst>
          </p:cNvPr>
          <p:cNvGrpSpPr/>
          <p:nvPr/>
        </p:nvGrpSpPr>
        <p:grpSpPr>
          <a:xfrm>
            <a:off x="213022" y="4481744"/>
            <a:ext cx="1782246" cy="584775"/>
            <a:chOff x="164592" y="5262157"/>
            <a:chExt cx="2185416" cy="58477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838059C-867D-B36A-3A66-703AC90460BD}"/>
                </a:ext>
              </a:extLst>
            </p:cNvPr>
            <p:cNvSpPr/>
            <p:nvPr/>
          </p:nvSpPr>
          <p:spPr>
            <a:xfrm>
              <a:off x="176602" y="5276089"/>
              <a:ext cx="2170520" cy="560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9EE7E1-5B5A-EDF3-518C-5B01395958BA}"/>
                </a:ext>
              </a:extLst>
            </p:cNvPr>
            <p:cNvSpPr txBox="1"/>
            <p:nvPr/>
          </p:nvSpPr>
          <p:spPr>
            <a:xfrm>
              <a:off x="164592" y="5262157"/>
              <a:ext cx="21854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Dimensionality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D89C7C-830C-3DF7-C0EE-AC79F013E72E}"/>
              </a:ext>
            </a:extLst>
          </p:cNvPr>
          <p:cNvGrpSpPr/>
          <p:nvPr/>
        </p:nvGrpSpPr>
        <p:grpSpPr>
          <a:xfrm>
            <a:off x="392553" y="5458515"/>
            <a:ext cx="1423184" cy="348755"/>
            <a:chOff x="180650" y="5699057"/>
            <a:chExt cx="2189739" cy="34875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9750FFA-6C8D-7D46-1ABC-BD75AE4AD1D4}"/>
                </a:ext>
              </a:extLst>
            </p:cNvPr>
            <p:cNvSpPr/>
            <p:nvPr/>
          </p:nvSpPr>
          <p:spPr>
            <a:xfrm>
              <a:off x="199869" y="5699057"/>
              <a:ext cx="2170520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8A6324-24B0-3F24-0CD2-CAF0651DF59E}"/>
                </a:ext>
              </a:extLst>
            </p:cNvPr>
            <p:cNvSpPr txBox="1"/>
            <p:nvPr/>
          </p:nvSpPr>
          <p:spPr>
            <a:xfrm>
              <a:off x="180650" y="5709258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E229D0E-64BB-A4FA-2706-1A0F9FFE17BF}"/>
              </a:ext>
            </a:extLst>
          </p:cNvPr>
          <p:cNvGrpSpPr/>
          <p:nvPr/>
        </p:nvGrpSpPr>
        <p:grpSpPr>
          <a:xfrm>
            <a:off x="590366" y="2137602"/>
            <a:ext cx="1027558" cy="348437"/>
            <a:chOff x="113938" y="2120893"/>
            <a:chExt cx="2209262" cy="34843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57C3233-89B3-3FFF-1031-FCB53DEFFF56}"/>
                </a:ext>
              </a:extLst>
            </p:cNvPr>
            <p:cNvSpPr/>
            <p:nvPr/>
          </p:nvSpPr>
          <p:spPr>
            <a:xfrm>
              <a:off x="113938" y="2120893"/>
              <a:ext cx="2178755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BDE81A-60BB-66C7-3570-9124817E49DD}"/>
                </a:ext>
              </a:extLst>
            </p:cNvPr>
            <p:cNvSpPr txBox="1"/>
            <p:nvPr/>
          </p:nvSpPr>
          <p:spPr>
            <a:xfrm>
              <a:off x="118211" y="2130776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BC461F-987D-598B-7037-FB901D321D90}"/>
              </a:ext>
            </a:extLst>
          </p:cNvPr>
          <p:cNvGrpSpPr/>
          <p:nvPr/>
        </p:nvGrpSpPr>
        <p:grpSpPr>
          <a:xfrm>
            <a:off x="97508" y="1407794"/>
            <a:ext cx="2013275" cy="346291"/>
            <a:chOff x="113938" y="1325879"/>
            <a:chExt cx="2194560" cy="34629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0AF43F-A44A-EDCB-6D3C-D7E883981C83}"/>
                </a:ext>
              </a:extLst>
            </p:cNvPr>
            <p:cNvSpPr/>
            <p:nvPr/>
          </p:nvSpPr>
          <p:spPr>
            <a:xfrm>
              <a:off x="113942" y="1325879"/>
              <a:ext cx="2178755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70AFAE-0CD4-3DE2-7994-8F2F9302FD14}"/>
                </a:ext>
              </a:extLst>
            </p:cNvPr>
            <p:cNvSpPr txBox="1"/>
            <p:nvPr/>
          </p:nvSpPr>
          <p:spPr>
            <a:xfrm>
              <a:off x="113938" y="1333616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DC413A5-EACC-1E30-3F4C-9E645233C129}"/>
              </a:ext>
            </a:extLst>
          </p:cNvPr>
          <p:cNvGrpSpPr/>
          <p:nvPr/>
        </p:nvGrpSpPr>
        <p:grpSpPr>
          <a:xfrm>
            <a:off x="528306" y="3741482"/>
            <a:ext cx="1151679" cy="345656"/>
            <a:chOff x="87703" y="3703764"/>
            <a:chExt cx="2174180" cy="3456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0A57BB-73A9-9C93-D95E-85B2E4765B37}"/>
                </a:ext>
              </a:extLst>
            </p:cNvPr>
            <p:cNvSpPr/>
            <p:nvPr/>
          </p:nvSpPr>
          <p:spPr>
            <a:xfrm>
              <a:off x="87703" y="3703764"/>
              <a:ext cx="2170521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D8891D-9287-7008-C652-1CAC12AA0769}"/>
                </a:ext>
              </a:extLst>
            </p:cNvPr>
            <p:cNvSpPr txBox="1"/>
            <p:nvPr/>
          </p:nvSpPr>
          <p:spPr>
            <a:xfrm>
              <a:off x="91363" y="3710866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E05A7F1-60BC-85E0-5D32-B4B248BB892F}"/>
              </a:ext>
            </a:extLst>
          </p:cNvPr>
          <p:cNvSpPr txBox="1"/>
          <p:nvPr/>
        </p:nvSpPr>
        <p:spPr>
          <a:xfrm>
            <a:off x="203060" y="947091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CreateSeuratObject</a:t>
            </a:r>
            <a:r>
              <a:rPr lang="en-US" sz="1200" i="1" dirty="0"/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43701-663E-2B4C-E6C6-599D47814924}"/>
              </a:ext>
            </a:extLst>
          </p:cNvPr>
          <p:cNvSpPr txBox="1"/>
          <p:nvPr/>
        </p:nvSpPr>
        <p:spPr>
          <a:xfrm>
            <a:off x="182707" y="1708815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1511DB-E760-EDAF-D29F-A8EE9DA68482}"/>
              </a:ext>
            </a:extLst>
          </p:cNvPr>
          <p:cNvSpPr txBox="1"/>
          <p:nvPr/>
        </p:nvSpPr>
        <p:spPr>
          <a:xfrm>
            <a:off x="686075" y="2425383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4EDC01-0F18-F262-9600-D56F10351C3A}"/>
              </a:ext>
            </a:extLst>
          </p:cNvPr>
          <p:cNvSpPr txBox="1"/>
          <p:nvPr/>
        </p:nvSpPr>
        <p:spPr>
          <a:xfrm>
            <a:off x="365110" y="3117524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C60670-5704-610C-ADE1-A58A285E2F02}"/>
              </a:ext>
            </a:extLst>
          </p:cNvPr>
          <p:cNvSpPr txBox="1"/>
          <p:nvPr/>
        </p:nvSpPr>
        <p:spPr>
          <a:xfrm>
            <a:off x="317144" y="3318130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96985F-B7F1-3FB1-C6B1-3F62F4F896F6}"/>
              </a:ext>
            </a:extLst>
          </p:cNvPr>
          <p:cNvSpPr txBox="1"/>
          <p:nvPr/>
        </p:nvSpPr>
        <p:spPr>
          <a:xfrm>
            <a:off x="634882" y="4061368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6CE266-E131-A150-F5C9-F79481E14247}"/>
              </a:ext>
            </a:extLst>
          </p:cNvPr>
          <p:cNvSpPr txBox="1"/>
          <p:nvPr/>
        </p:nvSpPr>
        <p:spPr>
          <a:xfrm>
            <a:off x="219096" y="5020686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 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4875F7-036D-7A8D-3A70-944CB1D9287A}"/>
              </a:ext>
            </a:extLst>
          </p:cNvPr>
          <p:cNvSpPr txBox="1"/>
          <p:nvPr/>
        </p:nvSpPr>
        <p:spPr>
          <a:xfrm>
            <a:off x="6865" y="5771231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FindClusters</a:t>
            </a:r>
            <a:r>
              <a:rPr lang="en-US" sz="1200" i="1" dirty="0"/>
              <a:t>()  </a:t>
            </a:r>
            <a:r>
              <a:rPr lang="en-US" sz="1200" i="1" dirty="0" err="1"/>
              <a:t>FindNeighbors</a:t>
            </a:r>
            <a:r>
              <a:rPr lang="en-US" sz="1200" i="1" dirty="0"/>
              <a:t>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0F4545-4426-AA47-697C-296B48BA3A59}"/>
              </a:ext>
            </a:extLst>
          </p:cNvPr>
          <p:cNvSpPr txBox="1"/>
          <p:nvPr/>
        </p:nvSpPr>
        <p:spPr>
          <a:xfrm>
            <a:off x="6865" y="6532444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A8408B5-1095-E009-6CE5-8C168A7F836A}"/>
              </a:ext>
            </a:extLst>
          </p:cNvPr>
          <p:cNvGrpSpPr/>
          <p:nvPr/>
        </p:nvGrpSpPr>
        <p:grpSpPr>
          <a:xfrm>
            <a:off x="392553" y="6240300"/>
            <a:ext cx="1423184" cy="348755"/>
            <a:chOff x="180650" y="5699057"/>
            <a:chExt cx="2189739" cy="34875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79CDD92-4903-0BCF-156B-55B6059BCAFE}"/>
                </a:ext>
              </a:extLst>
            </p:cNvPr>
            <p:cNvSpPr/>
            <p:nvPr/>
          </p:nvSpPr>
          <p:spPr>
            <a:xfrm>
              <a:off x="199869" y="5699057"/>
              <a:ext cx="2170520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370B80E-2C97-CCDB-6E17-3C4AF58F98DB}"/>
                </a:ext>
              </a:extLst>
            </p:cNvPr>
            <p:cNvSpPr txBox="1"/>
            <p:nvPr/>
          </p:nvSpPr>
          <p:spPr>
            <a:xfrm>
              <a:off x="180650" y="5709258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A692B0BF-382F-9027-AFB5-8B8F347DFF20}"/>
              </a:ext>
            </a:extLst>
          </p:cNvPr>
          <p:cNvSpPr/>
          <p:nvPr/>
        </p:nvSpPr>
        <p:spPr>
          <a:xfrm rot="5400000">
            <a:off x="1019492" y="1844234"/>
            <a:ext cx="1693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Arrow: Right 1024">
            <a:extLst>
              <a:ext uri="{FF2B5EF4-FFF2-40B4-BE49-F238E27FC236}">
                <a16:creationId xmlns:a16="http://schemas.microsoft.com/office/drawing/2014/main" id="{B4D7D270-58D0-4FB9-29A2-D92452217082}"/>
              </a:ext>
            </a:extLst>
          </p:cNvPr>
          <p:cNvSpPr/>
          <p:nvPr/>
        </p:nvSpPr>
        <p:spPr>
          <a:xfrm rot="5400000">
            <a:off x="1027660" y="253082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Arrow: Right 1025">
            <a:extLst>
              <a:ext uri="{FF2B5EF4-FFF2-40B4-BE49-F238E27FC236}">
                <a16:creationId xmlns:a16="http://schemas.microsoft.com/office/drawing/2014/main" id="{3E7564AE-F394-3FD9-7A44-CFAADE5CA003}"/>
              </a:ext>
            </a:extLst>
          </p:cNvPr>
          <p:cNvSpPr/>
          <p:nvPr/>
        </p:nvSpPr>
        <p:spPr>
          <a:xfrm rot="5400000">
            <a:off x="1027660" y="3466986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Arrow: Right 1026">
            <a:extLst>
              <a:ext uri="{FF2B5EF4-FFF2-40B4-BE49-F238E27FC236}">
                <a16:creationId xmlns:a16="http://schemas.microsoft.com/office/drawing/2014/main" id="{CE70DA22-560A-46E0-A597-F358DCAF58CF}"/>
              </a:ext>
            </a:extLst>
          </p:cNvPr>
          <p:cNvSpPr/>
          <p:nvPr/>
        </p:nvSpPr>
        <p:spPr>
          <a:xfrm rot="5400000">
            <a:off x="1027660" y="420607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Arrow: Right 1027">
            <a:extLst>
              <a:ext uri="{FF2B5EF4-FFF2-40B4-BE49-F238E27FC236}">
                <a16:creationId xmlns:a16="http://schemas.microsoft.com/office/drawing/2014/main" id="{E22019D5-1296-DBCF-391F-8E544B11B2B0}"/>
              </a:ext>
            </a:extLst>
          </p:cNvPr>
          <p:cNvSpPr/>
          <p:nvPr/>
        </p:nvSpPr>
        <p:spPr>
          <a:xfrm rot="5400000">
            <a:off x="1027660" y="5172545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Arrow: Right 1029">
            <a:extLst>
              <a:ext uri="{FF2B5EF4-FFF2-40B4-BE49-F238E27FC236}">
                <a16:creationId xmlns:a16="http://schemas.microsoft.com/office/drawing/2014/main" id="{0DCC4912-7913-3B4B-B347-53459276164E}"/>
              </a:ext>
            </a:extLst>
          </p:cNvPr>
          <p:cNvSpPr/>
          <p:nvPr/>
        </p:nvSpPr>
        <p:spPr>
          <a:xfrm rot="5400000">
            <a:off x="1027660" y="594129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1031">
            <a:extLst>
              <a:ext uri="{FF2B5EF4-FFF2-40B4-BE49-F238E27FC236}">
                <a16:creationId xmlns:a16="http://schemas.microsoft.com/office/drawing/2014/main" id="{80516B8C-1D1A-F6C3-377B-DAADD35C6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00" y="1176737"/>
            <a:ext cx="6077798" cy="790685"/>
          </a:xfrm>
          <a:prstGeom prst="rect">
            <a:avLst/>
          </a:prstGeom>
        </p:spPr>
      </p:pic>
      <p:sp>
        <p:nvSpPr>
          <p:cNvPr id="1033" name="TextBox 1032">
            <a:extLst>
              <a:ext uri="{FF2B5EF4-FFF2-40B4-BE49-F238E27FC236}">
                <a16:creationId xmlns:a16="http://schemas.microsoft.com/office/drawing/2014/main" id="{2BC0E9DB-1969-D1EC-AB60-0236744EB67E}"/>
              </a:ext>
            </a:extLst>
          </p:cNvPr>
          <p:cNvSpPr txBox="1"/>
          <p:nvPr/>
        </p:nvSpPr>
        <p:spPr>
          <a:xfrm>
            <a:off x="2963705" y="719949"/>
            <a:ext cx="532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initial minimal filtering can be used on importation</a:t>
            </a:r>
          </a:p>
        </p:txBody>
      </p:sp>
      <p:grpSp>
        <p:nvGrpSpPr>
          <p:cNvPr id="1120" name="Group 1119">
            <a:extLst>
              <a:ext uri="{FF2B5EF4-FFF2-40B4-BE49-F238E27FC236}">
                <a16:creationId xmlns:a16="http://schemas.microsoft.com/office/drawing/2014/main" id="{A5CC28F6-9732-5CEA-E33B-0075FF4F27DE}"/>
              </a:ext>
            </a:extLst>
          </p:cNvPr>
          <p:cNvGrpSpPr/>
          <p:nvPr/>
        </p:nvGrpSpPr>
        <p:grpSpPr>
          <a:xfrm>
            <a:off x="4364585" y="2097628"/>
            <a:ext cx="1234433" cy="1798320"/>
            <a:chOff x="5708950" y="2685082"/>
            <a:chExt cx="591362" cy="1107532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A405AC25-D826-9AA5-0F7F-AE86FC5929CB}"/>
                </a:ext>
              </a:extLst>
            </p:cNvPr>
            <p:cNvSpPr/>
            <p:nvPr/>
          </p:nvSpPr>
          <p:spPr>
            <a:xfrm>
              <a:off x="5716145" y="2702382"/>
              <a:ext cx="584167" cy="12726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CF0F37DB-A9FF-4F3C-6FFA-9213C3FCAD44}"/>
                </a:ext>
              </a:extLst>
            </p:cNvPr>
            <p:cNvSpPr/>
            <p:nvPr/>
          </p:nvSpPr>
          <p:spPr>
            <a:xfrm>
              <a:off x="5716145" y="2829650"/>
              <a:ext cx="584166" cy="93634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1" name="TextBox 1100">
              <a:extLst>
                <a:ext uri="{FF2B5EF4-FFF2-40B4-BE49-F238E27FC236}">
                  <a16:creationId xmlns:a16="http://schemas.microsoft.com/office/drawing/2014/main" id="{7081DC9D-A903-1C19-85EC-1868FBBBAD03}"/>
                </a:ext>
              </a:extLst>
            </p:cNvPr>
            <p:cNvSpPr txBox="1"/>
            <p:nvPr/>
          </p:nvSpPr>
          <p:spPr>
            <a:xfrm rot="16200000">
              <a:off x="5615074" y="3231435"/>
              <a:ext cx="335503" cy="147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GENE</a:t>
              </a:r>
            </a:p>
          </p:txBody>
        </p:sp>
        <p:sp>
          <p:nvSpPr>
            <p:cNvPr id="1102" name="TextBox 1101">
              <a:extLst>
                <a:ext uri="{FF2B5EF4-FFF2-40B4-BE49-F238E27FC236}">
                  <a16:creationId xmlns:a16="http://schemas.microsoft.com/office/drawing/2014/main" id="{EA4256CF-7775-668B-5D1E-87EFFF838672}"/>
                </a:ext>
              </a:extLst>
            </p:cNvPr>
            <p:cNvSpPr txBox="1"/>
            <p:nvPr/>
          </p:nvSpPr>
          <p:spPr>
            <a:xfrm>
              <a:off x="5838985" y="2794907"/>
              <a:ext cx="340854" cy="173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COUNT</a:t>
              </a:r>
            </a:p>
          </p:txBody>
        </p:sp>
        <p:sp>
          <p:nvSpPr>
            <p:cNvPr id="1103" name="TextBox 1102">
              <a:extLst>
                <a:ext uri="{FF2B5EF4-FFF2-40B4-BE49-F238E27FC236}">
                  <a16:creationId xmlns:a16="http://schemas.microsoft.com/office/drawing/2014/main" id="{C51D0419-0905-9775-69F9-C1115C972394}"/>
                </a:ext>
              </a:extLst>
            </p:cNvPr>
            <p:cNvSpPr txBox="1"/>
            <p:nvPr/>
          </p:nvSpPr>
          <p:spPr>
            <a:xfrm>
              <a:off x="5838986" y="2685082"/>
              <a:ext cx="341880" cy="208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Cell 2</a:t>
              </a:r>
            </a:p>
          </p:txBody>
        </p:sp>
        <p:grpSp>
          <p:nvGrpSpPr>
            <p:cNvPr id="1104" name="Group 1103">
              <a:extLst>
                <a:ext uri="{FF2B5EF4-FFF2-40B4-BE49-F238E27FC236}">
                  <a16:creationId xmlns:a16="http://schemas.microsoft.com/office/drawing/2014/main" id="{E84A8A6C-5F4B-9CC8-22AF-71669C3ACAE2}"/>
                </a:ext>
              </a:extLst>
            </p:cNvPr>
            <p:cNvGrpSpPr/>
            <p:nvPr/>
          </p:nvGrpSpPr>
          <p:grpSpPr>
            <a:xfrm>
              <a:off x="5748934" y="2959282"/>
              <a:ext cx="519560" cy="833332"/>
              <a:chOff x="563929" y="1066827"/>
              <a:chExt cx="519560" cy="833332"/>
            </a:xfrm>
          </p:grpSpPr>
          <p:cxnSp>
            <p:nvCxnSpPr>
              <p:cNvPr id="1105" name="Straight Connector 1104">
                <a:extLst>
                  <a:ext uri="{FF2B5EF4-FFF2-40B4-BE49-F238E27FC236}">
                    <a16:creationId xmlns:a16="http://schemas.microsoft.com/office/drawing/2014/main" id="{56D5EBC3-0156-A71A-D1D3-C1078B6889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066827"/>
                <a:ext cx="365760" cy="0"/>
              </a:xfrm>
              <a:prstGeom prst="line">
                <a:avLst/>
              </a:prstGeom>
              <a:ln w="3810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6" name="Straight Connector 1105">
                <a:extLst>
                  <a:ext uri="{FF2B5EF4-FFF2-40B4-BE49-F238E27FC236}">
                    <a16:creationId xmlns:a16="http://schemas.microsoft.com/office/drawing/2014/main" id="{BADB3419-126E-F4A7-7048-DED7614B4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121563"/>
                <a:ext cx="320040" cy="0"/>
              </a:xfrm>
              <a:prstGeom prst="line">
                <a:avLst/>
              </a:prstGeom>
              <a:ln w="3810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7" name="Straight Connector 1106">
                <a:extLst>
                  <a:ext uri="{FF2B5EF4-FFF2-40B4-BE49-F238E27FC236}">
                    <a16:creationId xmlns:a16="http://schemas.microsoft.com/office/drawing/2014/main" id="{614FE0BC-2EEB-A3F9-11CA-AC11C4679C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176299"/>
                <a:ext cx="457200" cy="0"/>
              </a:xfrm>
              <a:prstGeom prst="line">
                <a:avLst/>
              </a:prstGeom>
              <a:ln w="3810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8" name="Straight Connector 1107">
                <a:extLst>
                  <a:ext uri="{FF2B5EF4-FFF2-40B4-BE49-F238E27FC236}">
                    <a16:creationId xmlns:a16="http://schemas.microsoft.com/office/drawing/2014/main" id="{62504C4B-AF14-7A4E-2BBC-437DD2DCD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231035"/>
                <a:ext cx="91440" cy="0"/>
              </a:xfrm>
              <a:prstGeom prst="line">
                <a:avLst/>
              </a:prstGeom>
              <a:ln w="3810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9" name="Straight Connector 1108">
                <a:extLst>
                  <a:ext uri="{FF2B5EF4-FFF2-40B4-BE49-F238E27FC236}">
                    <a16:creationId xmlns:a16="http://schemas.microsoft.com/office/drawing/2014/main" id="{69C5CCD4-BA30-24EA-001F-260EE0A7E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285771"/>
                <a:ext cx="9144" cy="0"/>
              </a:xfrm>
              <a:prstGeom prst="line">
                <a:avLst/>
              </a:prstGeom>
              <a:ln w="3810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0" name="Straight Connector 1109">
                <a:extLst>
                  <a:ext uri="{FF2B5EF4-FFF2-40B4-BE49-F238E27FC236}">
                    <a16:creationId xmlns:a16="http://schemas.microsoft.com/office/drawing/2014/main" id="{C1BCF86D-278F-692E-DDB8-9E2EB8B71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340507"/>
                <a:ext cx="9144" cy="0"/>
              </a:xfrm>
              <a:prstGeom prst="line">
                <a:avLst/>
              </a:prstGeom>
              <a:ln w="3810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1" name="Straight Connector 1110">
                <a:extLst>
                  <a:ext uri="{FF2B5EF4-FFF2-40B4-BE49-F238E27FC236}">
                    <a16:creationId xmlns:a16="http://schemas.microsoft.com/office/drawing/2014/main" id="{83641906-5C90-4B0F-DFBE-E7C6FB33A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449979"/>
                <a:ext cx="9144" cy="0"/>
              </a:xfrm>
              <a:prstGeom prst="line">
                <a:avLst/>
              </a:prstGeom>
              <a:ln w="3810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2" name="Straight Connector 1111">
                <a:extLst>
                  <a:ext uri="{FF2B5EF4-FFF2-40B4-BE49-F238E27FC236}">
                    <a16:creationId xmlns:a16="http://schemas.microsoft.com/office/drawing/2014/main" id="{1CFA5A37-21A6-597D-580B-5D61DFDF5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559451"/>
                <a:ext cx="347472" cy="0"/>
              </a:xfrm>
              <a:prstGeom prst="line">
                <a:avLst/>
              </a:prstGeom>
              <a:ln w="3810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3" name="Straight Connector 1112">
                <a:extLst>
                  <a:ext uri="{FF2B5EF4-FFF2-40B4-BE49-F238E27FC236}">
                    <a16:creationId xmlns:a16="http://schemas.microsoft.com/office/drawing/2014/main" id="{ACCD1061-4CDE-6C15-9F04-6EDAC9ABD9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395243"/>
                <a:ext cx="228600" cy="0"/>
              </a:xfrm>
              <a:prstGeom prst="line">
                <a:avLst/>
              </a:prstGeom>
              <a:ln w="3810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4" name="Straight Connector 1113">
                <a:extLst>
                  <a:ext uri="{FF2B5EF4-FFF2-40B4-BE49-F238E27FC236}">
                    <a16:creationId xmlns:a16="http://schemas.microsoft.com/office/drawing/2014/main" id="{8333DBF2-8158-13CA-7DD1-8B37911A1E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504715"/>
                <a:ext cx="301752" cy="0"/>
              </a:xfrm>
              <a:prstGeom prst="line">
                <a:avLst/>
              </a:prstGeom>
              <a:ln w="3810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5" name="Straight Connector 1114">
                <a:extLst>
                  <a:ext uri="{FF2B5EF4-FFF2-40B4-BE49-F238E27FC236}">
                    <a16:creationId xmlns:a16="http://schemas.microsoft.com/office/drawing/2014/main" id="{0C2D6C0A-72BB-C699-76E8-944A374B08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614187"/>
                <a:ext cx="91440" cy="0"/>
              </a:xfrm>
              <a:prstGeom prst="line">
                <a:avLst/>
              </a:prstGeom>
              <a:ln w="3810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6" name="Straight Connector 1115">
                <a:extLst>
                  <a:ext uri="{FF2B5EF4-FFF2-40B4-BE49-F238E27FC236}">
                    <a16:creationId xmlns:a16="http://schemas.microsoft.com/office/drawing/2014/main" id="{DDEB2D64-FDF2-19F8-E255-27504B10BC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668923"/>
                <a:ext cx="9144" cy="0"/>
              </a:xfrm>
              <a:prstGeom prst="line">
                <a:avLst/>
              </a:prstGeom>
              <a:ln w="3810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7" name="Straight Connector 1116">
                <a:extLst>
                  <a:ext uri="{FF2B5EF4-FFF2-40B4-BE49-F238E27FC236}">
                    <a16:creationId xmlns:a16="http://schemas.microsoft.com/office/drawing/2014/main" id="{423A2F74-3351-70E4-77C3-7E941EE4E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723659"/>
                <a:ext cx="164592" cy="0"/>
              </a:xfrm>
              <a:prstGeom prst="line">
                <a:avLst/>
              </a:prstGeom>
              <a:ln w="3810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8" name="Straight Connector 1117">
                <a:extLst>
                  <a:ext uri="{FF2B5EF4-FFF2-40B4-BE49-F238E27FC236}">
                    <a16:creationId xmlns:a16="http://schemas.microsoft.com/office/drawing/2014/main" id="{03F16CCB-3F13-C97C-02B0-AE7B3453F8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778396"/>
                <a:ext cx="9144" cy="0"/>
              </a:xfrm>
              <a:prstGeom prst="line">
                <a:avLst/>
              </a:prstGeom>
              <a:ln w="3810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9" name="TextBox 1118">
                <a:extLst>
                  <a:ext uri="{FF2B5EF4-FFF2-40B4-BE49-F238E27FC236}">
                    <a16:creationId xmlns:a16="http://schemas.microsoft.com/office/drawing/2014/main" id="{7F397939-0978-E23D-242F-3BF13B98A632}"/>
                  </a:ext>
                </a:extLst>
              </p:cNvPr>
              <p:cNvSpPr txBox="1"/>
              <p:nvPr/>
            </p:nvSpPr>
            <p:spPr>
              <a:xfrm>
                <a:off x="563929" y="1726499"/>
                <a:ext cx="170530" cy="173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C00000"/>
                    </a:solidFill>
                  </a:rPr>
                  <a:t>…</a:t>
                </a:r>
              </a:p>
            </p:txBody>
          </p:sp>
        </p:grp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D2CC9453-170A-8E25-53AD-803997D766BB}"/>
              </a:ext>
            </a:extLst>
          </p:cNvPr>
          <p:cNvGrpSpPr/>
          <p:nvPr/>
        </p:nvGrpSpPr>
        <p:grpSpPr>
          <a:xfrm>
            <a:off x="2931997" y="2107494"/>
            <a:ext cx="1234445" cy="1798316"/>
            <a:chOff x="528906" y="793399"/>
            <a:chExt cx="567979" cy="1108609"/>
          </a:xfrm>
        </p:grpSpPr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CBF1E306-DF8D-7049-553A-C5E10EF0AB13}"/>
                </a:ext>
              </a:extLst>
            </p:cNvPr>
            <p:cNvSpPr/>
            <p:nvPr/>
          </p:nvSpPr>
          <p:spPr>
            <a:xfrm>
              <a:off x="531141" y="809928"/>
              <a:ext cx="565744" cy="13133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E38C1489-28E4-7A06-131B-2FCD1A8EDD2F}"/>
                </a:ext>
              </a:extLst>
            </p:cNvPr>
            <p:cNvSpPr/>
            <p:nvPr/>
          </p:nvSpPr>
          <p:spPr>
            <a:xfrm>
              <a:off x="531141" y="941260"/>
              <a:ext cx="565744" cy="9533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52AD3560-D43E-3D80-2D80-1100B3DD448A}"/>
                </a:ext>
              </a:extLst>
            </p:cNvPr>
            <p:cNvSpPr txBox="1"/>
            <p:nvPr/>
          </p:nvSpPr>
          <p:spPr>
            <a:xfrm rot="16200000">
              <a:off x="429168" y="1339932"/>
              <a:ext cx="345320" cy="145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GENE</a:t>
              </a: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DF74B23A-89A2-35B2-E025-06E20E76951B}"/>
                </a:ext>
              </a:extLst>
            </p:cNvPr>
            <p:cNvSpPr txBox="1"/>
            <p:nvPr/>
          </p:nvSpPr>
          <p:spPr>
            <a:xfrm>
              <a:off x="653855" y="913647"/>
              <a:ext cx="336453" cy="178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COUNT</a:t>
              </a:r>
            </a:p>
          </p:txBody>
        </p: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98117A33-F463-0130-848F-C593CD781983}"/>
                </a:ext>
              </a:extLst>
            </p:cNvPr>
            <p:cNvSpPr txBox="1"/>
            <p:nvPr/>
          </p:nvSpPr>
          <p:spPr>
            <a:xfrm>
              <a:off x="655275" y="793399"/>
              <a:ext cx="337466" cy="211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Cell 1</a:t>
              </a:r>
            </a:p>
          </p:txBody>
        </p:sp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A312DE87-3594-04F3-CE25-423B0E547E24}"/>
                </a:ext>
              </a:extLst>
            </p:cNvPr>
            <p:cNvGrpSpPr/>
            <p:nvPr/>
          </p:nvGrpSpPr>
          <p:grpSpPr>
            <a:xfrm>
              <a:off x="563759" y="1066827"/>
              <a:ext cx="519730" cy="835181"/>
              <a:chOff x="563759" y="1066827"/>
              <a:chExt cx="519730" cy="835181"/>
            </a:xfrm>
          </p:grpSpPr>
          <p:cxnSp>
            <p:nvCxnSpPr>
              <p:cNvPr id="1041" name="Straight Connector 1040">
                <a:extLst>
                  <a:ext uri="{FF2B5EF4-FFF2-40B4-BE49-F238E27FC236}">
                    <a16:creationId xmlns:a16="http://schemas.microsoft.com/office/drawing/2014/main" id="{850CEC51-8D7A-2A59-F763-E62EECE681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066827"/>
                <a:ext cx="914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2" name="Straight Connector 1041">
                <a:extLst>
                  <a:ext uri="{FF2B5EF4-FFF2-40B4-BE49-F238E27FC236}">
                    <a16:creationId xmlns:a16="http://schemas.microsoft.com/office/drawing/2014/main" id="{52900042-C0E3-9A7C-FCDB-ED076222A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121563"/>
                <a:ext cx="41148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Straight Connector 1042">
                <a:extLst>
                  <a:ext uri="{FF2B5EF4-FFF2-40B4-BE49-F238E27FC236}">
                    <a16:creationId xmlns:a16="http://schemas.microsoft.com/office/drawing/2014/main" id="{67B484F0-008B-07F8-36EC-F204BB7BE3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176299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4" name="Straight Connector 1043">
                <a:extLst>
                  <a:ext uri="{FF2B5EF4-FFF2-40B4-BE49-F238E27FC236}">
                    <a16:creationId xmlns:a16="http://schemas.microsoft.com/office/drawing/2014/main" id="{B1D05F54-752D-5650-6C08-B076805911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231035"/>
                <a:ext cx="9144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5" name="Straight Connector 1044">
                <a:extLst>
                  <a:ext uri="{FF2B5EF4-FFF2-40B4-BE49-F238E27FC236}">
                    <a16:creationId xmlns:a16="http://schemas.microsoft.com/office/drawing/2014/main" id="{838B9AF9-6450-8A3C-1BDF-D75DB114E7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285771"/>
                <a:ext cx="914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6" name="Straight Connector 1045">
                <a:extLst>
                  <a:ext uri="{FF2B5EF4-FFF2-40B4-BE49-F238E27FC236}">
                    <a16:creationId xmlns:a16="http://schemas.microsoft.com/office/drawing/2014/main" id="{22CE30CB-586D-C1C0-0DF1-CE0020DF28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340507"/>
                <a:ext cx="914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7" name="Straight Connector 1046">
                <a:extLst>
                  <a:ext uri="{FF2B5EF4-FFF2-40B4-BE49-F238E27FC236}">
                    <a16:creationId xmlns:a16="http://schemas.microsoft.com/office/drawing/2014/main" id="{5C9F12AD-AB84-D3A0-2832-29BE2B038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449979"/>
                <a:ext cx="914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" name="Straight Connector 1047">
                <a:extLst>
                  <a:ext uri="{FF2B5EF4-FFF2-40B4-BE49-F238E27FC236}">
                    <a16:creationId xmlns:a16="http://schemas.microsoft.com/office/drawing/2014/main" id="{E2A083A5-9213-B710-22BB-50F090089E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559451"/>
                <a:ext cx="2286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9" name="Straight Connector 1048">
                <a:extLst>
                  <a:ext uri="{FF2B5EF4-FFF2-40B4-BE49-F238E27FC236}">
                    <a16:creationId xmlns:a16="http://schemas.microsoft.com/office/drawing/2014/main" id="{D23E971F-6677-BF63-EE00-86C70E323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395243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252A6048-C7DB-FCA2-2789-3E87750BC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504715"/>
                <a:ext cx="41148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1" name="Straight Connector 1050">
                <a:extLst>
                  <a:ext uri="{FF2B5EF4-FFF2-40B4-BE49-F238E27FC236}">
                    <a16:creationId xmlns:a16="http://schemas.microsoft.com/office/drawing/2014/main" id="{DF32F77C-A660-C453-3D10-8DB0253826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614187"/>
                <a:ext cx="9144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2" name="Straight Connector 1051">
                <a:extLst>
                  <a:ext uri="{FF2B5EF4-FFF2-40B4-BE49-F238E27FC236}">
                    <a16:creationId xmlns:a16="http://schemas.microsoft.com/office/drawing/2014/main" id="{CAC5FFAE-963E-5119-8EF3-78E2913C3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668923"/>
                <a:ext cx="914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3" name="Straight Connector 1052">
                <a:extLst>
                  <a:ext uri="{FF2B5EF4-FFF2-40B4-BE49-F238E27FC236}">
                    <a16:creationId xmlns:a16="http://schemas.microsoft.com/office/drawing/2014/main" id="{B58462F4-3CF1-A01A-657B-354348141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723659"/>
                <a:ext cx="914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4" name="Straight Connector 1053">
                <a:extLst>
                  <a:ext uri="{FF2B5EF4-FFF2-40B4-BE49-F238E27FC236}">
                    <a16:creationId xmlns:a16="http://schemas.microsoft.com/office/drawing/2014/main" id="{70EFDF40-4802-49BF-C9A9-4DCF92AA7B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778396"/>
                <a:ext cx="30175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5" name="TextBox 1054">
                <a:extLst>
                  <a:ext uri="{FF2B5EF4-FFF2-40B4-BE49-F238E27FC236}">
                    <a16:creationId xmlns:a16="http://schemas.microsoft.com/office/drawing/2014/main" id="{4E5C38A2-9BC4-D7D3-4A9C-DF871CD1C4C8}"/>
                  </a:ext>
                </a:extLst>
              </p:cNvPr>
              <p:cNvSpPr txBox="1"/>
              <p:nvPr/>
            </p:nvSpPr>
            <p:spPr>
              <a:xfrm>
                <a:off x="563759" y="1725858"/>
                <a:ext cx="168328" cy="1761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4472C4"/>
                    </a:solidFill>
                  </a:rPr>
                  <a:t>…</a:t>
                </a:r>
              </a:p>
            </p:txBody>
          </p:sp>
        </p:grpSp>
      </p:grpSp>
      <p:grpSp>
        <p:nvGrpSpPr>
          <p:cNvPr id="1187" name="Group 1186">
            <a:extLst>
              <a:ext uri="{FF2B5EF4-FFF2-40B4-BE49-F238E27FC236}">
                <a16:creationId xmlns:a16="http://schemas.microsoft.com/office/drawing/2014/main" id="{038C7797-09C8-D455-4358-57197E19DF82}"/>
              </a:ext>
            </a:extLst>
          </p:cNvPr>
          <p:cNvGrpSpPr/>
          <p:nvPr/>
        </p:nvGrpSpPr>
        <p:grpSpPr>
          <a:xfrm>
            <a:off x="5823016" y="2112868"/>
            <a:ext cx="1234440" cy="1783080"/>
            <a:chOff x="5511489" y="2617369"/>
            <a:chExt cx="923891" cy="1459676"/>
          </a:xfrm>
        </p:grpSpPr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8E47F308-8D39-CB55-8E5C-8D1C1296A098}"/>
                </a:ext>
              </a:extLst>
            </p:cNvPr>
            <p:cNvSpPr/>
            <p:nvPr/>
          </p:nvSpPr>
          <p:spPr>
            <a:xfrm>
              <a:off x="5522733" y="2627889"/>
              <a:ext cx="912647" cy="16916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9B613CBB-142D-94FD-5FAF-1D5067F97537}"/>
                </a:ext>
              </a:extLst>
            </p:cNvPr>
            <p:cNvSpPr/>
            <p:nvPr/>
          </p:nvSpPr>
          <p:spPr>
            <a:xfrm>
              <a:off x="5522733" y="2797056"/>
              <a:ext cx="912645" cy="1244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4" name="TextBox 1123">
              <a:extLst>
                <a:ext uri="{FF2B5EF4-FFF2-40B4-BE49-F238E27FC236}">
                  <a16:creationId xmlns:a16="http://schemas.microsoft.com/office/drawing/2014/main" id="{6FBC1D9D-8797-2DAE-D849-28B91D2D6FF3}"/>
                </a:ext>
              </a:extLst>
            </p:cNvPr>
            <p:cNvSpPr txBox="1"/>
            <p:nvPr/>
          </p:nvSpPr>
          <p:spPr>
            <a:xfrm rot="16200000">
              <a:off x="5403926" y="3313896"/>
              <a:ext cx="4459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GENE</a:t>
              </a:r>
            </a:p>
          </p:txBody>
        </p:sp>
        <p:sp>
          <p:nvSpPr>
            <p:cNvPr id="1125" name="TextBox 1124">
              <a:extLst>
                <a:ext uri="{FF2B5EF4-FFF2-40B4-BE49-F238E27FC236}">
                  <a16:creationId xmlns:a16="http://schemas.microsoft.com/office/drawing/2014/main" id="{26F86E8A-107D-C388-DC9E-ED1D6DB4FFB4}"/>
                </a:ext>
              </a:extLst>
            </p:cNvPr>
            <p:cNvSpPr txBox="1"/>
            <p:nvPr/>
          </p:nvSpPr>
          <p:spPr>
            <a:xfrm>
              <a:off x="5714647" y="2750874"/>
              <a:ext cx="5325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COUNT</a:t>
              </a:r>
            </a:p>
          </p:txBody>
        </p:sp>
        <p:sp>
          <p:nvSpPr>
            <p:cNvPr id="1126" name="TextBox 1125">
              <a:extLst>
                <a:ext uri="{FF2B5EF4-FFF2-40B4-BE49-F238E27FC236}">
                  <a16:creationId xmlns:a16="http://schemas.microsoft.com/office/drawing/2014/main" id="{5A6ADD7A-E952-C5BE-ACA2-A55824CF243C}"/>
                </a:ext>
              </a:extLst>
            </p:cNvPr>
            <p:cNvSpPr txBox="1"/>
            <p:nvPr/>
          </p:nvSpPr>
          <p:spPr>
            <a:xfrm>
              <a:off x="5714648" y="2617369"/>
              <a:ext cx="534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Cell 3</a:t>
              </a:r>
            </a:p>
          </p:txBody>
        </p:sp>
        <p:grpSp>
          <p:nvGrpSpPr>
            <p:cNvPr id="1127" name="Group 1126">
              <a:extLst>
                <a:ext uri="{FF2B5EF4-FFF2-40B4-BE49-F238E27FC236}">
                  <a16:creationId xmlns:a16="http://schemas.microsoft.com/office/drawing/2014/main" id="{CE969336-100A-C41B-66FB-848F845897D0}"/>
                </a:ext>
              </a:extLst>
            </p:cNvPr>
            <p:cNvGrpSpPr/>
            <p:nvPr/>
          </p:nvGrpSpPr>
          <p:grpSpPr>
            <a:xfrm>
              <a:off x="5573960" y="2969365"/>
              <a:ext cx="417465" cy="1107680"/>
              <a:chOff x="563929" y="1066827"/>
              <a:chExt cx="267211" cy="833332"/>
            </a:xfrm>
          </p:grpSpPr>
          <p:cxnSp>
            <p:nvCxnSpPr>
              <p:cNvPr id="1128" name="Straight Connector 1127">
                <a:extLst>
                  <a:ext uri="{FF2B5EF4-FFF2-40B4-BE49-F238E27FC236}">
                    <a16:creationId xmlns:a16="http://schemas.microsoft.com/office/drawing/2014/main" id="{F0276546-1462-114D-D03C-651793D434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066827"/>
                <a:ext cx="204851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" name="Straight Connector 1128">
                <a:extLst>
                  <a:ext uri="{FF2B5EF4-FFF2-40B4-BE49-F238E27FC236}">
                    <a16:creationId xmlns:a16="http://schemas.microsoft.com/office/drawing/2014/main" id="{8C985140-27BE-5E7D-3BFC-370CF244D2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121563"/>
                <a:ext cx="117058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0" name="Straight Connector 1129">
                <a:extLst>
                  <a:ext uri="{FF2B5EF4-FFF2-40B4-BE49-F238E27FC236}">
                    <a16:creationId xmlns:a16="http://schemas.microsoft.com/office/drawing/2014/main" id="{8F8154D7-CDA0-2289-B801-78B8E7296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176299"/>
                <a:ext cx="5853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1" name="Straight Connector 1130">
                <a:extLst>
                  <a:ext uri="{FF2B5EF4-FFF2-40B4-BE49-F238E27FC236}">
                    <a16:creationId xmlns:a16="http://schemas.microsoft.com/office/drawing/2014/main" id="{CB46741D-5646-61A4-8CD2-B48372664D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231035"/>
                <a:ext cx="91440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2" name="Straight Connector 1131">
                <a:extLst>
                  <a:ext uri="{FF2B5EF4-FFF2-40B4-BE49-F238E27FC236}">
                    <a16:creationId xmlns:a16="http://schemas.microsoft.com/office/drawing/2014/main" id="{A918F5D7-AE11-C4C6-4439-3647285DC7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285771"/>
                <a:ext cx="9144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3" name="Straight Connector 1132">
                <a:extLst>
                  <a:ext uri="{FF2B5EF4-FFF2-40B4-BE49-F238E27FC236}">
                    <a16:creationId xmlns:a16="http://schemas.microsoft.com/office/drawing/2014/main" id="{E03F5AC4-A88C-38BA-76A9-32E7C72710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340507"/>
                <a:ext cx="9144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4" name="Straight Connector 1133">
                <a:extLst>
                  <a:ext uri="{FF2B5EF4-FFF2-40B4-BE49-F238E27FC236}">
                    <a16:creationId xmlns:a16="http://schemas.microsoft.com/office/drawing/2014/main" id="{E51AFAD2-A0B7-B80D-544C-E1284F391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449979"/>
                <a:ext cx="9144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5" name="Straight Connector 1134">
                <a:extLst>
                  <a:ext uri="{FF2B5EF4-FFF2-40B4-BE49-F238E27FC236}">
                    <a16:creationId xmlns:a16="http://schemas.microsoft.com/office/drawing/2014/main" id="{C49F9E0C-31AB-210B-EA0B-8F5260B040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559451"/>
                <a:ext cx="87793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6" name="Straight Connector 1135">
                <a:extLst>
                  <a:ext uri="{FF2B5EF4-FFF2-40B4-BE49-F238E27FC236}">
                    <a16:creationId xmlns:a16="http://schemas.microsoft.com/office/drawing/2014/main" id="{CEFC5F42-0880-6015-A6E2-625756A484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395243"/>
                <a:ext cx="163881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7" name="Straight Connector 1136">
                <a:extLst>
                  <a:ext uri="{FF2B5EF4-FFF2-40B4-BE49-F238E27FC236}">
                    <a16:creationId xmlns:a16="http://schemas.microsoft.com/office/drawing/2014/main" id="{4A31B74B-4556-6056-2978-5B4E368123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504715"/>
                <a:ext cx="58529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8" name="Straight Connector 1137">
                <a:extLst>
                  <a:ext uri="{FF2B5EF4-FFF2-40B4-BE49-F238E27FC236}">
                    <a16:creationId xmlns:a16="http://schemas.microsoft.com/office/drawing/2014/main" id="{9065B81D-6800-DAF4-1C8C-4E990013B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8" y="1614187"/>
                <a:ext cx="146322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9" name="Straight Connector 1138">
                <a:extLst>
                  <a:ext uri="{FF2B5EF4-FFF2-40B4-BE49-F238E27FC236}">
                    <a16:creationId xmlns:a16="http://schemas.microsoft.com/office/drawing/2014/main" id="{CE492BE1-F8FF-B7AE-6842-5F41F519E2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668923"/>
                <a:ext cx="9144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0" name="Straight Connector 1139">
                <a:extLst>
                  <a:ext uri="{FF2B5EF4-FFF2-40B4-BE49-F238E27FC236}">
                    <a16:creationId xmlns:a16="http://schemas.microsoft.com/office/drawing/2014/main" id="{DCFB604C-E96C-9ABF-F251-44472FE563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723659"/>
                <a:ext cx="58529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1" name="Straight Connector 1140">
                <a:extLst>
                  <a:ext uri="{FF2B5EF4-FFF2-40B4-BE49-F238E27FC236}">
                    <a16:creationId xmlns:a16="http://schemas.microsoft.com/office/drawing/2014/main" id="{65EECA06-DD02-5114-AA72-4285F621C9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778396"/>
                <a:ext cx="9144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2" name="TextBox 1141">
                <a:extLst>
                  <a:ext uri="{FF2B5EF4-FFF2-40B4-BE49-F238E27FC236}">
                    <a16:creationId xmlns:a16="http://schemas.microsoft.com/office/drawing/2014/main" id="{0BAA2E8A-0F44-C308-B819-788A620B0C1A}"/>
                  </a:ext>
                </a:extLst>
              </p:cNvPr>
              <p:cNvSpPr txBox="1"/>
              <p:nvPr/>
            </p:nvSpPr>
            <p:spPr>
              <a:xfrm>
                <a:off x="563929" y="1726499"/>
                <a:ext cx="170530" cy="173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…</a:t>
                </a:r>
              </a:p>
            </p:txBody>
          </p:sp>
        </p:grpSp>
      </p:grpSp>
      <p:grpSp>
        <p:nvGrpSpPr>
          <p:cNvPr id="1186" name="Group 1185">
            <a:extLst>
              <a:ext uri="{FF2B5EF4-FFF2-40B4-BE49-F238E27FC236}">
                <a16:creationId xmlns:a16="http://schemas.microsoft.com/office/drawing/2014/main" id="{A847489C-653A-3EFE-B12C-8942FBB9142B}"/>
              </a:ext>
            </a:extLst>
          </p:cNvPr>
          <p:cNvGrpSpPr/>
          <p:nvPr/>
        </p:nvGrpSpPr>
        <p:grpSpPr>
          <a:xfrm>
            <a:off x="7272302" y="2105248"/>
            <a:ext cx="1243584" cy="1790700"/>
            <a:chOff x="6737067" y="2624279"/>
            <a:chExt cx="930735" cy="1465914"/>
          </a:xfrm>
        </p:grpSpPr>
        <p:sp>
          <p:nvSpPr>
            <p:cNvPr id="1143" name="Rectangle 1142">
              <a:extLst>
                <a:ext uri="{FF2B5EF4-FFF2-40B4-BE49-F238E27FC236}">
                  <a16:creationId xmlns:a16="http://schemas.microsoft.com/office/drawing/2014/main" id="{F9759115-C17D-E734-AD93-942C3B7EFCF6}"/>
                </a:ext>
              </a:extLst>
            </p:cNvPr>
            <p:cNvSpPr/>
            <p:nvPr/>
          </p:nvSpPr>
          <p:spPr>
            <a:xfrm>
              <a:off x="6755155" y="2641037"/>
              <a:ext cx="912647" cy="16916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4" name="Rectangle 1143">
              <a:extLst>
                <a:ext uri="{FF2B5EF4-FFF2-40B4-BE49-F238E27FC236}">
                  <a16:creationId xmlns:a16="http://schemas.microsoft.com/office/drawing/2014/main" id="{7A8B13BA-700F-6C41-272A-9917DFDD2DFF}"/>
                </a:ext>
              </a:extLst>
            </p:cNvPr>
            <p:cNvSpPr/>
            <p:nvPr/>
          </p:nvSpPr>
          <p:spPr>
            <a:xfrm>
              <a:off x="6755155" y="2810204"/>
              <a:ext cx="912645" cy="1244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BF2658D6-5007-60A8-21FC-F75FCED81B0D}"/>
                </a:ext>
              </a:extLst>
            </p:cNvPr>
            <p:cNvSpPr txBox="1"/>
            <p:nvPr/>
          </p:nvSpPr>
          <p:spPr>
            <a:xfrm rot="16200000">
              <a:off x="6629504" y="3327044"/>
              <a:ext cx="4459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GENE</a:t>
              </a: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847AB33A-88EA-2C4D-0A7A-B050B58ACCC3}"/>
                </a:ext>
              </a:extLst>
            </p:cNvPr>
            <p:cNvSpPr txBox="1"/>
            <p:nvPr/>
          </p:nvSpPr>
          <p:spPr>
            <a:xfrm>
              <a:off x="6947069" y="2764022"/>
              <a:ext cx="5325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COUNT</a:t>
              </a:r>
            </a:p>
          </p:txBody>
        </p:sp>
        <p:sp>
          <p:nvSpPr>
            <p:cNvPr id="1147" name="TextBox 1146">
              <a:extLst>
                <a:ext uri="{FF2B5EF4-FFF2-40B4-BE49-F238E27FC236}">
                  <a16:creationId xmlns:a16="http://schemas.microsoft.com/office/drawing/2014/main" id="{07056B24-5379-BC02-4BAD-673BE66F0D0B}"/>
                </a:ext>
              </a:extLst>
            </p:cNvPr>
            <p:cNvSpPr txBox="1"/>
            <p:nvPr/>
          </p:nvSpPr>
          <p:spPr>
            <a:xfrm>
              <a:off x="6947070" y="2624279"/>
              <a:ext cx="534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Cell 4</a:t>
              </a:r>
            </a:p>
          </p:txBody>
        </p:sp>
        <p:grpSp>
          <p:nvGrpSpPr>
            <p:cNvPr id="1148" name="Group 1147">
              <a:extLst>
                <a:ext uri="{FF2B5EF4-FFF2-40B4-BE49-F238E27FC236}">
                  <a16:creationId xmlns:a16="http://schemas.microsoft.com/office/drawing/2014/main" id="{523D55A7-847B-24D7-4B05-F51A3483F05A}"/>
                </a:ext>
              </a:extLst>
            </p:cNvPr>
            <p:cNvGrpSpPr/>
            <p:nvPr/>
          </p:nvGrpSpPr>
          <p:grpSpPr>
            <a:xfrm>
              <a:off x="6806382" y="2982513"/>
              <a:ext cx="554623" cy="1107680"/>
              <a:chOff x="563929" y="1066827"/>
              <a:chExt cx="355003" cy="833332"/>
            </a:xfrm>
          </p:grpSpPr>
          <p:cxnSp>
            <p:nvCxnSpPr>
              <p:cNvPr id="1149" name="Straight Connector 1148">
                <a:extLst>
                  <a:ext uri="{FF2B5EF4-FFF2-40B4-BE49-F238E27FC236}">
                    <a16:creationId xmlns:a16="http://schemas.microsoft.com/office/drawing/2014/main" id="{D38A1AA0-A8B9-DA86-1F47-913A0F087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066827"/>
                <a:ext cx="204851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0" name="Straight Connector 1149">
                <a:extLst>
                  <a:ext uri="{FF2B5EF4-FFF2-40B4-BE49-F238E27FC236}">
                    <a16:creationId xmlns:a16="http://schemas.microsoft.com/office/drawing/2014/main" id="{C930357B-096F-46F4-288A-82F81C025E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121563"/>
                <a:ext cx="117058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1" name="Straight Connector 1150">
                <a:extLst>
                  <a:ext uri="{FF2B5EF4-FFF2-40B4-BE49-F238E27FC236}">
                    <a16:creationId xmlns:a16="http://schemas.microsoft.com/office/drawing/2014/main" id="{42BF3F95-14C4-0C53-BBEE-F75AC18CD6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8" y="1176299"/>
                <a:ext cx="292644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2" name="Straight Connector 1151">
                <a:extLst>
                  <a:ext uri="{FF2B5EF4-FFF2-40B4-BE49-F238E27FC236}">
                    <a16:creationId xmlns:a16="http://schemas.microsoft.com/office/drawing/2014/main" id="{8D7DAD18-3726-8100-DE1B-0D3F26AA14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231035"/>
                <a:ext cx="91440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3" name="Straight Connector 1152">
                <a:extLst>
                  <a:ext uri="{FF2B5EF4-FFF2-40B4-BE49-F238E27FC236}">
                    <a16:creationId xmlns:a16="http://schemas.microsoft.com/office/drawing/2014/main" id="{03784EC1-08D5-B2FC-6D52-C6BBD8E2BE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285771"/>
                <a:ext cx="9144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4" name="Straight Connector 1153">
                <a:extLst>
                  <a:ext uri="{FF2B5EF4-FFF2-40B4-BE49-F238E27FC236}">
                    <a16:creationId xmlns:a16="http://schemas.microsoft.com/office/drawing/2014/main" id="{B78D7E49-20A7-9C80-5792-1021BFD60A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340507"/>
                <a:ext cx="9144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5" name="Straight Connector 1154">
                <a:extLst>
                  <a:ext uri="{FF2B5EF4-FFF2-40B4-BE49-F238E27FC236}">
                    <a16:creationId xmlns:a16="http://schemas.microsoft.com/office/drawing/2014/main" id="{45928E60-1125-782F-B217-F325434F59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449979"/>
                <a:ext cx="9144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6" name="Straight Connector 1155">
                <a:extLst>
                  <a:ext uri="{FF2B5EF4-FFF2-40B4-BE49-F238E27FC236}">
                    <a16:creationId xmlns:a16="http://schemas.microsoft.com/office/drawing/2014/main" id="{E2FD4A95-55D3-1686-8F0F-AEEE493C1F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559451"/>
                <a:ext cx="87793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7" name="Straight Connector 1156">
                <a:extLst>
                  <a:ext uri="{FF2B5EF4-FFF2-40B4-BE49-F238E27FC236}">
                    <a16:creationId xmlns:a16="http://schemas.microsoft.com/office/drawing/2014/main" id="{FF329979-C35D-F006-E28A-F3A975BE76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395243"/>
                <a:ext cx="163881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8" name="Straight Connector 1157">
                <a:extLst>
                  <a:ext uri="{FF2B5EF4-FFF2-40B4-BE49-F238E27FC236}">
                    <a16:creationId xmlns:a16="http://schemas.microsoft.com/office/drawing/2014/main" id="{5BC00EEB-4977-701F-64C6-C1DD7526B0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504715"/>
                <a:ext cx="58529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9" name="Straight Connector 1158">
                <a:extLst>
                  <a:ext uri="{FF2B5EF4-FFF2-40B4-BE49-F238E27FC236}">
                    <a16:creationId xmlns:a16="http://schemas.microsoft.com/office/drawing/2014/main" id="{C1FCB2B5-9830-9355-A010-6E3A334381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8" y="1614187"/>
                <a:ext cx="146322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0" name="Straight Connector 1159">
                <a:extLst>
                  <a:ext uri="{FF2B5EF4-FFF2-40B4-BE49-F238E27FC236}">
                    <a16:creationId xmlns:a16="http://schemas.microsoft.com/office/drawing/2014/main" id="{D56BB2A0-0811-9E7C-E027-3A06868364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668923"/>
                <a:ext cx="9144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1" name="Straight Connector 1160">
                <a:extLst>
                  <a:ext uri="{FF2B5EF4-FFF2-40B4-BE49-F238E27FC236}">
                    <a16:creationId xmlns:a16="http://schemas.microsoft.com/office/drawing/2014/main" id="{5D6377E2-7067-863F-9747-A124CAF5F3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723659"/>
                <a:ext cx="58529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2" name="Straight Connector 1161">
                <a:extLst>
                  <a:ext uri="{FF2B5EF4-FFF2-40B4-BE49-F238E27FC236}">
                    <a16:creationId xmlns:a16="http://schemas.microsoft.com/office/drawing/2014/main" id="{1CFA7779-07F5-FE6B-F401-9F68A85A3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778396"/>
                <a:ext cx="9144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3" name="TextBox 1162">
                <a:extLst>
                  <a:ext uri="{FF2B5EF4-FFF2-40B4-BE49-F238E27FC236}">
                    <a16:creationId xmlns:a16="http://schemas.microsoft.com/office/drawing/2014/main" id="{F6FF4EF3-A64D-72A7-9E81-1765125C9C01}"/>
                  </a:ext>
                </a:extLst>
              </p:cNvPr>
              <p:cNvSpPr txBox="1"/>
              <p:nvPr/>
            </p:nvSpPr>
            <p:spPr>
              <a:xfrm>
                <a:off x="563929" y="1726499"/>
                <a:ext cx="170530" cy="173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accent2">
                        <a:lumMod val="75000"/>
                      </a:schemeClr>
                    </a:solidFill>
                  </a:rPr>
                  <a:t>…</a:t>
                </a:r>
              </a:p>
            </p:txBody>
          </p:sp>
        </p:grpSp>
      </p:grpSp>
      <p:grpSp>
        <p:nvGrpSpPr>
          <p:cNvPr id="1185" name="Group 1184">
            <a:extLst>
              <a:ext uri="{FF2B5EF4-FFF2-40B4-BE49-F238E27FC236}">
                <a16:creationId xmlns:a16="http://schemas.microsoft.com/office/drawing/2014/main" id="{B3025F56-D654-8D74-E1D0-F3764826F0A5}"/>
              </a:ext>
            </a:extLst>
          </p:cNvPr>
          <p:cNvGrpSpPr/>
          <p:nvPr/>
        </p:nvGrpSpPr>
        <p:grpSpPr>
          <a:xfrm>
            <a:off x="8739882" y="2097628"/>
            <a:ext cx="1234440" cy="1798320"/>
            <a:chOff x="8027560" y="2614890"/>
            <a:chExt cx="923891" cy="1472152"/>
          </a:xfrm>
        </p:grpSpPr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89C0C58A-7ACC-A896-E0A7-59B02002575B}"/>
                </a:ext>
              </a:extLst>
            </p:cNvPr>
            <p:cNvSpPr/>
            <p:nvPr/>
          </p:nvSpPr>
          <p:spPr>
            <a:xfrm>
              <a:off x="8038804" y="2637886"/>
              <a:ext cx="912647" cy="16916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3EEFDB44-5D7E-7C5B-AD85-939358FE0A3B}"/>
                </a:ext>
              </a:extLst>
            </p:cNvPr>
            <p:cNvSpPr/>
            <p:nvPr/>
          </p:nvSpPr>
          <p:spPr>
            <a:xfrm>
              <a:off x="8038804" y="2807053"/>
              <a:ext cx="912645" cy="1244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TextBox 1165">
              <a:extLst>
                <a:ext uri="{FF2B5EF4-FFF2-40B4-BE49-F238E27FC236}">
                  <a16:creationId xmlns:a16="http://schemas.microsoft.com/office/drawing/2014/main" id="{1485F216-BB0D-C5AB-44D7-6056446BB168}"/>
                </a:ext>
              </a:extLst>
            </p:cNvPr>
            <p:cNvSpPr txBox="1"/>
            <p:nvPr/>
          </p:nvSpPr>
          <p:spPr>
            <a:xfrm rot="16200000">
              <a:off x="7919997" y="3323893"/>
              <a:ext cx="4459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GENE</a:t>
              </a:r>
            </a:p>
          </p:txBody>
        </p:sp>
        <p:sp>
          <p:nvSpPr>
            <p:cNvPr id="1167" name="TextBox 1166">
              <a:extLst>
                <a:ext uri="{FF2B5EF4-FFF2-40B4-BE49-F238E27FC236}">
                  <a16:creationId xmlns:a16="http://schemas.microsoft.com/office/drawing/2014/main" id="{D879CB94-4403-63DD-59D6-F867AB76EBE8}"/>
                </a:ext>
              </a:extLst>
            </p:cNvPr>
            <p:cNvSpPr txBox="1"/>
            <p:nvPr/>
          </p:nvSpPr>
          <p:spPr>
            <a:xfrm>
              <a:off x="8230718" y="2760871"/>
              <a:ext cx="5325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COUNT</a:t>
              </a:r>
            </a:p>
          </p:txBody>
        </p:sp>
        <p:sp>
          <p:nvSpPr>
            <p:cNvPr id="1168" name="TextBox 1167">
              <a:extLst>
                <a:ext uri="{FF2B5EF4-FFF2-40B4-BE49-F238E27FC236}">
                  <a16:creationId xmlns:a16="http://schemas.microsoft.com/office/drawing/2014/main" id="{BB26CE73-495F-9C0A-A593-34EF7AE580E2}"/>
                </a:ext>
              </a:extLst>
            </p:cNvPr>
            <p:cNvSpPr txBox="1"/>
            <p:nvPr/>
          </p:nvSpPr>
          <p:spPr>
            <a:xfrm>
              <a:off x="8230719" y="2614890"/>
              <a:ext cx="534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Cell 5</a:t>
              </a:r>
            </a:p>
          </p:txBody>
        </p:sp>
        <p:grpSp>
          <p:nvGrpSpPr>
            <p:cNvPr id="1169" name="Group 1168">
              <a:extLst>
                <a:ext uri="{FF2B5EF4-FFF2-40B4-BE49-F238E27FC236}">
                  <a16:creationId xmlns:a16="http://schemas.microsoft.com/office/drawing/2014/main" id="{BCDE5F44-4CDD-F0CC-D113-5660D6E45DEF}"/>
                </a:ext>
              </a:extLst>
            </p:cNvPr>
            <p:cNvGrpSpPr/>
            <p:nvPr/>
          </p:nvGrpSpPr>
          <p:grpSpPr>
            <a:xfrm>
              <a:off x="8090031" y="2979362"/>
              <a:ext cx="417465" cy="1107680"/>
              <a:chOff x="563929" y="1066827"/>
              <a:chExt cx="267211" cy="833332"/>
            </a:xfrm>
          </p:grpSpPr>
          <p:cxnSp>
            <p:nvCxnSpPr>
              <p:cNvPr id="1170" name="Straight Connector 1169">
                <a:extLst>
                  <a:ext uri="{FF2B5EF4-FFF2-40B4-BE49-F238E27FC236}">
                    <a16:creationId xmlns:a16="http://schemas.microsoft.com/office/drawing/2014/main" id="{DB0544DD-1CDC-7920-AD32-4BA4C91E2D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066827"/>
                <a:ext cx="204851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1" name="Straight Connector 1170">
                <a:extLst>
                  <a:ext uri="{FF2B5EF4-FFF2-40B4-BE49-F238E27FC236}">
                    <a16:creationId xmlns:a16="http://schemas.microsoft.com/office/drawing/2014/main" id="{27DC9906-B77F-2AA8-D1FF-05ABAB28F4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121563"/>
                <a:ext cx="5853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2" name="Straight Connector 1171">
                <a:extLst>
                  <a:ext uri="{FF2B5EF4-FFF2-40B4-BE49-F238E27FC236}">
                    <a16:creationId xmlns:a16="http://schemas.microsoft.com/office/drawing/2014/main" id="{9312C136-1F67-CDA4-71F6-A5B6700B7D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176299"/>
                <a:ext cx="5853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3" name="Straight Connector 1172">
                <a:extLst>
                  <a:ext uri="{FF2B5EF4-FFF2-40B4-BE49-F238E27FC236}">
                    <a16:creationId xmlns:a16="http://schemas.microsoft.com/office/drawing/2014/main" id="{5DFCD0DA-DEEF-04D2-DC65-C751E854BC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231035"/>
                <a:ext cx="5853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4" name="Straight Connector 1173">
                <a:extLst>
                  <a:ext uri="{FF2B5EF4-FFF2-40B4-BE49-F238E27FC236}">
                    <a16:creationId xmlns:a16="http://schemas.microsoft.com/office/drawing/2014/main" id="{8C331912-458D-642E-4EEA-34F3394B9F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285771"/>
                <a:ext cx="9144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5" name="Straight Connector 1174">
                <a:extLst>
                  <a:ext uri="{FF2B5EF4-FFF2-40B4-BE49-F238E27FC236}">
                    <a16:creationId xmlns:a16="http://schemas.microsoft.com/office/drawing/2014/main" id="{3BD4F7B2-057A-FF7A-A2C3-A176F25B12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340507"/>
                <a:ext cx="9144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6" name="Straight Connector 1175">
                <a:extLst>
                  <a:ext uri="{FF2B5EF4-FFF2-40B4-BE49-F238E27FC236}">
                    <a16:creationId xmlns:a16="http://schemas.microsoft.com/office/drawing/2014/main" id="{71A8A157-09EC-01E5-D701-732659E520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449979"/>
                <a:ext cx="9144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7" name="Straight Connector 1176">
                <a:extLst>
                  <a:ext uri="{FF2B5EF4-FFF2-40B4-BE49-F238E27FC236}">
                    <a16:creationId xmlns:a16="http://schemas.microsoft.com/office/drawing/2014/main" id="{BD1A4851-84FF-DF87-F167-7805A6A66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559451"/>
                <a:ext cx="87793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8" name="Straight Connector 1177">
                <a:extLst>
                  <a:ext uri="{FF2B5EF4-FFF2-40B4-BE49-F238E27FC236}">
                    <a16:creationId xmlns:a16="http://schemas.microsoft.com/office/drawing/2014/main" id="{7007F5AE-B47E-6705-8936-1CF0AE250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395243"/>
                <a:ext cx="163881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9" name="Straight Connector 1178">
                <a:extLst>
                  <a:ext uri="{FF2B5EF4-FFF2-40B4-BE49-F238E27FC236}">
                    <a16:creationId xmlns:a16="http://schemas.microsoft.com/office/drawing/2014/main" id="{5315F1C7-831D-2996-2129-16F5B72925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504715"/>
                <a:ext cx="5853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0" name="Straight Connector 1179">
                <a:extLst>
                  <a:ext uri="{FF2B5EF4-FFF2-40B4-BE49-F238E27FC236}">
                    <a16:creationId xmlns:a16="http://schemas.microsoft.com/office/drawing/2014/main" id="{57356792-1A9E-FCD5-249C-E5C1CC90D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8" y="1614187"/>
                <a:ext cx="5853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1" name="Straight Connector 1180">
                <a:extLst>
                  <a:ext uri="{FF2B5EF4-FFF2-40B4-BE49-F238E27FC236}">
                    <a16:creationId xmlns:a16="http://schemas.microsoft.com/office/drawing/2014/main" id="{1A486FE2-877B-CB99-C5CD-7761931E4A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668923"/>
                <a:ext cx="9144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2" name="Straight Connector 1181">
                <a:extLst>
                  <a:ext uri="{FF2B5EF4-FFF2-40B4-BE49-F238E27FC236}">
                    <a16:creationId xmlns:a16="http://schemas.microsoft.com/office/drawing/2014/main" id="{CA8C14D9-F2DC-E5F9-EF3B-DC0404DB9D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723659"/>
                <a:ext cx="5853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3" name="Straight Connector 1182">
                <a:extLst>
                  <a:ext uri="{FF2B5EF4-FFF2-40B4-BE49-F238E27FC236}">
                    <a16:creationId xmlns:a16="http://schemas.microsoft.com/office/drawing/2014/main" id="{07773E12-8BA1-57BC-1D1B-2FB2D3E758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778396"/>
                <a:ext cx="9144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4" name="TextBox 1183">
                <a:extLst>
                  <a:ext uri="{FF2B5EF4-FFF2-40B4-BE49-F238E27FC236}">
                    <a16:creationId xmlns:a16="http://schemas.microsoft.com/office/drawing/2014/main" id="{C3A605A1-E240-4280-FF1C-1EFA264AA050}"/>
                  </a:ext>
                </a:extLst>
              </p:cNvPr>
              <p:cNvSpPr txBox="1"/>
              <p:nvPr/>
            </p:nvSpPr>
            <p:spPr>
              <a:xfrm>
                <a:off x="563929" y="1726499"/>
                <a:ext cx="170530" cy="173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accent6">
                        <a:lumMod val="75000"/>
                      </a:schemeClr>
                    </a:solidFill>
                  </a:rPr>
                  <a:t>…</a:t>
                </a:r>
              </a:p>
            </p:txBody>
          </p:sp>
        </p:grpSp>
      </p:grpSp>
      <p:grpSp>
        <p:nvGrpSpPr>
          <p:cNvPr id="1188" name="Group 1187">
            <a:extLst>
              <a:ext uri="{FF2B5EF4-FFF2-40B4-BE49-F238E27FC236}">
                <a16:creationId xmlns:a16="http://schemas.microsoft.com/office/drawing/2014/main" id="{8DD038C4-19D2-C81C-A729-2DB02FDD411D}"/>
              </a:ext>
            </a:extLst>
          </p:cNvPr>
          <p:cNvGrpSpPr/>
          <p:nvPr/>
        </p:nvGrpSpPr>
        <p:grpSpPr>
          <a:xfrm>
            <a:off x="10189159" y="2097628"/>
            <a:ext cx="1243584" cy="1798320"/>
            <a:chOff x="6737067" y="2618041"/>
            <a:chExt cx="930735" cy="1472152"/>
          </a:xfrm>
        </p:grpSpPr>
        <p:sp>
          <p:nvSpPr>
            <p:cNvPr id="1189" name="Rectangle 1188">
              <a:extLst>
                <a:ext uri="{FF2B5EF4-FFF2-40B4-BE49-F238E27FC236}">
                  <a16:creationId xmlns:a16="http://schemas.microsoft.com/office/drawing/2014/main" id="{314DAFC7-C624-C141-3B71-B4477F055709}"/>
                </a:ext>
              </a:extLst>
            </p:cNvPr>
            <p:cNvSpPr/>
            <p:nvPr/>
          </p:nvSpPr>
          <p:spPr>
            <a:xfrm>
              <a:off x="6755155" y="2641037"/>
              <a:ext cx="912647" cy="16916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0" name="Rectangle 1189">
              <a:extLst>
                <a:ext uri="{FF2B5EF4-FFF2-40B4-BE49-F238E27FC236}">
                  <a16:creationId xmlns:a16="http://schemas.microsoft.com/office/drawing/2014/main" id="{25B27005-BF77-F3CA-4DC1-EAA30AC2D442}"/>
                </a:ext>
              </a:extLst>
            </p:cNvPr>
            <p:cNvSpPr/>
            <p:nvPr/>
          </p:nvSpPr>
          <p:spPr>
            <a:xfrm>
              <a:off x="6755155" y="2810204"/>
              <a:ext cx="912645" cy="1244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1" name="TextBox 1190">
              <a:extLst>
                <a:ext uri="{FF2B5EF4-FFF2-40B4-BE49-F238E27FC236}">
                  <a16:creationId xmlns:a16="http://schemas.microsoft.com/office/drawing/2014/main" id="{00F48C48-8B6B-8CCB-5306-F74C51B32BE0}"/>
                </a:ext>
              </a:extLst>
            </p:cNvPr>
            <p:cNvSpPr txBox="1"/>
            <p:nvPr/>
          </p:nvSpPr>
          <p:spPr>
            <a:xfrm rot="16200000">
              <a:off x="6629504" y="3327044"/>
              <a:ext cx="4459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GENE</a:t>
              </a:r>
            </a:p>
          </p:txBody>
        </p:sp>
        <p:sp>
          <p:nvSpPr>
            <p:cNvPr id="1192" name="TextBox 1191">
              <a:extLst>
                <a:ext uri="{FF2B5EF4-FFF2-40B4-BE49-F238E27FC236}">
                  <a16:creationId xmlns:a16="http://schemas.microsoft.com/office/drawing/2014/main" id="{D0815D2E-4B69-8E0B-E288-83D2564A89B0}"/>
                </a:ext>
              </a:extLst>
            </p:cNvPr>
            <p:cNvSpPr txBox="1"/>
            <p:nvPr/>
          </p:nvSpPr>
          <p:spPr>
            <a:xfrm>
              <a:off x="6947069" y="2764022"/>
              <a:ext cx="5325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COUNT</a:t>
              </a:r>
            </a:p>
          </p:txBody>
        </p:sp>
        <p:sp>
          <p:nvSpPr>
            <p:cNvPr id="1193" name="TextBox 1192">
              <a:extLst>
                <a:ext uri="{FF2B5EF4-FFF2-40B4-BE49-F238E27FC236}">
                  <a16:creationId xmlns:a16="http://schemas.microsoft.com/office/drawing/2014/main" id="{92775E97-D191-8E87-81FD-0861419B0976}"/>
                </a:ext>
              </a:extLst>
            </p:cNvPr>
            <p:cNvSpPr txBox="1"/>
            <p:nvPr/>
          </p:nvSpPr>
          <p:spPr>
            <a:xfrm>
              <a:off x="6947070" y="2618041"/>
              <a:ext cx="534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Cell 6</a:t>
              </a:r>
            </a:p>
          </p:txBody>
        </p:sp>
        <p:grpSp>
          <p:nvGrpSpPr>
            <p:cNvPr id="1194" name="Group 1193">
              <a:extLst>
                <a:ext uri="{FF2B5EF4-FFF2-40B4-BE49-F238E27FC236}">
                  <a16:creationId xmlns:a16="http://schemas.microsoft.com/office/drawing/2014/main" id="{F8530028-E0A6-D613-8372-343F671DFC67}"/>
                </a:ext>
              </a:extLst>
            </p:cNvPr>
            <p:cNvGrpSpPr/>
            <p:nvPr/>
          </p:nvGrpSpPr>
          <p:grpSpPr>
            <a:xfrm>
              <a:off x="6806380" y="2982513"/>
              <a:ext cx="280305" cy="1107680"/>
              <a:chOff x="563929" y="1066827"/>
              <a:chExt cx="179418" cy="833332"/>
            </a:xfrm>
          </p:grpSpPr>
          <p:cxnSp>
            <p:nvCxnSpPr>
              <p:cNvPr id="1195" name="Straight Connector 1194">
                <a:extLst>
                  <a:ext uri="{FF2B5EF4-FFF2-40B4-BE49-F238E27FC236}">
                    <a16:creationId xmlns:a16="http://schemas.microsoft.com/office/drawing/2014/main" id="{C5191A66-DF52-DE74-966E-F40481CD5F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066827"/>
                <a:ext cx="5853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6" name="Straight Connector 1195">
                <a:extLst>
                  <a:ext uri="{FF2B5EF4-FFF2-40B4-BE49-F238E27FC236}">
                    <a16:creationId xmlns:a16="http://schemas.microsoft.com/office/drawing/2014/main" id="{02A90884-7127-6DBE-34A0-CEB5D64A74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121563"/>
                <a:ext cx="117058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7" name="Straight Connector 1196">
                <a:extLst>
                  <a:ext uri="{FF2B5EF4-FFF2-40B4-BE49-F238E27FC236}">
                    <a16:creationId xmlns:a16="http://schemas.microsoft.com/office/drawing/2014/main" id="{51A6E968-0647-04E9-BF7F-CB110FBC17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176299"/>
                <a:ext cx="5853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8" name="Straight Connector 1197">
                <a:extLst>
                  <a:ext uri="{FF2B5EF4-FFF2-40B4-BE49-F238E27FC236}">
                    <a16:creationId xmlns:a16="http://schemas.microsoft.com/office/drawing/2014/main" id="{FCB190EA-25F3-C569-7FFD-238FA583A6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231035"/>
                <a:ext cx="91440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9" name="Straight Connector 1198">
                <a:extLst>
                  <a:ext uri="{FF2B5EF4-FFF2-40B4-BE49-F238E27FC236}">
                    <a16:creationId xmlns:a16="http://schemas.microsoft.com/office/drawing/2014/main" id="{B0C2B174-7D2C-379A-9D2F-69DCFF7394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285771"/>
                <a:ext cx="9144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0" name="Straight Connector 1199">
                <a:extLst>
                  <a:ext uri="{FF2B5EF4-FFF2-40B4-BE49-F238E27FC236}">
                    <a16:creationId xmlns:a16="http://schemas.microsoft.com/office/drawing/2014/main" id="{274FE1D2-225B-1BE7-B4B0-5BC4181A60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340507"/>
                <a:ext cx="9144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1" name="Straight Connector 1200">
                <a:extLst>
                  <a:ext uri="{FF2B5EF4-FFF2-40B4-BE49-F238E27FC236}">
                    <a16:creationId xmlns:a16="http://schemas.microsoft.com/office/drawing/2014/main" id="{A9179ACE-7C6E-6BAF-889E-8D417E82CB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449979"/>
                <a:ext cx="9144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2" name="Straight Connector 1201">
                <a:extLst>
                  <a:ext uri="{FF2B5EF4-FFF2-40B4-BE49-F238E27FC236}">
                    <a16:creationId xmlns:a16="http://schemas.microsoft.com/office/drawing/2014/main" id="{66594BCC-AFDA-0C41-EC07-3EC958F9D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559451"/>
                <a:ext cx="5853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3" name="Straight Connector 1202">
                <a:extLst>
                  <a:ext uri="{FF2B5EF4-FFF2-40B4-BE49-F238E27FC236}">
                    <a16:creationId xmlns:a16="http://schemas.microsoft.com/office/drawing/2014/main" id="{CD761EB7-CB1A-C8E8-A678-FC207497B7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395243"/>
                <a:ext cx="5853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4" name="Straight Connector 1203">
                <a:extLst>
                  <a:ext uri="{FF2B5EF4-FFF2-40B4-BE49-F238E27FC236}">
                    <a16:creationId xmlns:a16="http://schemas.microsoft.com/office/drawing/2014/main" id="{02965CFC-3281-097E-D982-46EEDA2911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504715"/>
                <a:ext cx="5853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5" name="Straight Connector 1204">
                <a:extLst>
                  <a:ext uri="{FF2B5EF4-FFF2-40B4-BE49-F238E27FC236}">
                    <a16:creationId xmlns:a16="http://schemas.microsoft.com/office/drawing/2014/main" id="{DB02C663-2B92-94AE-34D8-486A06EF81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8" y="1614187"/>
                <a:ext cx="5853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6" name="Straight Connector 1205">
                <a:extLst>
                  <a:ext uri="{FF2B5EF4-FFF2-40B4-BE49-F238E27FC236}">
                    <a16:creationId xmlns:a16="http://schemas.microsoft.com/office/drawing/2014/main" id="{BE73A1C8-0A62-3E07-847F-820F0201A8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668923"/>
                <a:ext cx="9144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7" name="Straight Connector 1206">
                <a:extLst>
                  <a:ext uri="{FF2B5EF4-FFF2-40B4-BE49-F238E27FC236}">
                    <a16:creationId xmlns:a16="http://schemas.microsoft.com/office/drawing/2014/main" id="{A78489EB-15A5-2E45-F730-46C326520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723659"/>
                <a:ext cx="58529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8" name="Straight Connector 1207">
                <a:extLst>
                  <a:ext uri="{FF2B5EF4-FFF2-40B4-BE49-F238E27FC236}">
                    <a16:creationId xmlns:a16="http://schemas.microsoft.com/office/drawing/2014/main" id="{F0A30577-EB06-68E6-6BA9-11532804C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778396"/>
                <a:ext cx="9144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9" name="TextBox 1208">
                <a:extLst>
                  <a:ext uri="{FF2B5EF4-FFF2-40B4-BE49-F238E27FC236}">
                    <a16:creationId xmlns:a16="http://schemas.microsoft.com/office/drawing/2014/main" id="{C1EAA242-9636-2598-6671-7DE09785BCD7}"/>
                  </a:ext>
                </a:extLst>
              </p:cNvPr>
              <p:cNvSpPr txBox="1"/>
              <p:nvPr/>
            </p:nvSpPr>
            <p:spPr>
              <a:xfrm>
                <a:off x="563929" y="1726499"/>
                <a:ext cx="170530" cy="173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accent2">
                        <a:lumMod val="75000"/>
                      </a:schemeClr>
                    </a:solidFill>
                  </a:rPr>
                  <a:t>…</a:t>
                </a:r>
              </a:p>
            </p:txBody>
          </p:sp>
        </p:grpSp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8C7C9FA4-5834-B278-FB92-30CB42A48C31}"/>
              </a:ext>
            </a:extLst>
          </p:cNvPr>
          <p:cNvGrpSpPr/>
          <p:nvPr/>
        </p:nvGrpSpPr>
        <p:grpSpPr>
          <a:xfrm>
            <a:off x="2936852" y="2853147"/>
            <a:ext cx="8495888" cy="883677"/>
            <a:chOff x="2913693" y="3203383"/>
            <a:chExt cx="8199601" cy="883677"/>
          </a:xfrm>
        </p:grpSpPr>
        <p:sp>
          <p:nvSpPr>
            <p:cNvPr id="1210" name="Rectangle 1209">
              <a:extLst>
                <a:ext uri="{FF2B5EF4-FFF2-40B4-BE49-F238E27FC236}">
                  <a16:creationId xmlns:a16="http://schemas.microsoft.com/office/drawing/2014/main" id="{EF33C900-B0C5-06E6-2F4E-904D072DDD57}"/>
                </a:ext>
              </a:extLst>
            </p:cNvPr>
            <p:cNvSpPr/>
            <p:nvPr/>
          </p:nvSpPr>
          <p:spPr>
            <a:xfrm>
              <a:off x="2913693" y="3203383"/>
              <a:ext cx="8197220" cy="184150"/>
            </a:xfrm>
            <a:prstGeom prst="rect">
              <a:avLst/>
            </a:prstGeom>
            <a:solidFill>
              <a:schemeClr val="bg1">
                <a:lumMod val="65000"/>
                <a:alpha val="4902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1" name="Rectangle 1210">
              <a:extLst>
                <a:ext uri="{FF2B5EF4-FFF2-40B4-BE49-F238E27FC236}">
                  <a16:creationId xmlns:a16="http://schemas.microsoft.com/office/drawing/2014/main" id="{890FFB97-47F1-4EA7-2874-5C4FBB024ED1}"/>
                </a:ext>
              </a:extLst>
            </p:cNvPr>
            <p:cNvSpPr/>
            <p:nvPr/>
          </p:nvSpPr>
          <p:spPr>
            <a:xfrm>
              <a:off x="2913693" y="3476754"/>
              <a:ext cx="8194838" cy="79246"/>
            </a:xfrm>
            <a:prstGeom prst="rect">
              <a:avLst/>
            </a:prstGeom>
            <a:solidFill>
              <a:schemeClr val="bg1">
                <a:lumMod val="65000"/>
                <a:alpha val="4902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2" name="Rectangle 1211">
              <a:extLst>
                <a:ext uri="{FF2B5EF4-FFF2-40B4-BE49-F238E27FC236}">
                  <a16:creationId xmlns:a16="http://schemas.microsoft.com/office/drawing/2014/main" id="{7852E648-522C-F0D2-E9E9-2FC873AD3DB3}"/>
                </a:ext>
              </a:extLst>
            </p:cNvPr>
            <p:cNvSpPr/>
            <p:nvPr/>
          </p:nvSpPr>
          <p:spPr>
            <a:xfrm>
              <a:off x="2913693" y="3836455"/>
              <a:ext cx="8199601" cy="79246"/>
            </a:xfrm>
            <a:prstGeom prst="rect">
              <a:avLst/>
            </a:prstGeom>
            <a:solidFill>
              <a:schemeClr val="bg1">
                <a:lumMod val="65000"/>
                <a:alpha val="4902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3" name="Rectangle 1212">
              <a:extLst>
                <a:ext uri="{FF2B5EF4-FFF2-40B4-BE49-F238E27FC236}">
                  <a16:creationId xmlns:a16="http://schemas.microsoft.com/office/drawing/2014/main" id="{3F6C0FFC-52F4-D42C-1E3D-7E7EDE0EB3EF}"/>
                </a:ext>
              </a:extLst>
            </p:cNvPr>
            <p:cNvSpPr/>
            <p:nvPr/>
          </p:nvSpPr>
          <p:spPr>
            <a:xfrm>
              <a:off x="2913693" y="4007814"/>
              <a:ext cx="8197220" cy="79246"/>
            </a:xfrm>
            <a:prstGeom prst="rect">
              <a:avLst/>
            </a:prstGeom>
            <a:solidFill>
              <a:schemeClr val="bg1">
                <a:lumMod val="65000"/>
                <a:alpha val="4902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BE843F42-4AD4-1C6C-9B45-DD04977E6CF7}"/>
              </a:ext>
            </a:extLst>
          </p:cNvPr>
          <p:cNvGrpSpPr/>
          <p:nvPr/>
        </p:nvGrpSpPr>
        <p:grpSpPr>
          <a:xfrm>
            <a:off x="8666350" y="2036006"/>
            <a:ext cx="2853943" cy="1935316"/>
            <a:chOff x="8619418" y="2542813"/>
            <a:chExt cx="2609714" cy="1659957"/>
          </a:xfrm>
        </p:grpSpPr>
        <p:sp>
          <p:nvSpPr>
            <p:cNvPr id="1214" name="Rectangle 1213">
              <a:extLst>
                <a:ext uri="{FF2B5EF4-FFF2-40B4-BE49-F238E27FC236}">
                  <a16:creationId xmlns:a16="http://schemas.microsoft.com/office/drawing/2014/main" id="{B9E5A7EB-9357-D279-D3DD-82E882D427C8}"/>
                </a:ext>
              </a:extLst>
            </p:cNvPr>
            <p:cNvSpPr/>
            <p:nvPr/>
          </p:nvSpPr>
          <p:spPr>
            <a:xfrm>
              <a:off x="8619418" y="2542813"/>
              <a:ext cx="1271465" cy="1659251"/>
            </a:xfrm>
            <a:prstGeom prst="rect">
              <a:avLst/>
            </a:prstGeom>
            <a:solidFill>
              <a:schemeClr val="bg1">
                <a:lumMod val="65000"/>
                <a:alpha val="4902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5" name="Rectangle 1214">
              <a:extLst>
                <a:ext uri="{FF2B5EF4-FFF2-40B4-BE49-F238E27FC236}">
                  <a16:creationId xmlns:a16="http://schemas.microsoft.com/office/drawing/2014/main" id="{CD4A7E87-4EEC-E9EE-1507-E75D6E5D691E}"/>
                </a:ext>
              </a:extLst>
            </p:cNvPr>
            <p:cNvSpPr/>
            <p:nvPr/>
          </p:nvSpPr>
          <p:spPr>
            <a:xfrm>
              <a:off x="9956994" y="2542813"/>
              <a:ext cx="1272138" cy="1659957"/>
            </a:xfrm>
            <a:prstGeom prst="rect">
              <a:avLst/>
            </a:prstGeom>
            <a:solidFill>
              <a:schemeClr val="bg1">
                <a:lumMod val="65000"/>
                <a:alpha val="4902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0" name="Group 1309">
            <a:extLst>
              <a:ext uri="{FF2B5EF4-FFF2-40B4-BE49-F238E27FC236}">
                <a16:creationId xmlns:a16="http://schemas.microsoft.com/office/drawing/2014/main" id="{AD61D925-85B5-650E-9E5C-9A3AB3A316F9}"/>
              </a:ext>
            </a:extLst>
          </p:cNvPr>
          <p:cNvGrpSpPr/>
          <p:nvPr/>
        </p:nvGrpSpPr>
        <p:grpSpPr>
          <a:xfrm>
            <a:off x="2931995" y="4012244"/>
            <a:ext cx="5583889" cy="2548349"/>
            <a:chOff x="2931995" y="4012244"/>
            <a:chExt cx="5583889" cy="2548349"/>
          </a:xfrm>
        </p:grpSpPr>
        <p:grpSp>
          <p:nvGrpSpPr>
            <p:cNvPr id="1218" name="Group 1217">
              <a:extLst>
                <a:ext uri="{FF2B5EF4-FFF2-40B4-BE49-F238E27FC236}">
                  <a16:creationId xmlns:a16="http://schemas.microsoft.com/office/drawing/2014/main" id="{38851F6A-3244-CD0E-BF1A-2E967A83AC2C}"/>
                </a:ext>
              </a:extLst>
            </p:cNvPr>
            <p:cNvGrpSpPr/>
            <p:nvPr/>
          </p:nvGrpSpPr>
          <p:grpSpPr>
            <a:xfrm>
              <a:off x="4364583" y="4757693"/>
              <a:ext cx="1234433" cy="1793035"/>
              <a:chOff x="5708950" y="2688336"/>
              <a:chExt cx="591362" cy="1104278"/>
            </a:xfrm>
          </p:grpSpPr>
          <p:sp>
            <p:nvSpPr>
              <p:cNvPr id="1219" name="Rectangle 1218">
                <a:extLst>
                  <a:ext uri="{FF2B5EF4-FFF2-40B4-BE49-F238E27FC236}">
                    <a16:creationId xmlns:a16="http://schemas.microsoft.com/office/drawing/2014/main" id="{64855F8D-0C38-ED30-461E-B2579A588A8A}"/>
                  </a:ext>
                </a:extLst>
              </p:cNvPr>
              <p:cNvSpPr/>
              <p:nvPr/>
            </p:nvSpPr>
            <p:spPr>
              <a:xfrm>
                <a:off x="5716145" y="2702382"/>
                <a:ext cx="584167" cy="12726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0" name="Rectangle 1219">
                <a:extLst>
                  <a:ext uri="{FF2B5EF4-FFF2-40B4-BE49-F238E27FC236}">
                    <a16:creationId xmlns:a16="http://schemas.microsoft.com/office/drawing/2014/main" id="{EC5AE0B5-536B-9F67-C6F2-B2B123EAD66E}"/>
                  </a:ext>
                </a:extLst>
              </p:cNvPr>
              <p:cNvSpPr/>
              <p:nvPr/>
            </p:nvSpPr>
            <p:spPr>
              <a:xfrm>
                <a:off x="5716145" y="2829650"/>
                <a:ext cx="584166" cy="93634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1" name="TextBox 1220">
                <a:extLst>
                  <a:ext uri="{FF2B5EF4-FFF2-40B4-BE49-F238E27FC236}">
                    <a16:creationId xmlns:a16="http://schemas.microsoft.com/office/drawing/2014/main" id="{6871BBAC-6026-2F01-5C87-F28A50D9F573}"/>
                  </a:ext>
                </a:extLst>
              </p:cNvPr>
              <p:cNvSpPr txBox="1"/>
              <p:nvPr/>
            </p:nvSpPr>
            <p:spPr>
              <a:xfrm rot="16200000">
                <a:off x="5615074" y="3231435"/>
                <a:ext cx="335503" cy="147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/>
                  <a:t>GENE</a:t>
                </a:r>
              </a:p>
            </p:txBody>
          </p:sp>
          <p:sp>
            <p:nvSpPr>
              <p:cNvPr id="1222" name="TextBox 1221">
                <a:extLst>
                  <a:ext uri="{FF2B5EF4-FFF2-40B4-BE49-F238E27FC236}">
                    <a16:creationId xmlns:a16="http://schemas.microsoft.com/office/drawing/2014/main" id="{2F98B46A-6830-B14E-5C49-A349FEB2079D}"/>
                  </a:ext>
                </a:extLst>
              </p:cNvPr>
              <p:cNvSpPr txBox="1"/>
              <p:nvPr/>
            </p:nvSpPr>
            <p:spPr>
              <a:xfrm>
                <a:off x="5838985" y="2811418"/>
                <a:ext cx="340854" cy="173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/>
                  <a:t>COUNT</a:t>
                </a:r>
              </a:p>
            </p:txBody>
          </p:sp>
          <p:sp>
            <p:nvSpPr>
              <p:cNvPr id="1223" name="TextBox 1222">
                <a:extLst>
                  <a:ext uri="{FF2B5EF4-FFF2-40B4-BE49-F238E27FC236}">
                    <a16:creationId xmlns:a16="http://schemas.microsoft.com/office/drawing/2014/main" id="{C0AF2B04-07C7-B9E1-01D5-7E7AF2BCE64B}"/>
                  </a:ext>
                </a:extLst>
              </p:cNvPr>
              <p:cNvSpPr txBox="1"/>
              <p:nvPr/>
            </p:nvSpPr>
            <p:spPr>
              <a:xfrm>
                <a:off x="5838986" y="2688336"/>
                <a:ext cx="341880" cy="208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Cell 2</a:t>
                </a:r>
              </a:p>
            </p:txBody>
          </p:sp>
          <p:grpSp>
            <p:nvGrpSpPr>
              <p:cNvPr id="1224" name="Group 1223">
                <a:extLst>
                  <a:ext uri="{FF2B5EF4-FFF2-40B4-BE49-F238E27FC236}">
                    <a16:creationId xmlns:a16="http://schemas.microsoft.com/office/drawing/2014/main" id="{760CC964-2FC7-EBD1-97F0-8C8BC7C4AA8E}"/>
                  </a:ext>
                </a:extLst>
              </p:cNvPr>
              <p:cNvGrpSpPr/>
              <p:nvPr/>
            </p:nvGrpSpPr>
            <p:grpSpPr>
              <a:xfrm>
                <a:off x="5748934" y="2959282"/>
                <a:ext cx="519560" cy="833332"/>
                <a:chOff x="563929" y="1066827"/>
                <a:chExt cx="519560" cy="833332"/>
              </a:xfrm>
            </p:grpSpPr>
            <p:sp>
              <p:nvSpPr>
                <p:cNvPr id="1239" name="TextBox 1238">
                  <a:extLst>
                    <a:ext uri="{FF2B5EF4-FFF2-40B4-BE49-F238E27FC236}">
                      <a16:creationId xmlns:a16="http://schemas.microsoft.com/office/drawing/2014/main" id="{47B62D76-D253-3CB2-7433-B17B1BF94494}"/>
                    </a:ext>
                  </a:extLst>
                </p:cNvPr>
                <p:cNvSpPr txBox="1"/>
                <p:nvPr/>
              </p:nvSpPr>
              <p:spPr>
                <a:xfrm>
                  <a:off x="563929" y="1726499"/>
                  <a:ext cx="170530" cy="173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rgbClr val="C00000"/>
                      </a:solidFill>
                    </a:rPr>
                    <a:t>…</a:t>
                  </a:r>
                </a:p>
              </p:txBody>
            </p:sp>
            <p:cxnSp>
              <p:nvCxnSpPr>
                <p:cNvPr id="1225" name="Straight Connector 1224">
                  <a:extLst>
                    <a:ext uri="{FF2B5EF4-FFF2-40B4-BE49-F238E27FC236}">
                      <a16:creationId xmlns:a16="http://schemas.microsoft.com/office/drawing/2014/main" id="{30F297AB-AE4D-9295-906C-BFAB462E7A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066827"/>
                  <a:ext cx="365760" cy="0"/>
                </a:xfrm>
                <a:prstGeom prst="line">
                  <a:avLst/>
                </a:prstGeom>
                <a:ln w="38100">
                  <a:solidFill>
                    <a:srgbClr val="A500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6" name="Straight Connector 1225">
                  <a:extLst>
                    <a:ext uri="{FF2B5EF4-FFF2-40B4-BE49-F238E27FC236}">
                      <a16:creationId xmlns:a16="http://schemas.microsoft.com/office/drawing/2014/main" id="{256997DA-7BFA-23CD-BDE7-F06C6D58A0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121563"/>
                  <a:ext cx="320040" cy="0"/>
                </a:xfrm>
                <a:prstGeom prst="line">
                  <a:avLst/>
                </a:prstGeom>
                <a:ln w="38100">
                  <a:solidFill>
                    <a:srgbClr val="A500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7" name="Straight Connector 1226">
                  <a:extLst>
                    <a:ext uri="{FF2B5EF4-FFF2-40B4-BE49-F238E27FC236}">
                      <a16:creationId xmlns:a16="http://schemas.microsoft.com/office/drawing/2014/main" id="{B734D3DE-EC05-1664-7DC9-02F5BF7D51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176299"/>
                  <a:ext cx="457200" cy="0"/>
                </a:xfrm>
                <a:prstGeom prst="line">
                  <a:avLst/>
                </a:prstGeom>
                <a:ln w="38100">
                  <a:solidFill>
                    <a:srgbClr val="A500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8" name="Straight Connector 1227">
                  <a:extLst>
                    <a:ext uri="{FF2B5EF4-FFF2-40B4-BE49-F238E27FC236}">
                      <a16:creationId xmlns:a16="http://schemas.microsoft.com/office/drawing/2014/main" id="{FE56F623-85FB-552F-FB2D-7A10DF322A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231035"/>
                  <a:ext cx="91440" cy="0"/>
                </a:xfrm>
                <a:prstGeom prst="line">
                  <a:avLst/>
                </a:prstGeom>
                <a:ln w="38100">
                  <a:solidFill>
                    <a:srgbClr val="A500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2" name="Straight Connector 1231">
                  <a:extLst>
                    <a:ext uri="{FF2B5EF4-FFF2-40B4-BE49-F238E27FC236}">
                      <a16:creationId xmlns:a16="http://schemas.microsoft.com/office/drawing/2014/main" id="{5BE672EB-B71A-42BF-6056-3DBE0A55F6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559451"/>
                  <a:ext cx="347472" cy="0"/>
                </a:xfrm>
                <a:prstGeom prst="line">
                  <a:avLst/>
                </a:prstGeom>
                <a:ln w="38100">
                  <a:solidFill>
                    <a:srgbClr val="A500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3" name="Straight Connector 1232">
                  <a:extLst>
                    <a:ext uri="{FF2B5EF4-FFF2-40B4-BE49-F238E27FC236}">
                      <a16:creationId xmlns:a16="http://schemas.microsoft.com/office/drawing/2014/main" id="{04CD44E5-833A-0904-470E-EF33AD1E74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395243"/>
                  <a:ext cx="228600" cy="0"/>
                </a:xfrm>
                <a:prstGeom prst="line">
                  <a:avLst/>
                </a:prstGeom>
                <a:ln w="38100">
                  <a:solidFill>
                    <a:srgbClr val="A500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4" name="Straight Connector 1233">
                  <a:extLst>
                    <a:ext uri="{FF2B5EF4-FFF2-40B4-BE49-F238E27FC236}">
                      <a16:creationId xmlns:a16="http://schemas.microsoft.com/office/drawing/2014/main" id="{581C1451-CFC0-C3E8-B17C-3500481405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504715"/>
                  <a:ext cx="301752" cy="0"/>
                </a:xfrm>
                <a:prstGeom prst="line">
                  <a:avLst/>
                </a:prstGeom>
                <a:ln w="38100">
                  <a:solidFill>
                    <a:srgbClr val="A500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5" name="Straight Connector 1234">
                  <a:extLst>
                    <a:ext uri="{FF2B5EF4-FFF2-40B4-BE49-F238E27FC236}">
                      <a16:creationId xmlns:a16="http://schemas.microsoft.com/office/drawing/2014/main" id="{D4A60F2F-14A4-03CD-5757-DB88A562F1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614187"/>
                  <a:ext cx="91440" cy="0"/>
                </a:xfrm>
                <a:prstGeom prst="line">
                  <a:avLst/>
                </a:prstGeom>
                <a:ln w="38100">
                  <a:solidFill>
                    <a:srgbClr val="A500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7" name="Straight Connector 1236">
                  <a:extLst>
                    <a:ext uri="{FF2B5EF4-FFF2-40B4-BE49-F238E27FC236}">
                      <a16:creationId xmlns:a16="http://schemas.microsoft.com/office/drawing/2014/main" id="{7746442E-A851-F9A7-6CB0-35512535A3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723659"/>
                  <a:ext cx="164592" cy="0"/>
                </a:xfrm>
                <a:prstGeom prst="line">
                  <a:avLst/>
                </a:prstGeom>
                <a:ln w="38100">
                  <a:solidFill>
                    <a:srgbClr val="A500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40" name="Group 1239">
              <a:extLst>
                <a:ext uri="{FF2B5EF4-FFF2-40B4-BE49-F238E27FC236}">
                  <a16:creationId xmlns:a16="http://schemas.microsoft.com/office/drawing/2014/main" id="{37B9F519-65F2-3CAB-7172-3F8954B1DDB4}"/>
                </a:ext>
              </a:extLst>
            </p:cNvPr>
            <p:cNvGrpSpPr/>
            <p:nvPr/>
          </p:nvGrpSpPr>
          <p:grpSpPr>
            <a:xfrm>
              <a:off x="2931995" y="4755437"/>
              <a:ext cx="1234445" cy="1805156"/>
              <a:chOff x="528906" y="789183"/>
              <a:chExt cx="567979" cy="1112825"/>
            </a:xfrm>
          </p:grpSpPr>
          <p:sp>
            <p:nvSpPr>
              <p:cNvPr id="1243" name="TextBox 1242">
                <a:extLst>
                  <a:ext uri="{FF2B5EF4-FFF2-40B4-BE49-F238E27FC236}">
                    <a16:creationId xmlns:a16="http://schemas.microsoft.com/office/drawing/2014/main" id="{CC8B0A3C-59D3-BB6E-9D63-21935B0B681D}"/>
                  </a:ext>
                </a:extLst>
              </p:cNvPr>
              <p:cNvSpPr txBox="1"/>
              <p:nvPr/>
            </p:nvSpPr>
            <p:spPr>
              <a:xfrm rot="16200000">
                <a:off x="429168" y="1339932"/>
                <a:ext cx="345320" cy="145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/>
                  <a:t>GENE</a:t>
                </a:r>
              </a:p>
            </p:txBody>
          </p:sp>
          <p:sp>
            <p:nvSpPr>
              <p:cNvPr id="1241" name="Rectangle 1240">
                <a:extLst>
                  <a:ext uri="{FF2B5EF4-FFF2-40B4-BE49-F238E27FC236}">
                    <a16:creationId xmlns:a16="http://schemas.microsoft.com/office/drawing/2014/main" id="{B8CCDC12-F386-4D8F-AC23-46B9CCBC1A56}"/>
                  </a:ext>
                </a:extLst>
              </p:cNvPr>
              <p:cNvSpPr/>
              <p:nvPr/>
            </p:nvSpPr>
            <p:spPr>
              <a:xfrm>
                <a:off x="531141" y="809928"/>
                <a:ext cx="565744" cy="13133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2" name="Rectangle 1241">
                <a:extLst>
                  <a:ext uri="{FF2B5EF4-FFF2-40B4-BE49-F238E27FC236}">
                    <a16:creationId xmlns:a16="http://schemas.microsoft.com/office/drawing/2014/main" id="{BCC54144-3754-0E3B-2D31-AE570C8D5BBD}"/>
                  </a:ext>
                </a:extLst>
              </p:cNvPr>
              <p:cNvSpPr/>
              <p:nvPr/>
            </p:nvSpPr>
            <p:spPr>
              <a:xfrm>
                <a:off x="531141" y="941260"/>
                <a:ext cx="565744" cy="95332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4" name="TextBox 1243">
                <a:extLst>
                  <a:ext uri="{FF2B5EF4-FFF2-40B4-BE49-F238E27FC236}">
                    <a16:creationId xmlns:a16="http://schemas.microsoft.com/office/drawing/2014/main" id="{684DF611-25B0-F323-7F18-80B9C47B2E91}"/>
                  </a:ext>
                </a:extLst>
              </p:cNvPr>
              <p:cNvSpPr txBox="1"/>
              <p:nvPr/>
            </p:nvSpPr>
            <p:spPr>
              <a:xfrm>
                <a:off x="653855" y="911321"/>
                <a:ext cx="336453" cy="178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/>
                  <a:t>COUNT</a:t>
                </a:r>
              </a:p>
            </p:txBody>
          </p:sp>
          <p:sp>
            <p:nvSpPr>
              <p:cNvPr id="1245" name="TextBox 1244">
                <a:extLst>
                  <a:ext uri="{FF2B5EF4-FFF2-40B4-BE49-F238E27FC236}">
                    <a16:creationId xmlns:a16="http://schemas.microsoft.com/office/drawing/2014/main" id="{F096618F-58AC-00F7-E5F3-3473FD0F54D1}"/>
                  </a:ext>
                </a:extLst>
              </p:cNvPr>
              <p:cNvSpPr txBox="1"/>
              <p:nvPr/>
            </p:nvSpPr>
            <p:spPr>
              <a:xfrm>
                <a:off x="655275" y="789183"/>
                <a:ext cx="337466" cy="2113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Cell 1</a:t>
                </a:r>
              </a:p>
            </p:txBody>
          </p:sp>
          <p:grpSp>
            <p:nvGrpSpPr>
              <p:cNvPr id="1246" name="Group 1245">
                <a:extLst>
                  <a:ext uri="{FF2B5EF4-FFF2-40B4-BE49-F238E27FC236}">
                    <a16:creationId xmlns:a16="http://schemas.microsoft.com/office/drawing/2014/main" id="{4A5FD101-3F1B-79F2-473D-BE50B2B597A9}"/>
                  </a:ext>
                </a:extLst>
              </p:cNvPr>
              <p:cNvGrpSpPr/>
              <p:nvPr/>
            </p:nvGrpSpPr>
            <p:grpSpPr>
              <a:xfrm>
                <a:off x="563759" y="1066827"/>
                <a:ext cx="519730" cy="835181"/>
                <a:chOff x="563759" y="1066827"/>
                <a:chExt cx="519730" cy="835181"/>
              </a:xfrm>
            </p:grpSpPr>
            <p:cxnSp>
              <p:nvCxnSpPr>
                <p:cNvPr id="1247" name="Straight Connector 1246">
                  <a:extLst>
                    <a:ext uri="{FF2B5EF4-FFF2-40B4-BE49-F238E27FC236}">
                      <a16:creationId xmlns:a16="http://schemas.microsoft.com/office/drawing/2014/main" id="{328407DF-1647-6513-E64D-A330077363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066827"/>
                  <a:ext cx="914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8" name="Straight Connector 1247">
                  <a:extLst>
                    <a:ext uri="{FF2B5EF4-FFF2-40B4-BE49-F238E27FC236}">
                      <a16:creationId xmlns:a16="http://schemas.microsoft.com/office/drawing/2014/main" id="{2760C9A4-2BC7-159C-AE0D-AF84442CEF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121563"/>
                  <a:ext cx="41148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9" name="Straight Connector 1248">
                  <a:extLst>
                    <a:ext uri="{FF2B5EF4-FFF2-40B4-BE49-F238E27FC236}">
                      <a16:creationId xmlns:a16="http://schemas.microsoft.com/office/drawing/2014/main" id="{0EE72CA2-FC07-8700-F318-C1C943BD0E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176299"/>
                  <a:ext cx="4572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0" name="Straight Connector 1249">
                  <a:extLst>
                    <a:ext uri="{FF2B5EF4-FFF2-40B4-BE49-F238E27FC236}">
                      <a16:creationId xmlns:a16="http://schemas.microsoft.com/office/drawing/2014/main" id="{D6529529-DC09-1AFE-DC32-F98E635DF2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231035"/>
                  <a:ext cx="9144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4" name="Straight Connector 1253">
                  <a:extLst>
                    <a:ext uri="{FF2B5EF4-FFF2-40B4-BE49-F238E27FC236}">
                      <a16:creationId xmlns:a16="http://schemas.microsoft.com/office/drawing/2014/main" id="{1B0DE7DE-6B68-6D73-229F-F7111197FF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559451"/>
                  <a:ext cx="2286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5" name="Straight Connector 1254">
                  <a:extLst>
                    <a:ext uri="{FF2B5EF4-FFF2-40B4-BE49-F238E27FC236}">
                      <a16:creationId xmlns:a16="http://schemas.microsoft.com/office/drawing/2014/main" id="{41054438-4F18-567F-18EA-A1D05A222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395243"/>
                  <a:ext cx="4572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6" name="Straight Connector 1255">
                  <a:extLst>
                    <a:ext uri="{FF2B5EF4-FFF2-40B4-BE49-F238E27FC236}">
                      <a16:creationId xmlns:a16="http://schemas.microsoft.com/office/drawing/2014/main" id="{4D85B60F-E8E2-B521-7C71-A73398AC8A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504715"/>
                  <a:ext cx="41148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7" name="Straight Connector 1256">
                  <a:extLst>
                    <a:ext uri="{FF2B5EF4-FFF2-40B4-BE49-F238E27FC236}">
                      <a16:creationId xmlns:a16="http://schemas.microsoft.com/office/drawing/2014/main" id="{BE769A9F-4EDA-46FC-6A9D-B3B107A047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614187"/>
                  <a:ext cx="9144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9" name="Straight Connector 1258">
                  <a:extLst>
                    <a:ext uri="{FF2B5EF4-FFF2-40B4-BE49-F238E27FC236}">
                      <a16:creationId xmlns:a16="http://schemas.microsoft.com/office/drawing/2014/main" id="{E3F597EB-7A44-D390-464A-5F92DE5CEE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723659"/>
                  <a:ext cx="914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1" name="TextBox 1260">
                  <a:extLst>
                    <a:ext uri="{FF2B5EF4-FFF2-40B4-BE49-F238E27FC236}">
                      <a16:creationId xmlns:a16="http://schemas.microsoft.com/office/drawing/2014/main" id="{2F4978C4-F713-84BD-3DBC-2DDFE5286425}"/>
                    </a:ext>
                  </a:extLst>
                </p:cNvPr>
                <p:cNvSpPr txBox="1"/>
                <p:nvPr/>
              </p:nvSpPr>
              <p:spPr>
                <a:xfrm>
                  <a:off x="563759" y="1725858"/>
                  <a:ext cx="168328" cy="1761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rgbClr val="4472C4"/>
                      </a:solidFill>
                    </a:rPr>
                    <a:t>…</a:t>
                  </a:r>
                </a:p>
              </p:txBody>
            </p:sp>
          </p:grpSp>
        </p:grpSp>
        <p:grpSp>
          <p:nvGrpSpPr>
            <p:cNvPr id="1262" name="Group 1261">
              <a:extLst>
                <a:ext uri="{FF2B5EF4-FFF2-40B4-BE49-F238E27FC236}">
                  <a16:creationId xmlns:a16="http://schemas.microsoft.com/office/drawing/2014/main" id="{2245D222-DF7E-5ED4-C509-A8F82D485CE3}"/>
                </a:ext>
              </a:extLst>
            </p:cNvPr>
            <p:cNvGrpSpPr/>
            <p:nvPr/>
          </p:nvGrpSpPr>
          <p:grpSpPr>
            <a:xfrm>
              <a:off x="5823014" y="4757697"/>
              <a:ext cx="1234440" cy="1793038"/>
              <a:chOff x="5511489" y="2609218"/>
              <a:chExt cx="923891" cy="1467827"/>
            </a:xfrm>
          </p:grpSpPr>
          <p:sp>
            <p:nvSpPr>
              <p:cNvPr id="1265" name="TextBox 1264">
                <a:extLst>
                  <a:ext uri="{FF2B5EF4-FFF2-40B4-BE49-F238E27FC236}">
                    <a16:creationId xmlns:a16="http://schemas.microsoft.com/office/drawing/2014/main" id="{64AB021C-D327-AA12-C18E-EF2A932F09F1}"/>
                  </a:ext>
                </a:extLst>
              </p:cNvPr>
              <p:cNvSpPr txBox="1"/>
              <p:nvPr/>
            </p:nvSpPr>
            <p:spPr>
              <a:xfrm rot="16200000">
                <a:off x="5403926" y="3313896"/>
                <a:ext cx="4459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/>
                  <a:t>GENE</a:t>
                </a:r>
              </a:p>
            </p:txBody>
          </p:sp>
          <p:sp>
            <p:nvSpPr>
              <p:cNvPr id="1263" name="Rectangle 1262">
                <a:extLst>
                  <a:ext uri="{FF2B5EF4-FFF2-40B4-BE49-F238E27FC236}">
                    <a16:creationId xmlns:a16="http://schemas.microsoft.com/office/drawing/2014/main" id="{59C90040-5365-1B73-F9FA-36CFB0E7ED5F}"/>
                  </a:ext>
                </a:extLst>
              </p:cNvPr>
              <p:cNvSpPr/>
              <p:nvPr/>
            </p:nvSpPr>
            <p:spPr>
              <a:xfrm>
                <a:off x="5522733" y="2627889"/>
                <a:ext cx="912647" cy="1691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4" name="Rectangle 1263">
                <a:extLst>
                  <a:ext uri="{FF2B5EF4-FFF2-40B4-BE49-F238E27FC236}">
                    <a16:creationId xmlns:a16="http://schemas.microsoft.com/office/drawing/2014/main" id="{ACD89962-C2A9-AF86-9EDA-27D0C68A3DE4}"/>
                  </a:ext>
                </a:extLst>
              </p:cNvPr>
              <p:cNvSpPr/>
              <p:nvPr/>
            </p:nvSpPr>
            <p:spPr>
              <a:xfrm>
                <a:off x="5522733" y="2797056"/>
                <a:ext cx="912645" cy="124460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6" name="TextBox 1265">
                <a:extLst>
                  <a:ext uri="{FF2B5EF4-FFF2-40B4-BE49-F238E27FC236}">
                    <a16:creationId xmlns:a16="http://schemas.microsoft.com/office/drawing/2014/main" id="{FFEB0FCB-8E23-679F-F76A-FC0CD15973A4}"/>
                  </a:ext>
                </a:extLst>
              </p:cNvPr>
              <p:cNvSpPr txBox="1"/>
              <p:nvPr/>
            </p:nvSpPr>
            <p:spPr>
              <a:xfrm>
                <a:off x="5714647" y="2772820"/>
                <a:ext cx="53251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/>
                  <a:t>COUNT</a:t>
                </a:r>
              </a:p>
            </p:txBody>
          </p:sp>
          <p:sp>
            <p:nvSpPr>
              <p:cNvPr id="1267" name="TextBox 1266">
                <a:extLst>
                  <a:ext uri="{FF2B5EF4-FFF2-40B4-BE49-F238E27FC236}">
                    <a16:creationId xmlns:a16="http://schemas.microsoft.com/office/drawing/2014/main" id="{1AFFC454-C578-D4BB-0376-799129705F30}"/>
                  </a:ext>
                </a:extLst>
              </p:cNvPr>
              <p:cNvSpPr txBox="1"/>
              <p:nvPr/>
            </p:nvSpPr>
            <p:spPr>
              <a:xfrm>
                <a:off x="5714648" y="2609218"/>
                <a:ext cx="5341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Cell 3</a:t>
                </a:r>
              </a:p>
            </p:txBody>
          </p:sp>
          <p:grpSp>
            <p:nvGrpSpPr>
              <p:cNvPr id="1268" name="Group 1267">
                <a:extLst>
                  <a:ext uri="{FF2B5EF4-FFF2-40B4-BE49-F238E27FC236}">
                    <a16:creationId xmlns:a16="http://schemas.microsoft.com/office/drawing/2014/main" id="{3E253405-FC9D-294C-0A62-400DEDA1BF8D}"/>
                  </a:ext>
                </a:extLst>
              </p:cNvPr>
              <p:cNvGrpSpPr/>
              <p:nvPr/>
            </p:nvGrpSpPr>
            <p:grpSpPr>
              <a:xfrm>
                <a:off x="5573960" y="2969365"/>
                <a:ext cx="417465" cy="1107680"/>
                <a:chOff x="563929" y="1066827"/>
                <a:chExt cx="267211" cy="833332"/>
              </a:xfrm>
            </p:grpSpPr>
            <p:sp>
              <p:nvSpPr>
                <p:cNvPr id="1283" name="TextBox 1282">
                  <a:extLst>
                    <a:ext uri="{FF2B5EF4-FFF2-40B4-BE49-F238E27FC236}">
                      <a16:creationId xmlns:a16="http://schemas.microsoft.com/office/drawing/2014/main" id="{410F1AF2-8FB1-0A94-8338-60D897817AC8}"/>
                    </a:ext>
                  </a:extLst>
                </p:cNvPr>
                <p:cNvSpPr txBox="1"/>
                <p:nvPr/>
              </p:nvSpPr>
              <p:spPr>
                <a:xfrm>
                  <a:off x="563929" y="1726499"/>
                  <a:ext cx="170530" cy="1736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rgbClr val="7030A0"/>
                      </a:solidFill>
                    </a:rPr>
                    <a:t>…</a:t>
                  </a:r>
                </a:p>
              </p:txBody>
            </p:sp>
            <p:cxnSp>
              <p:nvCxnSpPr>
                <p:cNvPr id="1269" name="Straight Connector 1268">
                  <a:extLst>
                    <a:ext uri="{FF2B5EF4-FFF2-40B4-BE49-F238E27FC236}">
                      <a16:creationId xmlns:a16="http://schemas.microsoft.com/office/drawing/2014/main" id="{FDF264AD-5F50-F98D-2411-4A49B1761D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066827"/>
                  <a:ext cx="204851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0" name="Straight Connector 1269">
                  <a:extLst>
                    <a:ext uri="{FF2B5EF4-FFF2-40B4-BE49-F238E27FC236}">
                      <a16:creationId xmlns:a16="http://schemas.microsoft.com/office/drawing/2014/main" id="{AB03D5E3-7D8B-BBC3-BBC3-6F50024284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121563"/>
                  <a:ext cx="117058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1" name="Straight Connector 1270">
                  <a:extLst>
                    <a:ext uri="{FF2B5EF4-FFF2-40B4-BE49-F238E27FC236}">
                      <a16:creationId xmlns:a16="http://schemas.microsoft.com/office/drawing/2014/main" id="{AB24CFA3-0E32-CCC9-7252-2A98BE7763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176299"/>
                  <a:ext cx="5853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2" name="Straight Connector 1271">
                  <a:extLst>
                    <a:ext uri="{FF2B5EF4-FFF2-40B4-BE49-F238E27FC236}">
                      <a16:creationId xmlns:a16="http://schemas.microsoft.com/office/drawing/2014/main" id="{ED5E7BF9-E8E1-4327-A7E4-962FF29C82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231035"/>
                  <a:ext cx="91440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6" name="Straight Connector 1275">
                  <a:extLst>
                    <a:ext uri="{FF2B5EF4-FFF2-40B4-BE49-F238E27FC236}">
                      <a16:creationId xmlns:a16="http://schemas.microsoft.com/office/drawing/2014/main" id="{453A87B0-5939-363F-35DE-4CA34C420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559451"/>
                  <a:ext cx="87793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7" name="Straight Connector 1276">
                  <a:extLst>
                    <a:ext uri="{FF2B5EF4-FFF2-40B4-BE49-F238E27FC236}">
                      <a16:creationId xmlns:a16="http://schemas.microsoft.com/office/drawing/2014/main" id="{83D23CFF-54ED-FE24-5DBE-5454450593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395243"/>
                  <a:ext cx="163881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8" name="Straight Connector 1277">
                  <a:extLst>
                    <a:ext uri="{FF2B5EF4-FFF2-40B4-BE49-F238E27FC236}">
                      <a16:creationId xmlns:a16="http://schemas.microsoft.com/office/drawing/2014/main" id="{18D63E01-15C8-0002-182B-F7ECFE128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504715"/>
                  <a:ext cx="58529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9" name="Straight Connector 1278">
                  <a:extLst>
                    <a:ext uri="{FF2B5EF4-FFF2-40B4-BE49-F238E27FC236}">
                      <a16:creationId xmlns:a16="http://schemas.microsoft.com/office/drawing/2014/main" id="{0B93F8E0-06B7-7003-276F-762C6C7950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8" y="1614187"/>
                  <a:ext cx="146322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1" name="Straight Connector 1280">
                  <a:extLst>
                    <a:ext uri="{FF2B5EF4-FFF2-40B4-BE49-F238E27FC236}">
                      <a16:creationId xmlns:a16="http://schemas.microsoft.com/office/drawing/2014/main" id="{CB6D3570-7E66-7DC4-729A-A1C419F331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723659"/>
                  <a:ext cx="58529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84" name="Group 1283">
              <a:extLst>
                <a:ext uri="{FF2B5EF4-FFF2-40B4-BE49-F238E27FC236}">
                  <a16:creationId xmlns:a16="http://schemas.microsoft.com/office/drawing/2014/main" id="{A59AFFF0-CA9D-9253-332B-A24594B47DAE}"/>
                </a:ext>
              </a:extLst>
            </p:cNvPr>
            <p:cNvGrpSpPr/>
            <p:nvPr/>
          </p:nvGrpSpPr>
          <p:grpSpPr>
            <a:xfrm>
              <a:off x="7272300" y="4757697"/>
              <a:ext cx="1243584" cy="1793038"/>
              <a:chOff x="6737067" y="2622366"/>
              <a:chExt cx="930735" cy="1467827"/>
            </a:xfrm>
          </p:grpSpPr>
          <p:sp>
            <p:nvSpPr>
              <p:cNvPr id="1287" name="TextBox 1286">
                <a:extLst>
                  <a:ext uri="{FF2B5EF4-FFF2-40B4-BE49-F238E27FC236}">
                    <a16:creationId xmlns:a16="http://schemas.microsoft.com/office/drawing/2014/main" id="{0B49934B-257F-DCA2-2C67-D41181347A69}"/>
                  </a:ext>
                </a:extLst>
              </p:cNvPr>
              <p:cNvSpPr txBox="1"/>
              <p:nvPr/>
            </p:nvSpPr>
            <p:spPr>
              <a:xfrm rot="16200000">
                <a:off x="6629504" y="3327044"/>
                <a:ext cx="4459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/>
                  <a:t>GENE</a:t>
                </a:r>
              </a:p>
            </p:txBody>
          </p:sp>
          <p:sp>
            <p:nvSpPr>
              <p:cNvPr id="1285" name="Rectangle 1284">
                <a:extLst>
                  <a:ext uri="{FF2B5EF4-FFF2-40B4-BE49-F238E27FC236}">
                    <a16:creationId xmlns:a16="http://schemas.microsoft.com/office/drawing/2014/main" id="{F48DADA8-C942-3A78-FA1F-C7E97E608FC9}"/>
                  </a:ext>
                </a:extLst>
              </p:cNvPr>
              <p:cNvSpPr/>
              <p:nvPr/>
            </p:nvSpPr>
            <p:spPr>
              <a:xfrm>
                <a:off x="6755155" y="2641037"/>
                <a:ext cx="912647" cy="1691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6" name="Rectangle 1285">
                <a:extLst>
                  <a:ext uri="{FF2B5EF4-FFF2-40B4-BE49-F238E27FC236}">
                    <a16:creationId xmlns:a16="http://schemas.microsoft.com/office/drawing/2014/main" id="{965FBA9B-F8F2-DFA8-42B6-9202791B984A}"/>
                  </a:ext>
                </a:extLst>
              </p:cNvPr>
              <p:cNvSpPr/>
              <p:nvPr/>
            </p:nvSpPr>
            <p:spPr>
              <a:xfrm>
                <a:off x="6755155" y="2810204"/>
                <a:ext cx="912645" cy="124460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8" name="TextBox 1287">
                <a:extLst>
                  <a:ext uri="{FF2B5EF4-FFF2-40B4-BE49-F238E27FC236}">
                    <a16:creationId xmlns:a16="http://schemas.microsoft.com/office/drawing/2014/main" id="{9AFB17E0-65F1-14FE-E631-E8EAC431451A}"/>
                  </a:ext>
                </a:extLst>
              </p:cNvPr>
              <p:cNvSpPr txBox="1"/>
              <p:nvPr/>
            </p:nvSpPr>
            <p:spPr>
              <a:xfrm>
                <a:off x="6947069" y="2785968"/>
                <a:ext cx="53251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/>
                  <a:t>COUNT</a:t>
                </a:r>
              </a:p>
            </p:txBody>
          </p:sp>
          <p:sp>
            <p:nvSpPr>
              <p:cNvPr id="1289" name="TextBox 1288">
                <a:extLst>
                  <a:ext uri="{FF2B5EF4-FFF2-40B4-BE49-F238E27FC236}">
                    <a16:creationId xmlns:a16="http://schemas.microsoft.com/office/drawing/2014/main" id="{7C81BD90-6B52-83F9-4B23-62E9F1C5FFFB}"/>
                  </a:ext>
                </a:extLst>
              </p:cNvPr>
              <p:cNvSpPr txBox="1"/>
              <p:nvPr/>
            </p:nvSpPr>
            <p:spPr>
              <a:xfrm>
                <a:off x="6947070" y="2622366"/>
                <a:ext cx="5341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Cell 4</a:t>
                </a:r>
              </a:p>
            </p:txBody>
          </p:sp>
          <p:grpSp>
            <p:nvGrpSpPr>
              <p:cNvPr id="1290" name="Group 1289">
                <a:extLst>
                  <a:ext uri="{FF2B5EF4-FFF2-40B4-BE49-F238E27FC236}">
                    <a16:creationId xmlns:a16="http://schemas.microsoft.com/office/drawing/2014/main" id="{53F47E49-752C-5AC8-7A5F-8A0438C88CE7}"/>
                  </a:ext>
                </a:extLst>
              </p:cNvPr>
              <p:cNvGrpSpPr/>
              <p:nvPr/>
            </p:nvGrpSpPr>
            <p:grpSpPr>
              <a:xfrm>
                <a:off x="6806382" y="2982513"/>
                <a:ext cx="554623" cy="1107680"/>
                <a:chOff x="563929" y="1066827"/>
                <a:chExt cx="355003" cy="833332"/>
              </a:xfrm>
            </p:grpSpPr>
            <p:sp>
              <p:nvSpPr>
                <p:cNvPr id="1305" name="TextBox 1304">
                  <a:extLst>
                    <a:ext uri="{FF2B5EF4-FFF2-40B4-BE49-F238E27FC236}">
                      <a16:creationId xmlns:a16="http://schemas.microsoft.com/office/drawing/2014/main" id="{3F0B45D1-415F-4140-3EA5-0A4D2F6D5A2A}"/>
                    </a:ext>
                  </a:extLst>
                </p:cNvPr>
                <p:cNvSpPr txBox="1"/>
                <p:nvPr/>
              </p:nvSpPr>
              <p:spPr>
                <a:xfrm>
                  <a:off x="563929" y="1726499"/>
                  <a:ext cx="170530" cy="1736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…</a:t>
                  </a:r>
                </a:p>
              </p:txBody>
            </p:sp>
            <p:cxnSp>
              <p:nvCxnSpPr>
                <p:cNvPr id="1291" name="Straight Connector 1290">
                  <a:extLst>
                    <a:ext uri="{FF2B5EF4-FFF2-40B4-BE49-F238E27FC236}">
                      <a16:creationId xmlns:a16="http://schemas.microsoft.com/office/drawing/2014/main" id="{BDC06B87-0B2D-DAA1-CAC0-6DC9763382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066827"/>
                  <a:ext cx="204851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2" name="Straight Connector 1291">
                  <a:extLst>
                    <a:ext uri="{FF2B5EF4-FFF2-40B4-BE49-F238E27FC236}">
                      <a16:creationId xmlns:a16="http://schemas.microsoft.com/office/drawing/2014/main" id="{5755FD02-F5EB-31C4-0213-89ED9CBA93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121563"/>
                  <a:ext cx="117058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3" name="Straight Connector 1292">
                  <a:extLst>
                    <a:ext uri="{FF2B5EF4-FFF2-40B4-BE49-F238E27FC236}">
                      <a16:creationId xmlns:a16="http://schemas.microsoft.com/office/drawing/2014/main" id="{EB9C07A3-8026-278A-42E5-655D0324FA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8" y="1176299"/>
                  <a:ext cx="292644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4" name="Straight Connector 1293">
                  <a:extLst>
                    <a:ext uri="{FF2B5EF4-FFF2-40B4-BE49-F238E27FC236}">
                      <a16:creationId xmlns:a16="http://schemas.microsoft.com/office/drawing/2014/main" id="{C5725A44-D6C3-32E7-CAA7-1A121D3105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231035"/>
                  <a:ext cx="9144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8" name="Straight Connector 1297">
                  <a:extLst>
                    <a:ext uri="{FF2B5EF4-FFF2-40B4-BE49-F238E27FC236}">
                      <a16:creationId xmlns:a16="http://schemas.microsoft.com/office/drawing/2014/main" id="{2372EA9B-8336-1B10-C376-9EA8197022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559451"/>
                  <a:ext cx="87793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9" name="Straight Connector 1298">
                  <a:extLst>
                    <a:ext uri="{FF2B5EF4-FFF2-40B4-BE49-F238E27FC236}">
                      <a16:creationId xmlns:a16="http://schemas.microsoft.com/office/drawing/2014/main" id="{4D012D65-EA9C-0DBC-AF3B-E77DE79C64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395243"/>
                  <a:ext cx="163881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0" name="Straight Connector 1299">
                  <a:extLst>
                    <a:ext uri="{FF2B5EF4-FFF2-40B4-BE49-F238E27FC236}">
                      <a16:creationId xmlns:a16="http://schemas.microsoft.com/office/drawing/2014/main" id="{E129C2FA-8AA4-7220-78A2-4687291D26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504715"/>
                  <a:ext cx="58529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1" name="Straight Connector 1300">
                  <a:extLst>
                    <a:ext uri="{FF2B5EF4-FFF2-40B4-BE49-F238E27FC236}">
                      <a16:creationId xmlns:a16="http://schemas.microsoft.com/office/drawing/2014/main" id="{99EDC31A-942E-F3CE-AAC8-EE44090FED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8" y="1614187"/>
                  <a:ext cx="146322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3" name="Straight Connector 1302">
                  <a:extLst>
                    <a:ext uri="{FF2B5EF4-FFF2-40B4-BE49-F238E27FC236}">
                      <a16:creationId xmlns:a16="http://schemas.microsoft.com/office/drawing/2014/main" id="{B59DBF89-CA98-38CB-9A30-52CA384495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723659"/>
                  <a:ext cx="58529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06" name="Arrow: Right 1305">
              <a:extLst>
                <a:ext uri="{FF2B5EF4-FFF2-40B4-BE49-F238E27FC236}">
                  <a16:creationId xmlns:a16="http://schemas.microsoft.com/office/drawing/2014/main" id="{87C509CD-B3AF-8C6C-2879-C437ABDADA44}"/>
                </a:ext>
              </a:extLst>
            </p:cNvPr>
            <p:cNvSpPr/>
            <p:nvPr/>
          </p:nvSpPr>
          <p:spPr>
            <a:xfrm rot="5400000">
              <a:off x="3275879" y="4168525"/>
              <a:ext cx="572850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7" name="Arrow: Right 1306">
              <a:extLst>
                <a:ext uri="{FF2B5EF4-FFF2-40B4-BE49-F238E27FC236}">
                  <a16:creationId xmlns:a16="http://schemas.microsoft.com/office/drawing/2014/main" id="{51BDDC89-4B3A-1D57-E782-8954009CF796}"/>
                </a:ext>
              </a:extLst>
            </p:cNvPr>
            <p:cNvSpPr/>
            <p:nvPr/>
          </p:nvSpPr>
          <p:spPr>
            <a:xfrm rot="5400000">
              <a:off x="4658543" y="4135838"/>
              <a:ext cx="572850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8" name="Arrow: Right 1307">
              <a:extLst>
                <a:ext uri="{FF2B5EF4-FFF2-40B4-BE49-F238E27FC236}">
                  <a16:creationId xmlns:a16="http://schemas.microsoft.com/office/drawing/2014/main" id="{C43929C8-29DE-BFC4-3763-4A8E31EF791D}"/>
                </a:ext>
              </a:extLst>
            </p:cNvPr>
            <p:cNvSpPr/>
            <p:nvPr/>
          </p:nvSpPr>
          <p:spPr>
            <a:xfrm rot="5400000">
              <a:off x="6181024" y="4146901"/>
              <a:ext cx="572850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9" name="Arrow: Right 1308">
              <a:extLst>
                <a:ext uri="{FF2B5EF4-FFF2-40B4-BE49-F238E27FC236}">
                  <a16:creationId xmlns:a16="http://schemas.microsoft.com/office/drawing/2014/main" id="{72637180-920F-0142-1133-D707D13C3848}"/>
                </a:ext>
              </a:extLst>
            </p:cNvPr>
            <p:cNvSpPr/>
            <p:nvPr/>
          </p:nvSpPr>
          <p:spPr>
            <a:xfrm rot="5400000">
              <a:off x="7637084" y="4105624"/>
              <a:ext cx="572850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1" name="Rectangle 1310">
            <a:extLst>
              <a:ext uri="{FF2B5EF4-FFF2-40B4-BE49-F238E27FC236}">
                <a16:creationId xmlns:a16="http://schemas.microsoft.com/office/drawing/2014/main" id="{105B82B3-0B0D-0FC1-9CF3-F0BA7A5CD2FE}"/>
              </a:ext>
            </a:extLst>
          </p:cNvPr>
          <p:cNvSpPr/>
          <p:nvPr/>
        </p:nvSpPr>
        <p:spPr>
          <a:xfrm>
            <a:off x="0" y="1190625"/>
            <a:ext cx="2321007" cy="5667375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5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rrow: Right 47">
            <a:extLst>
              <a:ext uri="{FF2B5EF4-FFF2-40B4-BE49-F238E27FC236}">
                <a16:creationId xmlns:a16="http://schemas.microsoft.com/office/drawing/2014/main" id="{67CA95DD-C327-B590-AA6C-79F0606FCB08}"/>
              </a:ext>
            </a:extLst>
          </p:cNvPr>
          <p:cNvSpPr/>
          <p:nvPr/>
        </p:nvSpPr>
        <p:spPr>
          <a:xfrm rot="5400000">
            <a:off x="1008435" y="1110753"/>
            <a:ext cx="19142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Matrix Importation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888D682-0FF3-927D-D8FC-B32AED14036B}"/>
              </a:ext>
            </a:extLst>
          </p:cNvPr>
          <p:cNvGrpSpPr/>
          <p:nvPr/>
        </p:nvGrpSpPr>
        <p:grpSpPr>
          <a:xfrm>
            <a:off x="346737" y="667047"/>
            <a:ext cx="1514816" cy="338554"/>
            <a:chOff x="113942" y="713311"/>
            <a:chExt cx="2178751" cy="33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0CF4171-E842-31D9-0B2E-D14EF4239DA5}"/>
                </a:ext>
              </a:extLst>
            </p:cNvPr>
            <p:cNvSpPr/>
            <p:nvPr/>
          </p:nvSpPr>
          <p:spPr>
            <a:xfrm>
              <a:off x="113942" y="750352"/>
              <a:ext cx="2178751" cy="2778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51A1FE-B9C3-A9E9-EA29-CB35B5502439}"/>
                </a:ext>
              </a:extLst>
            </p:cNvPr>
            <p:cNvSpPr txBox="1"/>
            <p:nvPr/>
          </p:nvSpPr>
          <p:spPr>
            <a:xfrm>
              <a:off x="113942" y="713311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AE25B0A-7581-977C-7DBF-ADC958D7CAA3}"/>
              </a:ext>
            </a:extLst>
          </p:cNvPr>
          <p:cNvGrpSpPr/>
          <p:nvPr/>
        </p:nvGrpSpPr>
        <p:grpSpPr>
          <a:xfrm>
            <a:off x="211531" y="2807052"/>
            <a:ext cx="1785228" cy="346912"/>
            <a:chOff x="87703" y="2805532"/>
            <a:chExt cx="2182540" cy="34691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0E852C-8BC8-3E02-D71C-D62CFF53E46D}"/>
                </a:ext>
              </a:extLst>
            </p:cNvPr>
            <p:cNvSpPr/>
            <p:nvPr/>
          </p:nvSpPr>
          <p:spPr>
            <a:xfrm>
              <a:off x="87703" y="2814116"/>
              <a:ext cx="2170521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741B7BE-5EF4-E7D6-63D2-190068A79E96}"/>
                </a:ext>
              </a:extLst>
            </p:cNvPr>
            <p:cNvSpPr txBox="1"/>
            <p:nvPr/>
          </p:nvSpPr>
          <p:spPr>
            <a:xfrm>
              <a:off x="99723" y="2805532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8D3FD91-EBC8-1279-7040-BF1877A67A1A}"/>
              </a:ext>
            </a:extLst>
          </p:cNvPr>
          <p:cNvGrpSpPr/>
          <p:nvPr/>
        </p:nvGrpSpPr>
        <p:grpSpPr>
          <a:xfrm>
            <a:off x="213022" y="4481744"/>
            <a:ext cx="1782246" cy="584775"/>
            <a:chOff x="164592" y="5262157"/>
            <a:chExt cx="2185416" cy="58477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838059C-867D-B36A-3A66-703AC90460BD}"/>
                </a:ext>
              </a:extLst>
            </p:cNvPr>
            <p:cNvSpPr/>
            <p:nvPr/>
          </p:nvSpPr>
          <p:spPr>
            <a:xfrm>
              <a:off x="176602" y="5276089"/>
              <a:ext cx="2170520" cy="560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9EE7E1-5B5A-EDF3-518C-5B01395958BA}"/>
                </a:ext>
              </a:extLst>
            </p:cNvPr>
            <p:cNvSpPr txBox="1"/>
            <p:nvPr/>
          </p:nvSpPr>
          <p:spPr>
            <a:xfrm>
              <a:off x="164592" y="5262157"/>
              <a:ext cx="21854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Dimensionality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D89C7C-830C-3DF7-C0EE-AC79F013E72E}"/>
              </a:ext>
            </a:extLst>
          </p:cNvPr>
          <p:cNvGrpSpPr/>
          <p:nvPr/>
        </p:nvGrpSpPr>
        <p:grpSpPr>
          <a:xfrm>
            <a:off x="392553" y="5458515"/>
            <a:ext cx="1423184" cy="348755"/>
            <a:chOff x="180650" y="5699057"/>
            <a:chExt cx="2189739" cy="34875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9750FFA-6C8D-7D46-1ABC-BD75AE4AD1D4}"/>
                </a:ext>
              </a:extLst>
            </p:cNvPr>
            <p:cNvSpPr/>
            <p:nvPr/>
          </p:nvSpPr>
          <p:spPr>
            <a:xfrm>
              <a:off x="199869" y="5699057"/>
              <a:ext cx="2170520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8A6324-24B0-3F24-0CD2-CAF0651DF59E}"/>
                </a:ext>
              </a:extLst>
            </p:cNvPr>
            <p:cNvSpPr txBox="1"/>
            <p:nvPr/>
          </p:nvSpPr>
          <p:spPr>
            <a:xfrm>
              <a:off x="180650" y="5709258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E229D0E-64BB-A4FA-2706-1A0F9FFE17BF}"/>
              </a:ext>
            </a:extLst>
          </p:cNvPr>
          <p:cNvGrpSpPr/>
          <p:nvPr/>
        </p:nvGrpSpPr>
        <p:grpSpPr>
          <a:xfrm>
            <a:off x="590366" y="2137602"/>
            <a:ext cx="1027558" cy="348437"/>
            <a:chOff x="113938" y="2120893"/>
            <a:chExt cx="2209262" cy="34843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57C3233-89B3-3FFF-1031-FCB53DEFFF56}"/>
                </a:ext>
              </a:extLst>
            </p:cNvPr>
            <p:cNvSpPr/>
            <p:nvPr/>
          </p:nvSpPr>
          <p:spPr>
            <a:xfrm>
              <a:off x="113938" y="2120893"/>
              <a:ext cx="2178755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BDE81A-60BB-66C7-3570-9124817E49DD}"/>
                </a:ext>
              </a:extLst>
            </p:cNvPr>
            <p:cNvSpPr txBox="1"/>
            <p:nvPr/>
          </p:nvSpPr>
          <p:spPr>
            <a:xfrm>
              <a:off x="118211" y="2130776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BC461F-987D-598B-7037-FB901D321D90}"/>
              </a:ext>
            </a:extLst>
          </p:cNvPr>
          <p:cNvGrpSpPr/>
          <p:nvPr/>
        </p:nvGrpSpPr>
        <p:grpSpPr>
          <a:xfrm>
            <a:off x="97508" y="1407794"/>
            <a:ext cx="2013275" cy="346291"/>
            <a:chOff x="113938" y="1325879"/>
            <a:chExt cx="2194560" cy="34629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0AF43F-A44A-EDCB-6D3C-D7E883981C83}"/>
                </a:ext>
              </a:extLst>
            </p:cNvPr>
            <p:cNvSpPr/>
            <p:nvPr/>
          </p:nvSpPr>
          <p:spPr>
            <a:xfrm>
              <a:off x="113942" y="1325879"/>
              <a:ext cx="2178755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70AFAE-0CD4-3DE2-7994-8F2F9302FD14}"/>
                </a:ext>
              </a:extLst>
            </p:cNvPr>
            <p:cNvSpPr txBox="1"/>
            <p:nvPr/>
          </p:nvSpPr>
          <p:spPr>
            <a:xfrm>
              <a:off x="113938" y="1333616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DC413A5-EACC-1E30-3F4C-9E645233C129}"/>
              </a:ext>
            </a:extLst>
          </p:cNvPr>
          <p:cNvGrpSpPr/>
          <p:nvPr/>
        </p:nvGrpSpPr>
        <p:grpSpPr>
          <a:xfrm>
            <a:off x="528306" y="3741482"/>
            <a:ext cx="1151679" cy="345656"/>
            <a:chOff x="87703" y="3703764"/>
            <a:chExt cx="2174180" cy="3456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0A57BB-73A9-9C93-D95E-85B2E4765B37}"/>
                </a:ext>
              </a:extLst>
            </p:cNvPr>
            <p:cNvSpPr/>
            <p:nvPr/>
          </p:nvSpPr>
          <p:spPr>
            <a:xfrm>
              <a:off x="87703" y="3703764"/>
              <a:ext cx="2170521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D8891D-9287-7008-C652-1CAC12AA0769}"/>
                </a:ext>
              </a:extLst>
            </p:cNvPr>
            <p:cNvSpPr txBox="1"/>
            <p:nvPr/>
          </p:nvSpPr>
          <p:spPr>
            <a:xfrm>
              <a:off x="91363" y="3710866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E05A7F1-60BC-85E0-5D32-B4B248BB892F}"/>
              </a:ext>
            </a:extLst>
          </p:cNvPr>
          <p:cNvSpPr txBox="1"/>
          <p:nvPr/>
        </p:nvSpPr>
        <p:spPr>
          <a:xfrm>
            <a:off x="203060" y="947091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CreateSeuratObject</a:t>
            </a:r>
            <a:r>
              <a:rPr lang="en-US" sz="1200" i="1" dirty="0"/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43701-663E-2B4C-E6C6-599D47814924}"/>
              </a:ext>
            </a:extLst>
          </p:cNvPr>
          <p:cNvSpPr txBox="1"/>
          <p:nvPr/>
        </p:nvSpPr>
        <p:spPr>
          <a:xfrm>
            <a:off x="182707" y="1708815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1511DB-E760-EDAF-D29F-A8EE9DA68482}"/>
              </a:ext>
            </a:extLst>
          </p:cNvPr>
          <p:cNvSpPr txBox="1"/>
          <p:nvPr/>
        </p:nvSpPr>
        <p:spPr>
          <a:xfrm>
            <a:off x="686075" y="2425383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4EDC01-0F18-F262-9600-D56F10351C3A}"/>
              </a:ext>
            </a:extLst>
          </p:cNvPr>
          <p:cNvSpPr txBox="1"/>
          <p:nvPr/>
        </p:nvSpPr>
        <p:spPr>
          <a:xfrm>
            <a:off x="365110" y="3117524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C60670-5704-610C-ADE1-A58A285E2F02}"/>
              </a:ext>
            </a:extLst>
          </p:cNvPr>
          <p:cNvSpPr txBox="1"/>
          <p:nvPr/>
        </p:nvSpPr>
        <p:spPr>
          <a:xfrm>
            <a:off x="317144" y="3318130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96985F-B7F1-3FB1-C6B1-3F62F4F896F6}"/>
              </a:ext>
            </a:extLst>
          </p:cNvPr>
          <p:cNvSpPr txBox="1"/>
          <p:nvPr/>
        </p:nvSpPr>
        <p:spPr>
          <a:xfrm>
            <a:off x="634882" y="4061368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6CE266-E131-A150-F5C9-F79481E14247}"/>
              </a:ext>
            </a:extLst>
          </p:cNvPr>
          <p:cNvSpPr txBox="1"/>
          <p:nvPr/>
        </p:nvSpPr>
        <p:spPr>
          <a:xfrm>
            <a:off x="219096" y="5020686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 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4875F7-036D-7A8D-3A70-944CB1D9287A}"/>
              </a:ext>
            </a:extLst>
          </p:cNvPr>
          <p:cNvSpPr txBox="1"/>
          <p:nvPr/>
        </p:nvSpPr>
        <p:spPr>
          <a:xfrm>
            <a:off x="6865" y="5771231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FindClusters</a:t>
            </a:r>
            <a:r>
              <a:rPr lang="en-US" sz="1200" i="1" dirty="0"/>
              <a:t>()  </a:t>
            </a:r>
            <a:r>
              <a:rPr lang="en-US" sz="1200" i="1" dirty="0" err="1"/>
              <a:t>FindNeighbors</a:t>
            </a:r>
            <a:r>
              <a:rPr lang="en-US" sz="1200" i="1" dirty="0"/>
              <a:t>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0F4545-4426-AA47-697C-296B48BA3A59}"/>
              </a:ext>
            </a:extLst>
          </p:cNvPr>
          <p:cNvSpPr txBox="1"/>
          <p:nvPr/>
        </p:nvSpPr>
        <p:spPr>
          <a:xfrm>
            <a:off x="6865" y="6532444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A8408B5-1095-E009-6CE5-8C168A7F836A}"/>
              </a:ext>
            </a:extLst>
          </p:cNvPr>
          <p:cNvGrpSpPr/>
          <p:nvPr/>
        </p:nvGrpSpPr>
        <p:grpSpPr>
          <a:xfrm>
            <a:off x="392553" y="6240300"/>
            <a:ext cx="1423184" cy="348755"/>
            <a:chOff x="180650" y="5699057"/>
            <a:chExt cx="2189739" cy="34875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79CDD92-4903-0BCF-156B-55B6059BCAFE}"/>
                </a:ext>
              </a:extLst>
            </p:cNvPr>
            <p:cNvSpPr/>
            <p:nvPr/>
          </p:nvSpPr>
          <p:spPr>
            <a:xfrm>
              <a:off x="199869" y="5699057"/>
              <a:ext cx="2170520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370B80E-2C97-CCDB-6E17-3C4AF58F98DB}"/>
                </a:ext>
              </a:extLst>
            </p:cNvPr>
            <p:cNvSpPr txBox="1"/>
            <p:nvPr/>
          </p:nvSpPr>
          <p:spPr>
            <a:xfrm>
              <a:off x="180650" y="5709258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A692B0BF-382F-9027-AFB5-8B8F347DFF20}"/>
              </a:ext>
            </a:extLst>
          </p:cNvPr>
          <p:cNvSpPr/>
          <p:nvPr/>
        </p:nvSpPr>
        <p:spPr>
          <a:xfrm rot="5400000">
            <a:off x="1019492" y="1844234"/>
            <a:ext cx="1693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Arrow: Right 1024">
            <a:extLst>
              <a:ext uri="{FF2B5EF4-FFF2-40B4-BE49-F238E27FC236}">
                <a16:creationId xmlns:a16="http://schemas.microsoft.com/office/drawing/2014/main" id="{B4D7D270-58D0-4FB9-29A2-D92452217082}"/>
              </a:ext>
            </a:extLst>
          </p:cNvPr>
          <p:cNvSpPr/>
          <p:nvPr/>
        </p:nvSpPr>
        <p:spPr>
          <a:xfrm rot="5400000">
            <a:off x="1027660" y="253082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Arrow: Right 1025">
            <a:extLst>
              <a:ext uri="{FF2B5EF4-FFF2-40B4-BE49-F238E27FC236}">
                <a16:creationId xmlns:a16="http://schemas.microsoft.com/office/drawing/2014/main" id="{3E7564AE-F394-3FD9-7A44-CFAADE5CA003}"/>
              </a:ext>
            </a:extLst>
          </p:cNvPr>
          <p:cNvSpPr/>
          <p:nvPr/>
        </p:nvSpPr>
        <p:spPr>
          <a:xfrm rot="5400000">
            <a:off x="1027660" y="3466986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Arrow: Right 1026">
            <a:extLst>
              <a:ext uri="{FF2B5EF4-FFF2-40B4-BE49-F238E27FC236}">
                <a16:creationId xmlns:a16="http://schemas.microsoft.com/office/drawing/2014/main" id="{CE70DA22-560A-46E0-A597-F358DCAF58CF}"/>
              </a:ext>
            </a:extLst>
          </p:cNvPr>
          <p:cNvSpPr/>
          <p:nvPr/>
        </p:nvSpPr>
        <p:spPr>
          <a:xfrm rot="5400000">
            <a:off x="1027660" y="420607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Arrow: Right 1027">
            <a:extLst>
              <a:ext uri="{FF2B5EF4-FFF2-40B4-BE49-F238E27FC236}">
                <a16:creationId xmlns:a16="http://schemas.microsoft.com/office/drawing/2014/main" id="{E22019D5-1296-DBCF-391F-8E544B11B2B0}"/>
              </a:ext>
            </a:extLst>
          </p:cNvPr>
          <p:cNvSpPr/>
          <p:nvPr/>
        </p:nvSpPr>
        <p:spPr>
          <a:xfrm rot="5400000">
            <a:off x="1027660" y="5172545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Arrow: Right 1029">
            <a:extLst>
              <a:ext uri="{FF2B5EF4-FFF2-40B4-BE49-F238E27FC236}">
                <a16:creationId xmlns:a16="http://schemas.microsoft.com/office/drawing/2014/main" id="{0DCC4912-7913-3B4B-B347-53459276164E}"/>
              </a:ext>
            </a:extLst>
          </p:cNvPr>
          <p:cNvSpPr/>
          <p:nvPr/>
        </p:nvSpPr>
        <p:spPr>
          <a:xfrm rot="5400000">
            <a:off x="1027660" y="594129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2BC0E9DB-1969-D1EC-AB60-0236744EB67E}"/>
              </a:ext>
            </a:extLst>
          </p:cNvPr>
          <p:cNvSpPr txBox="1"/>
          <p:nvPr/>
        </p:nvSpPr>
        <p:spPr>
          <a:xfrm>
            <a:off x="2288130" y="768862"/>
            <a:ext cx="551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Typical QC: calculate for fraction of mitochondrial genes</a:t>
            </a:r>
          </a:p>
        </p:txBody>
      </p:sp>
      <p:sp>
        <p:nvSpPr>
          <p:cNvPr id="1311" name="Rectangle 1310">
            <a:extLst>
              <a:ext uri="{FF2B5EF4-FFF2-40B4-BE49-F238E27FC236}">
                <a16:creationId xmlns:a16="http://schemas.microsoft.com/office/drawing/2014/main" id="{105B82B3-0B0D-0FC1-9CF3-F0BA7A5CD2FE}"/>
              </a:ext>
            </a:extLst>
          </p:cNvPr>
          <p:cNvSpPr/>
          <p:nvPr/>
        </p:nvSpPr>
        <p:spPr>
          <a:xfrm>
            <a:off x="0" y="1952626"/>
            <a:ext cx="2321007" cy="4905374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381EA7-5230-745C-1314-B0B12BE2BED0}"/>
              </a:ext>
            </a:extLst>
          </p:cNvPr>
          <p:cNvSpPr/>
          <p:nvPr/>
        </p:nvSpPr>
        <p:spPr>
          <a:xfrm>
            <a:off x="0" y="645613"/>
            <a:ext cx="2321007" cy="751754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2CAB54-3FEF-9B37-AAA3-71A60B05F8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"/>
          <a:stretch/>
        </p:blipFill>
        <p:spPr>
          <a:xfrm>
            <a:off x="2507742" y="1167293"/>
            <a:ext cx="5977566" cy="3524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97586C-7F31-A32D-C6C4-5433C78C3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646" y="4736812"/>
            <a:ext cx="6125430" cy="4953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B816476-8AEC-0E03-1715-C2CECE815D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9779"/>
          <a:stretch/>
        </p:blipFill>
        <p:spPr>
          <a:xfrm>
            <a:off x="8520076" y="4199052"/>
            <a:ext cx="3398368" cy="211222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C61A2E3-234B-22EB-CCEA-C2672F98797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0643"/>
          <a:stretch/>
        </p:blipFill>
        <p:spPr>
          <a:xfrm>
            <a:off x="2346317" y="1663919"/>
            <a:ext cx="3398368" cy="16004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1D16958-8E9C-0EA6-8BF9-F4FC406D202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0828"/>
          <a:stretch/>
        </p:blipFill>
        <p:spPr>
          <a:xfrm>
            <a:off x="6432110" y="1573787"/>
            <a:ext cx="3348329" cy="18290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15E38444-9F74-BC8D-2714-8F9111D054D2}"/>
              </a:ext>
            </a:extLst>
          </p:cNvPr>
          <p:cNvSpPr/>
          <p:nvPr/>
        </p:nvSpPr>
        <p:spPr>
          <a:xfrm>
            <a:off x="5898507" y="2315430"/>
            <a:ext cx="37978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C2D35D-908C-1640-922D-DCE094685EB9}"/>
              </a:ext>
            </a:extLst>
          </p:cNvPr>
          <p:cNvSpPr/>
          <p:nvPr/>
        </p:nvSpPr>
        <p:spPr>
          <a:xfrm>
            <a:off x="6679906" y="2915619"/>
            <a:ext cx="2233613" cy="2738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4579AC-82F1-09BE-9754-488A05E74D76}"/>
              </a:ext>
            </a:extLst>
          </p:cNvPr>
          <p:cNvSpPr txBox="1"/>
          <p:nvPr/>
        </p:nvSpPr>
        <p:spPr>
          <a:xfrm>
            <a:off x="10028235" y="2911881"/>
            <a:ext cx="19798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4472C4"/>
                </a:solidFill>
              </a:rPr>
              <a:t>srat@meta.data$percent.mt</a:t>
            </a:r>
          </a:p>
          <a:p>
            <a:r>
              <a:rPr lang="en-US" sz="1100" dirty="0" err="1">
                <a:solidFill>
                  <a:srgbClr val="4472C4"/>
                </a:solidFill>
              </a:rPr>
              <a:t>srat</a:t>
            </a:r>
            <a:r>
              <a:rPr lang="en-US" sz="1100" dirty="0">
                <a:solidFill>
                  <a:srgbClr val="4472C4"/>
                </a:solidFill>
              </a:rPr>
              <a:t>[["percent.mt"]]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7181F7A-C5F5-6E48-5EC4-7A10E6245086}"/>
              </a:ext>
            </a:extLst>
          </p:cNvPr>
          <p:cNvSpPr/>
          <p:nvPr/>
        </p:nvSpPr>
        <p:spPr>
          <a:xfrm>
            <a:off x="9289532" y="2843611"/>
            <a:ext cx="69575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1727CD-0A23-EBD5-E6B6-F2DDCFA8E846}"/>
              </a:ext>
            </a:extLst>
          </p:cNvPr>
          <p:cNvSpPr txBox="1"/>
          <p:nvPr/>
        </p:nvSpPr>
        <p:spPr>
          <a:xfrm>
            <a:off x="10039500" y="2643088"/>
            <a:ext cx="1012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Accessors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2E44B-7715-01F7-002B-33A9BCD1044B}"/>
              </a:ext>
            </a:extLst>
          </p:cNvPr>
          <p:cNvSpPr txBox="1"/>
          <p:nvPr/>
        </p:nvSpPr>
        <p:spPr>
          <a:xfrm>
            <a:off x="2272004" y="3485249"/>
            <a:ext cx="7384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Some public datasets </a:t>
            </a:r>
            <a:r>
              <a:rPr lang="en-US" sz="1400" b="1" dirty="0"/>
              <a:t>already perform QC based on MT genes</a:t>
            </a:r>
            <a:r>
              <a:rPr lang="en-US" sz="1400" dirty="0"/>
              <a:t>, and all MT genes </a:t>
            </a:r>
            <a:r>
              <a:rPr lang="en-US" sz="1400" i="1" dirty="0"/>
              <a:t>are removed</a:t>
            </a:r>
            <a:r>
              <a:rPr lang="en-US" sz="1400" dirty="0"/>
              <a:t>.</a:t>
            </a:r>
          </a:p>
          <a:p>
            <a:pPr marL="342900" indent="-342900">
              <a:buAutoNum type="arabicPeriod"/>
            </a:pPr>
            <a:r>
              <a:rPr lang="en-US" sz="1400" dirty="0"/>
              <a:t>Genes may be labeled at “MT…” or “mt…”, first </a:t>
            </a:r>
            <a:r>
              <a:rPr lang="en-US" sz="1400" b="1" dirty="0"/>
              <a:t>inspect and confirm </a:t>
            </a:r>
            <a:r>
              <a:rPr lang="en-US" sz="1400" dirty="0"/>
              <a:t>what the prefix is.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D3A72C-D907-4755-B6F8-44A6E59AF163}"/>
              </a:ext>
            </a:extLst>
          </p:cNvPr>
          <p:cNvSpPr txBox="1"/>
          <p:nvPr/>
        </p:nvSpPr>
        <p:spPr>
          <a:xfrm>
            <a:off x="3268686" y="5236611"/>
            <a:ext cx="34583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nFeature_RNA</a:t>
            </a:r>
            <a:r>
              <a:rPr lang="en-US" sz="1400" dirty="0"/>
              <a:t>: total read count in each cell. </a:t>
            </a:r>
          </a:p>
          <a:p>
            <a:r>
              <a:rPr lang="en-US" sz="1400" b="1" dirty="0" err="1"/>
              <a:t>nCount_RNA</a:t>
            </a:r>
            <a:r>
              <a:rPr lang="en-US" sz="1400" dirty="0"/>
              <a:t>: total cell count for each gene.</a:t>
            </a:r>
          </a:p>
          <a:p>
            <a:r>
              <a:rPr lang="en-US" sz="1400" b="1" dirty="0"/>
              <a:t>Percent.mt</a:t>
            </a:r>
            <a:r>
              <a:rPr lang="en-US" sz="1400" dirty="0"/>
              <a:t>: fraction of mitochondrial gene.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F4DA32-ED2D-3181-AE32-FB89BE88C903}"/>
              </a:ext>
            </a:extLst>
          </p:cNvPr>
          <p:cNvSpPr txBox="1"/>
          <p:nvPr/>
        </p:nvSpPr>
        <p:spPr>
          <a:xfrm>
            <a:off x="2269133" y="4361563"/>
            <a:ext cx="211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Visualize QC Metrics</a:t>
            </a:r>
          </a:p>
        </p:txBody>
      </p:sp>
    </p:spTree>
    <p:extLst>
      <p:ext uri="{BB962C8B-B14F-4D97-AF65-F5344CB8AC3E}">
        <p14:creationId xmlns:p14="http://schemas.microsoft.com/office/powerpoint/2010/main" val="185898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rrow: Right 47">
            <a:extLst>
              <a:ext uri="{FF2B5EF4-FFF2-40B4-BE49-F238E27FC236}">
                <a16:creationId xmlns:a16="http://schemas.microsoft.com/office/drawing/2014/main" id="{67CA95DD-C327-B590-AA6C-79F0606FCB08}"/>
              </a:ext>
            </a:extLst>
          </p:cNvPr>
          <p:cNvSpPr/>
          <p:nvPr/>
        </p:nvSpPr>
        <p:spPr>
          <a:xfrm rot="5400000">
            <a:off x="1008435" y="1110753"/>
            <a:ext cx="19142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Matrix Importation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888D682-0FF3-927D-D8FC-B32AED14036B}"/>
              </a:ext>
            </a:extLst>
          </p:cNvPr>
          <p:cNvGrpSpPr/>
          <p:nvPr/>
        </p:nvGrpSpPr>
        <p:grpSpPr>
          <a:xfrm>
            <a:off x="346737" y="667047"/>
            <a:ext cx="1514816" cy="338554"/>
            <a:chOff x="113942" y="713311"/>
            <a:chExt cx="2178751" cy="33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0CF4171-E842-31D9-0B2E-D14EF4239DA5}"/>
                </a:ext>
              </a:extLst>
            </p:cNvPr>
            <p:cNvSpPr/>
            <p:nvPr/>
          </p:nvSpPr>
          <p:spPr>
            <a:xfrm>
              <a:off x="113942" y="750352"/>
              <a:ext cx="2178751" cy="2778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51A1FE-B9C3-A9E9-EA29-CB35B5502439}"/>
                </a:ext>
              </a:extLst>
            </p:cNvPr>
            <p:cNvSpPr txBox="1"/>
            <p:nvPr/>
          </p:nvSpPr>
          <p:spPr>
            <a:xfrm>
              <a:off x="113942" y="713311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AE25B0A-7581-977C-7DBF-ADC958D7CAA3}"/>
              </a:ext>
            </a:extLst>
          </p:cNvPr>
          <p:cNvGrpSpPr/>
          <p:nvPr/>
        </p:nvGrpSpPr>
        <p:grpSpPr>
          <a:xfrm>
            <a:off x="211531" y="2807052"/>
            <a:ext cx="1785228" cy="346912"/>
            <a:chOff x="87703" y="2805532"/>
            <a:chExt cx="2182540" cy="34691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0E852C-8BC8-3E02-D71C-D62CFF53E46D}"/>
                </a:ext>
              </a:extLst>
            </p:cNvPr>
            <p:cNvSpPr/>
            <p:nvPr/>
          </p:nvSpPr>
          <p:spPr>
            <a:xfrm>
              <a:off x="87703" y="2814116"/>
              <a:ext cx="2170521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741B7BE-5EF4-E7D6-63D2-190068A79E96}"/>
                </a:ext>
              </a:extLst>
            </p:cNvPr>
            <p:cNvSpPr txBox="1"/>
            <p:nvPr/>
          </p:nvSpPr>
          <p:spPr>
            <a:xfrm>
              <a:off x="99723" y="2805532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8D3FD91-EBC8-1279-7040-BF1877A67A1A}"/>
              </a:ext>
            </a:extLst>
          </p:cNvPr>
          <p:cNvGrpSpPr/>
          <p:nvPr/>
        </p:nvGrpSpPr>
        <p:grpSpPr>
          <a:xfrm>
            <a:off x="213022" y="4481744"/>
            <a:ext cx="1782246" cy="584775"/>
            <a:chOff x="164592" y="5262157"/>
            <a:chExt cx="2185416" cy="58477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838059C-867D-B36A-3A66-703AC90460BD}"/>
                </a:ext>
              </a:extLst>
            </p:cNvPr>
            <p:cNvSpPr/>
            <p:nvPr/>
          </p:nvSpPr>
          <p:spPr>
            <a:xfrm>
              <a:off x="176602" y="5276089"/>
              <a:ext cx="2170520" cy="560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9EE7E1-5B5A-EDF3-518C-5B01395958BA}"/>
                </a:ext>
              </a:extLst>
            </p:cNvPr>
            <p:cNvSpPr txBox="1"/>
            <p:nvPr/>
          </p:nvSpPr>
          <p:spPr>
            <a:xfrm>
              <a:off x="164592" y="5262157"/>
              <a:ext cx="21854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Dimensionality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D89C7C-830C-3DF7-C0EE-AC79F013E72E}"/>
              </a:ext>
            </a:extLst>
          </p:cNvPr>
          <p:cNvGrpSpPr/>
          <p:nvPr/>
        </p:nvGrpSpPr>
        <p:grpSpPr>
          <a:xfrm>
            <a:off x="392553" y="5458515"/>
            <a:ext cx="1423184" cy="348755"/>
            <a:chOff x="180650" y="5699057"/>
            <a:chExt cx="2189739" cy="34875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9750FFA-6C8D-7D46-1ABC-BD75AE4AD1D4}"/>
                </a:ext>
              </a:extLst>
            </p:cNvPr>
            <p:cNvSpPr/>
            <p:nvPr/>
          </p:nvSpPr>
          <p:spPr>
            <a:xfrm>
              <a:off x="199869" y="5699057"/>
              <a:ext cx="2170520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8A6324-24B0-3F24-0CD2-CAF0651DF59E}"/>
                </a:ext>
              </a:extLst>
            </p:cNvPr>
            <p:cNvSpPr txBox="1"/>
            <p:nvPr/>
          </p:nvSpPr>
          <p:spPr>
            <a:xfrm>
              <a:off x="180650" y="5709258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E229D0E-64BB-A4FA-2706-1A0F9FFE17BF}"/>
              </a:ext>
            </a:extLst>
          </p:cNvPr>
          <p:cNvGrpSpPr/>
          <p:nvPr/>
        </p:nvGrpSpPr>
        <p:grpSpPr>
          <a:xfrm>
            <a:off x="590366" y="2137602"/>
            <a:ext cx="1027558" cy="348437"/>
            <a:chOff x="113938" y="2120893"/>
            <a:chExt cx="2209262" cy="34843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57C3233-89B3-3FFF-1031-FCB53DEFFF56}"/>
                </a:ext>
              </a:extLst>
            </p:cNvPr>
            <p:cNvSpPr/>
            <p:nvPr/>
          </p:nvSpPr>
          <p:spPr>
            <a:xfrm>
              <a:off x="113938" y="2120893"/>
              <a:ext cx="2178755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BDE81A-60BB-66C7-3570-9124817E49DD}"/>
                </a:ext>
              </a:extLst>
            </p:cNvPr>
            <p:cNvSpPr txBox="1"/>
            <p:nvPr/>
          </p:nvSpPr>
          <p:spPr>
            <a:xfrm>
              <a:off x="118211" y="2130776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BC461F-987D-598B-7037-FB901D321D90}"/>
              </a:ext>
            </a:extLst>
          </p:cNvPr>
          <p:cNvGrpSpPr/>
          <p:nvPr/>
        </p:nvGrpSpPr>
        <p:grpSpPr>
          <a:xfrm>
            <a:off x="97508" y="1407794"/>
            <a:ext cx="2013275" cy="346291"/>
            <a:chOff x="113938" y="1325879"/>
            <a:chExt cx="2194560" cy="34629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0AF43F-A44A-EDCB-6D3C-D7E883981C83}"/>
                </a:ext>
              </a:extLst>
            </p:cNvPr>
            <p:cNvSpPr/>
            <p:nvPr/>
          </p:nvSpPr>
          <p:spPr>
            <a:xfrm>
              <a:off x="113942" y="1325879"/>
              <a:ext cx="2178755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70AFAE-0CD4-3DE2-7994-8F2F9302FD14}"/>
                </a:ext>
              </a:extLst>
            </p:cNvPr>
            <p:cNvSpPr txBox="1"/>
            <p:nvPr/>
          </p:nvSpPr>
          <p:spPr>
            <a:xfrm>
              <a:off x="113938" y="1333616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DC413A5-EACC-1E30-3F4C-9E645233C129}"/>
              </a:ext>
            </a:extLst>
          </p:cNvPr>
          <p:cNvGrpSpPr/>
          <p:nvPr/>
        </p:nvGrpSpPr>
        <p:grpSpPr>
          <a:xfrm>
            <a:off x="528306" y="3741482"/>
            <a:ext cx="1151679" cy="345656"/>
            <a:chOff x="87703" y="3703764"/>
            <a:chExt cx="2174180" cy="3456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0A57BB-73A9-9C93-D95E-85B2E4765B37}"/>
                </a:ext>
              </a:extLst>
            </p:cNvPr>
            <p:cNvSpPr/>
            <p:nvPr/>
          </p:nvSpPr>
          <p:spPr>
            <a:xfrm>
              <a:off x="87703" y="3703764"/>
              <a:ext cx="2170521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D8891D-9287-7008-C652-1CAC12AA0769}"/>
                </a:ext>
              </a:extLst>
            </p:cNvPr>
            <p:cNvSpPr txBox="1"/>
            <p:nvPr/>
          </p:nvSpPr>
          <p:spPr>
            <a:xfrm>
              <a:off x="91363" y="3710866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E05A7F1-60BC-85E0-5D32-B4B248BB892F}"/>
              </a:ext>
            </a:extLst>
          </p:cNvPr>
          <p:cNvSpPr txBox="1"/>
          <p:nvPr/>
        </p:nvSpPr>
        <p:spPr>
          <a:xfrm>
            <a:off x="203060" y="947091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CreateSeuratObject</a:t>
            </a:r>
            <a:r>
              <a:rPr lang="en-US" sz="1200" i="1" dirty="0"/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43701-663E-2B4C-E6C6-599D47814924}"/>
              </a:ext>
            </a:extLst>
          </p:cNvPr>
          <p:cNvSpPr txBox="1"/>
          <p:nvPr/>
        </p:nvSpPr>
        <p:spPr>
          <a:xfrm>
            <a:off x="182707" y="1708815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1511DB-E760-EDAF-D29F-A8EE9DA68482}"/>
              </a:ext>
            </a:extLst>
          </p:cNvPr>
          <p:cNvSpPr txBox="1"/>
          <p:nvPr/>
        </p:nvSpPr>
        <p:spPr>
          <a:xfrm>
            <a:off x="686075" y="2425383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4EDC01-0F18-F262-9600-D56F10351C3A}"/>
              </a:ext>
            </a:extLst>
          </p:cNvPr>
          <p:cNvSpPr txBox="1"/>
          <p:nvPr/>
        </p:nvSpPr>
        <p:spPr>
          <a:xfrm>
            <a:off x="365110" y="3117524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C60670-5704-610C-ADE1-A58A285E2F02}"/>
              </a:ext>
            </a:extLst>
          </p:cNvPr>
          <p:cNvSpPr txBox="1"/>
          <p:nvPr/>
        </p:nvSpPr>
        <p:spPr>
          <a:xfrm>
            <a:off x="317144" y="3318130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96985F-B7F1-3FB1-C6B1-3F62F4F896F6}"/>
              </a:ext>
            </a:extLst>
          </p:cNvPr>
          <p:cNvSpPr txBox="1"/>
          <p:nvPr/>
        </p:nvSpPr>
        <p:spPr>
          <a:xfrm>
            <a:off x="634882" y="4061368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6CE266-E131-A150-F5C9-F79481E14247}"/>
              </a:ext>
            </a:extLst>
          </p:cNvPr>
          <p:cNvSpPr txBox="1"/>
          <p:nvPr/>
        </p:nvSpPr>
        <p:spPr>
          <a:xfrm>
            <a:off x="219096" y="5020686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 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4875F7-036D-7A8D-3A70-944CB1D9287A}"/>
              </a:ext>
            </a:extLst>
          </p:cNvPr>
          <p:cNvSpPr txBox="1"/>
          <p:nvPr/>
        </p:nvSpPr>
        <p:spPr>
          <a:xfrm>
            <a:off x="6865" y="5771231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FindClusters</a:t>
            </a:r>
            <a:r>
              <a:rPr lang="en-US" sz="1200" i="1" dirty="0"/>
              <a:t>()  </a:t>
            </a:r>
            <a:r>
              <a:rPr lang="en-US" sz="1200" i="1" dirty="0" err="1"/>
              <a:t>FindNeighbors</a:t>
            </a:r>
            <a:r>
              <a:rPr lang="en-US" sz="1200" i="1" dirty="0"/>
              <a:t>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0F4545-4426-AA47-697C-296B48BA3A59}"/>
              </a:ext>
            </a:extLst>
          </p:cNvPr>
          <p:cNvSpPr txBox="1"/>
          <p:nvPr/>
        </p:nvSpPr>
        <p:spPr>
          <a:xfrm>
            <a:off x="6865" y="6532444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A8408B5-1095-E009-6CE5-8C168A7F836A}"/>
              </a:ext>
            </a:extLst>
          </p:cNvPr>
          <p:cNvGrpSpPr/>
          <p:nvPr/>
        </p:nvGrpSpPr>
        <p:grpSpPr>
          <a:xfrm>
            <a:off x="392553" y="6240300"/>
            <a:ext cx="1423184" cy="348755"/>
            <a:chOff x="180650" y="5699057"/>
            <a:chExt cx="2189739" cy="34875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79CDD92-4903-0BCF-156B-55B6059BCAFE}"/>
                </a:ext>
              </a:extLst>
            </p:cNvPr>
            <p:cNvSpPr/>
            <p:nvPr/>
          </p:nvSpPr>
          <p:spPr>
            <a:xfrm>
              <a:off x="199869" y="5699057"/>
              <a:ext cx="2170520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370B80E-2C97-CCDB-6E17-3C4AF58F98DB}"/>
                </a:ext>
              </a:extLst>
            </p:cNvPr>
            <p:cNvSpPr txBox="1"/>
            <p:nvPr/>
          </p:nvSpPr>
          <p:spPr>
            <a:xfrm>
              <a:off x="180650" y="5709258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A692B0BF-382F-9027-AFB5-8B8F347DFF20}"/>
              </a:ext>
            </a:extLst>
          </p:cNvPr>
          <p:cNvSpPr/>
          <p:nvPr/>
        </p:nvSpPr>
        <p:spPr>
          <a:xfrm rot="5400000">
            <a:off x="1019492" y="1844234"/>
            <a:ext cx="1693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Arrow: Right 1024">
            <a:extLst>
              <a:ext uri="{FF2B5EF4-FFF2-40B4-BE49-F238E27FC236}">
                <a16:creationId xmlns:a16="http://schemas.microsoft.com/office/drawing/2014/main" id="{B4D7D270-58D0-4FB9-29A2-D92452217082}"/>
              </a:ext>
            </a:extLst>
          </p:cNvPr>
          <p:cNvSpPr/>
          <p:nvPr/>
        </p:nvSpPr>
        <p:spPr>
          <a:xfrm rot="5400000">
            <a:off x="1027660" y="253082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Arrow: Right 1025">
            <a:extLst>
              <a:ext uri="{FF2B5EF4-FFF2-40B4-BE49-F238E27FC236}">
                <a16:creationId xmlns:a16="http://schemas.microsoft.com/office/drawing/2014/main" id="{3E7564AE-F394-3FD9-7A44-CFAADE5CA003}"/>
              </a:ext>
            </a:extLst>
          </p:cNvPr>
          <p:cNvSpPr/>
          <p:nvPr/>
        </p:nvSpPr>
        <p:spPr>
          <a:xfrm rot="5400000">
            <a:off x="1027660" y="3466986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Arrow: Right 1026">
            <a:extLst>
              <a:ext uri="{FF2B5EF4-FFF2-40B4-BE49-F238E27FC236}">
                <a16:creationId xmlns:a16="http://schemas.microsoft.com/office/drawing/2014/main" id="{CE70DA22-560A-46E0-A597-F358DCAF58CF}"/>
              </a:ext>
            </a:extLst>
          </p:cNvPr>
          <p:cNvSpPr/>
          <p:nvPr/>
        </p:nvSpPr>
        <p:spPr>
          <a:xfrm rot="5400000">
            <a:off x="1027660" y="420607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Arrow: Right 1027">
            <a:extLst>
              <a:ext uri="{FF2B5EF4-FFF2-40B4-BE49-F238E27FC236}">
                <a16:creationId xmlns:a16="http://schemas.microsoft.com/office/drawing/2014/main" id="{E22019D5-1296-DBCF-391F-8E544B11B2B0}"/>
              </a:ext>
            </a:extLst>
          </p:cNvPr>
          <p:cNvSpPr/>
          <p:nvPr/>
        </p:nvSpPr>
        <p:spPr>
          <a:xfrm rot="5400000">
            <a:off x="1027660" y="5172545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Arrow: Right 1029">
            <a:extLst>
              <a:ext uri="{FF2B5EF4-FFF2-40B4-BE49-F238E27FC236}">
                <a16:creationId xmlns:a16="http://schemas.microsoft.com/office/drawing/2014/main" id="{0DCC4912-7913-3B4B-B347-53459276164E}"/>
              </a:ext>
            </a:extLst>
          </p:cNvPr>
          <p:cNvSpPr/>
          <p:nvPr/>
        </p:nvSpPr>
        <p:spPr>
          <a:xfrm rot="5400000">
            <a:off x="1027660" y="594129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2BC0E9DB-1969-D1EC-AB60-0236744EB67E}"/>
              </a:ext>
            </a:extLst>
          </p:cNvPr>
          <p:cNvSpPr txBox="1"/>
          <p:nvPr/>
        </p:nvSpPr>
        <p:spPr>
          <a:xfrm>
            <a:off x="2201425" y="1031990"/>
            <a:ext cx="5293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poor quality cells with the subset() command.</a:t>
            </a:r>
          </a:p>
          <a:p>
            <a:r>
              <a:rPr lang="en-US" dirty="0"/>
              <a:t>  </a:t>
            </a:r>
            <a:r>
              <a:rPr lang="en-US" sz="1400" i="1" dirty="0"/>
              <a:t>Uses any metadata in Seurat object.</a:t>
            </a:r>
            <a:endParaRPr lang="en-US" i="1" dirty="0"/>
          </a:p>
        </p:txBody>
      </p:sp>
      <p:sp>
        <p:nvSpPr>
          <p:cNvPr id="1311" name="Rectangle 1310">
            <a:extLst>
              <a:ext uri="{FF2B5EF4-FFF2-40B4-BE49-F238E27FC236}">
                <a16:creationId xmlns:a16="http://schemas.microsoft.com/office/drawing/2014/main" id="{105B82B3-0B0D-0FC1-9CF3-F0BA7A5CD2FE}"/>
              </a:ext>
            </a:extLst>
          </p:cNvPr>
          <p:cNvSpPr/>
          <p:nvPr/>
        </p:nvSpPr>
        <p:spPr>
          <a:xfrm>
            <a:off x="0" y="2647382"/>
            <a:ext cx="2321007" cy="4210618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381EA7-5230-745C-1314-B0B12BE2BED0}"/>
              </a:ext>
            </a:extLst>
          </p:cNvPr>
          <p:cNvSpPr/>
          <p:nvPr/>
        </p:nvSpPr>
        <p:spPr>
          <a:xfrm>
            <a:off x="0" y="645612"/>
            <a:ext cx="2321007" cy="1491989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E44FE19-F77D-18F2-60F3-9B53F6132D96}"/>
              </a:ext>
            </a:extLst>
          </p:cNvPr>
          <p:cNvGrpSpPr>
            <a:grpSpLocks noChangeAspect="1"/>
          </p:cNvGrpSpPr>
          <p:nvPr/>
        </p:nvGrpSpPr>
        <p:grpSpPr>
          <a:xfrm>
            <a:off x="7776641" y="893501"/>
            <a:ext cx="4156988" cy="2583742"/>
            <a:chOff x="8292664" y="2061410"/>
            <a:chExt cx="3398368" cy="211222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18F974D-53FF-F5BB-5D92-95C0E5016C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19779"/>
            <a:stretch/>
          </p:blipFill>
          <p:spPr>
            <a:xfrm>
              <a:off x="8292664" y="2061410"/>
              <a:ext cx="3398368" cy="2112228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07CCE9-8C45-CDB5-96B1-9354A2BD9AD8}"/>
                </a:ext>
              </a:extLst>
            </p:cNvPr>
            <p:cNvSpPr/>
            <p:nvPr/>
          </p:nvSpPr>
          <p:spPr>
            <a:xfrm>
              <a:off x="8647893" y="2319143"/>
              <a:ext cx="753281" cy="554454"/>
            </a:xfrm>
            <a:prstGeom prst="rect">
              <a:avLst/>
            </a:prstGeom>
            <a:solidFill>
              <a:schemeClr val="tx1">
                <a:alpha val="38824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132B20-AD05-DFB2-CDD0-7B6373DE77AB}"/>
                </a:ext>
              </a:extLst>
            </p:cNvPr>
            <p:cNvSpPr/>
            <p:nvPr/>
          </p:nvSpPr>
          <p:spPr>
            <a:xfrm>
              <a:off x="8639892" y="4025955"/>
              <a:ext cx="753281" cy="97024"/>
            </a:xfrm>
            <a:prstGeom prst="rect">
              <a:avLst/>
            </a:prstGeom>
            <a:solidFill>
              <a:schemeClr val="tx1">
                <a:alpha val="38824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185F14-5B07-B8AC-B830-B2560B596633}"/>
                </a:ext>
              </a:extLst>
            </p:cNvPr>
            <p:cNvSpPr/>
            <p:nvPr/>
          </p:nvSpPr>
          <p:spPr>
            <a:xfrm>
              <a:off x="10834833" y="2319143"/>
              <a:ext cx="753281" cy="1364017"/>
            </a:xfrm>
            <a:prstGeom prst="rect">
              <a:avLst/>
            </a:prstGeom>
            <a:solidFill>
              <a:schemeClr val="tx1">
                <a:alpha val="38824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9AFDA06-249F-DE82-FC92-0BCDFD594EF3}"/>
                </a:ext>
              </a:extLst>
            </p:cNvPr>
            <p:cNvSpPr/>
            <p:nvPr/>
          </p:nvSpPr>
          <p:spPr>
            <a:xfrm>
              <a:off x="9813753" y="4045743"/>
              <a:ext cx="753281" cy="80963"/>
            </a:xfrm>
            <a:prstGeom prst="rect">
              <a:avLst/>
            </a:prstGeom>
            <a:solidFill>
              <a:schemeClr val="tx1">
                <a:alpha val="38824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58B88CFF-334E-C2A2-1A4C-AC56DC2827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09"/>
          <a:stretch/>
        </p:blipFill>
        <p:spPr>
          <a:xfrm>
            <a:off x="2277880" y="4229835"/>
            <a:ext cx="3703800" cy="20481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D07F135-FF31-B7B6-888D-6D71B893A04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0299" y="4208988"/>
            <a:ext cx="3658111" cy="20386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FE2F7540-2A7F-4A7A-2118-AAF322D76698}"/>
              </a:ext>
            </a:extLst>
          </p:cNvPr>
          <p:cNvSpPr/>
          <p:nvPr/>
        </p:nvSpPr>
        <p:spPr>
          <a:xfrm>
            <a:off x="6267199" y="5234220"/>
            <a:ext cx="442503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EE738D1-298E-8FAA-5FDD-D58A7B1F5A09}"/>
              </a:ext>
            </a:extLst>
          </p:cNvPr>
          <p:cNvSpPr/>
          <p:nvPr/>
        </p:nvSpPr>
        <p:spPr>
          <a:xfrm>
            <a:off x="7027070" y="5329238"/>
            <a:ext cx="3150394" cy="2190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ACADCA5E-89AC-0A20-9B88-6D421F26A0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2025" y="1929636"/>
            <a:ext cx="5353797" cy="125747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49D894B5-FEBE-64FE-9F65-18057580F9EC}"/>
              </a:ext>
            </a:extLst>
          </p:cNvPr>
          <p:cNvSpPr txBox="1"/>
          <p:nvPr/>
        </p:nvSpPr>
        <p:spPr>
          <a:xfrm>
            <a:off x="10385042" y="5308522"/>
            <a:ext cx="16736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4472C4"/>
                </a:solidFill>
              </a:rPr>
              <a:t>srat</a:t>
            </a:r>
            <a:r>
              <a:rPr lang="en-US" sz="1100" dirty="0">
                <a:solidFill>
                  <a:srgbClr val="4472C4"/>
                </a:solidFill>
              </a:rPr>
              <a:t>[["RNA"]]@cells</a:t>
            </a:r>
          </a:p>
          <a:p>
            <a:r>
              <a:rPr lang="en-US" sz="1100" dirty="0" err="1">
                <a:solidFill>
                  <a:srgbClr val="4472C4"/>
                </a:solidFill>
              </a:rPr>
              <a:t>srat@assays$RNA@cells</a:t>
            </a:r>
            <a:endParaRPr lang="en-US" sz="1100" dirty="0">
              <a:solidFill>
                <a:srgbClr val="4472C4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10E607D-0878-A165-32D1-A2A5D0C23931}"/>
              </a:ext>
            </a:extLst>
          </p:cNvPr>
          <p:cNvSpPr txBox="1"/>
          <p:nvPr/>
        </p:nvSpPr>
        <p:spPr>
          <a:xfrm>
            <a:off x="10385042" y="5052800"/>
            <a:ext cx="1012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Accessors</a:t>
            </a:r>
          </a:p>
        </p:txBody>
      </p:sp>
    </p:spTree>
    <p:extLst>
      <p:ext uri="{BB962C8B-B14F-4D97-AF65-F5344CB8AC3E}">
        <p14:creationId xmlns:p14="http://schemas.microsoft.com/office/powerpoint/2010/main" val="363559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rrow: Right 47">
            <a:extLst>
              <a:ext uri="{FF2B5EF4-FFF2-40B4-BE49-F238E27FC236}">
                <a16:creationId xmlns:a16="http://schemas.microsoft.com/office/drawing/2014/main" id="{67CA95DD-C327-B590-AA6C-79F0606FCB08}"/>
              </a:ext>
            </a:extLst>
          </p:cNvPr>
          <p:cNvSpPr/>
          <p:nvPr/>
        </p:nvSpPr>
        <p:spPr>
          <a:xfrm rot="5400000">
            <a:off x="1008435" y="1110753"/>
            <a:ext cx="19142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Data Normalization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888D682-0FF3-927D-D8FC-B32AED14036B}"/>
              </a:ext>
            </a:extLst>
          </p:cNvPr>
          <p:cNvGrpSpPr/>
          <p:nvPr/>
        </p:nvGrpSpPr>
        <p:grpSpPr>
          <a:xfrm>
            <a:off x="346737" y="667047"/>
            <a:ext cx="1514816" cy="338554"/>
            <a:chOff x="113942" y="713311"/>
            <a:chExt cx="2178751" cy="33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0CF4171-E842-31D9-0B2E-D14EF4239DA5}"/>
                </a:ext>
              </a:extLst>
            </p:cNvPr>
            <p:cNvSpPr/>
            <p:nvPr/>
          </p:nvSpPr>
          <p:spPr>
            <a:xfrm>
              <a:off x="113942" y="750352"/>
              <a:ext cx="2178751" cy="2778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51A1FE-B9C3-A9E9-EA29-CB35B5502439}"/>
                </a:ext>
              </a:extLst>
            </p:cNvPr>
            <p:cNvSpPr txBox="1"/>
            <p:nvPr/>
          </p:nvSpPr>
          <p:spPr>
            <a:xfrm>
              <a:off x="113942" y="713311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AE25B0A-7581-977C-7DBF-ADC958D7CAA3}"/>
              </a:ext>
            </a:extLst>
          </p:cNvPr>
          <p:cNvGrpSpPr/>
          <p:nvPr/>
        </p:nvGrpSpPr>
        <p:grpSpPr>
          <a:xfrm>
            <a:off x="211531" y="2807052"/>
            <a:ext cx="1785228" cy="346912"/>
            <a:chOff x="87703" y="2805532"/>
            <a:chExt cx="2182540" cy="34691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0E852C-8BC8-3E02-D71C-D62CFF53E46D}"/>
                </a:ext>
              </a:extLst>
            </p:cNvPr>
            <p:cNvSpPr/>
            <p:nvPr/>
          </p:nvSpPr>
          <p:spPr>
            <a:xfrm>
              <a:off x="87703" y="2814116"/>
              <a:ext cx="2170521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741B7BE-5EF4-E7D6-63D2-190068A79E96}"/>
                </a:ext>
              </a:extLst>
            </p:cNvPr>
            <p:cNvSpPr txBox="1"/>
            <p:nvPr/>
          </p:nvSpPr>
          <p:spPr>
            <a:xfrm>
              <a:off x="99723" y="2805532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8D3FD91-EBC8-1279-7040-BF1877A67A1A}"/>
              </a:ext>
            </a:extLst>
          </p:cNvPr>
          <p:cNvGrpSpPr/>
          <p:nvPr/>
        </p:nvGrpSpPr>
        <p:grpSpPr>
          <a:xfrm>
            <a:off x="213022" y="4481744"/>
            <a:ext cx="1782246" cy="584775"/>
            <a:chOff x="164592" y="5262157"/>
            <a:chExt cx="2185416" cy="58477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838059C-867D-B36A-3A66-703AC90460BD}"/>
                </a:ext>
              </a:extLst>
            </p:cNvPr>
            <p:cNvSpPr/>
            <p:nvPr/>
          </p:nvSpPr>
          <p:spPr>
            <a:xfrm>
              <a:off x="176602" y="5276089"/>
              <a:ext cx="2170520" cy="560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9EE7E1-5B5A-EDF3-518C-5B01395958BA}"/>
                </a:ext>
              </a:extLst>
            </p:cNvPr>
            <p:cNvSpPr txBox="1"/>
            <p:nvPr/>
          </p:nvSpPr>
          <p:spPr>
            <a:xfrm>
              <a:off x="164592" y="5262157"/>
              <a:ext cx="21854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Dimensionality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D89C7C-830C-3DF7-C0EE-AC79F013E72E}"/>
              </a:ext>
            </a:extLst>
          </p:cNvPr>
          <p:cNvGrpSpPr/>
          <p:nvPr/>
        </p:nvGrpSpPr>
        <p:grpSpPr>
          <a:xfrm>
            <a:off x="392553" y="5458515"/>
            <a:ext cx="1423184" cy="348755"/>
            <a:chOff x="180650" y="5699057"/>
            <a:chExt cx="2189739" cy="34875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9750FFA-6C8D-7D46-1ABC-BD75AE4AD1D4}"/>
                </a:ext>
              </a:extLst>
            </p:cNvPr>
            <p:cNvSpPr/>
            <p:nvPr/>
          </p:nvSpPr>
          <p:spPr>
            <a:xfrm>
              <a:off x="199869" y="5699057"/>
              <a:ext cx="2170520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8A6324-24B0-3F24-0CD2-CAF0651DF59E}"/>
                </a:ext>
              </a:extLst>
            </p:cNvPr>
            <p:cNvSpPr txBox="1"/>
            <p:nvPr/>
          </p:nvSpPr>
          <p:spPr>
            <a:xfrm>
              <a:off x="180650" y="5709258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E229D0E-64BB-A4FA-2706-1A0F9FFE17BF}"/>
              </a:ext>
            </a:extLst>
          </p:cNvPr>
          <p:cNvGrpSpPr/>
          <p:nvPr/>
        </p:nvGrpSpPr>
        <p:grpSpPr>
          <a:xfrm>
            <a:off x="590366" y="2137602"/>
            <a:ext cx="1027558" cy="348437"/>
            <a:chOff x="113938" y="2120893"/>
            <a:chExt cx="2209262" cy="34843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57C3233-89B3-3FFF-1031-FCB53DEFFF56}"/>
                </a:ext>
              </a:extLst>
            </p:cNvPr>
            <p:cNvSpPr/>
            <p:nvPr/>
          </p:nvSpPr>
          <p:spPr>
            <a:xfrm>
              <a:off x="113938" y="2120893"/>
              <a:ext cx="2178755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BDE81A-60BB-66C7-3570-9124817E49DD}"/>
                </a:ext>
              </a:extLst>
            </p:cNvPr>
            <p:cNvSpPr txBox="1"/>
            <p:nvPr/>
          </p:nvSpPr>
          <p:spPr>
            <a:xfrm>
              <a:off x="118211" y="2130776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BC461F-987D-598B-7037-FB901D321D90}"/>
              </a:ext>
            </a:extLst>
          </p:cNvPr>
          <p:cNvGrpSpPr/>
          <p:nvPr/>
        </p:nvGrpSpPr>
        <p:grpSpPr>
          <a:xfrm>
            <a:off x="97508" y="1407794"/>
            <a:ext cx="2013275" cy="346291"/>
            <a:chOff x="113938" y="1325879"/>
            <a:chExt cx="2194560" cy="34629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0AF43F-A44A-EDCB-6D3C-D7E883981C83}"/>
                </a:ext>
              </a:extLst>
            </p:cNvPr>
            <p:cNvSpPr/>
            <p:nvPr/>
          </p:nvSpPr>
          <p:spPr>
            <a:xfrm>
              <a:off x="113942" y="1325879"/>
              <a:ext cx="2178755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70AFAE-0CD4-3DE2-7994-8F2F9302FD14}"/>
                </a:ext>
              </a:extLst>
            </p:cNvPr>
            <p:cNvSpPr txBox="1"/>
            <p:nvPr/>
          </p:nvSpPr>
          <p:spPr>
            <a:xfrm>
              <a:off x="113938" y="1333616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DC413A5-EACC-1E30-3F4C-9E645233C129}"/>
              </a:ext>
            </a:extLst>
          </p:cNvPr>
          <p:cNvGrpSpPr/>
          <p:nvPr/>
        </p:nvGrpSpPr>
        <p:grpSpPr>
          <a:xfrm>
            <a:off x="528306" y="3741482"/>
            <a:ext cx="1151679" cy="345656"/>
            <a:chOff x="87703" y="3703764"/>
            <a:chExt cx="2174180" cy="3456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0A57BB-73A9-9C93-D95E-85B2E4765B37}"/>
                </a:ext>
              </a:extLst>
            </p:cNvPr>
            <p:cNvSpPr/>
            <p:nvPr/>
          </p:nvSpPr>
          <p:spPr>
            <a:xfrm>
              <a:off x="87703" y="3703764"/>
              <a:ext cx="2170521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D8891D-9287-7008-C652-1CAC12AA0769}"/>
                </a:ext>
              </a:extLst>
            </p:cNvPr>
            <p:cNvSpPr txBox="1"/>
            <p:nvPr/>
          </p:nvSpPr>
          <p:spPr>
            <a:xfrm>
              <a:off x="91363" y="3710866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E05A7F1-60BC-85E0-5D32-B4B248BB892F}"/>
              </a:ext>
            </a:extLst>
          </p:cNvPr>
          <p:cNvSpPr txBox="1"/>
          <p:nvPr/>
        </p:nvSpPr>
        <p:spPr>
          <a:xfrm>
            <a:off x="203060" y="947091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CreateSeuratObject</a:t>
            </a:r>
            <a:r>
              <a:rPr lang="en-US" sz="1200" i="1" dirty="0"/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43701-663E-2B4C-E6C6-599D47814924}"/>
              </a:ext>
            </a:extLst>
          </p:cNvPr>
          <p:cNvSpPr txBox="1"/>
          <p:nvPr/>
        </p:nvSpPr>
        <p:spPr>
          <a:xfrm>
            <a:off x="182707" y="1708815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1511DB-E760-EDAF-D29F-A8EE9DA68482}"/>
              </a:ext>
            </a:extLst>
          </p:cNvPr>
          <p:cNvSpPr txBox="1"/>
          <p:nvPr/>
        </p:nvSpPr>
        <p:spPr>
          <a:xfrm>
            <a:off x="686075" y="2425383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4EDC01-0F18-F262-9600-D56F10351C3A}"/>
              </a:ext>
            </a:extLst>
          </p:cNvPr>
          <p:cNvSpPr txBox="1"/>
          <p:nvPr/>
        </p:nvSpPr>
        <p:spPr>
          <a:xfrm>
            <a:off x="365110" y="3117524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C60670-5704-610C-ADE1-A58A285E2F02}"/>
              </a:ext>
            </a:extLst>
          </p:cNvPr>
          <p:cNvSpPr txBox="1"/>
          <p:nvPr/>
        </p:nvSpPr>
        <p:spPr>
          <a:xfrm>
            <a:off x="317144" y="3318130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96985F-B7F1-3FB1-C6B1-3F62F4F896F6}"/>
              </a:ext>
            </a:extLst>
          </p:cNvPr>
          <p:cNvSpPr txBox="1"/>
          <p:nvPr/>
        </p:nvSpPr>
        <p:spPr>
          <a:xfrm>
            <a:off x="634882" y="4061368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6CE266-E131-A150-F5C9-F79481E14247}"/>
              </a:ext>
            </a:extLst>
          </p:cNvPr>
          <p:cNvSpPr txBox="1"/>
          <p:nvPr/>
        </p:nvSpPr>
        <p:spPr>
          <a:xfrm>
            <a:off x="219096" y="5020686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 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4875F7-036D-7A8D-3A70-944CB1D9287A}"/>
              </a:ext>
            </a:extLst>
          </p:cNvPr>
          <p:cNvSpPr txBox="1"/>
          <p:nvPr/>
        </p:nvSpPr>
        <p:spPr>
          <a:xfrm>
            <a:off x="6865" y="5771231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FindClusters</a:t>
            </a:r>
            <a:r>
              <a:rPr lang="en-US" sz="1200" i="1" dirty="0"/>
              <a:t>()  </a:t>
            </a:r>
            <a:r>
              <a:rPr lang="en-US" sz="1200" i="1" dirty="0" err="1"/>
              <a:t>FindNeighbors</a:t>
            </a:r>
            <a:r>
              <a:rPr lang="en-US" sz="1200" i="1" dirty="0"/>
              <a:t>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0F4545-4426-AA47-697C-296B48BA3A59}"/>
              </a:ext>
            </a:extLst>
          </p:cNvPr>
          <p:cNvSpPr txBox="1"/>
          <p:nvPr/>
        </p:nvSpPr>
        <p:spPr>
          <a:xfrm>
            <a:off x="6865" y="6532444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A8408B5-1095-E009-6CE5-8C168A7F836A}"/>
              </a:ext>
            </a:extLst>
          </p:cNvPr>
          <p:cNvGrpSpPr/>
          <p:nvPr/>
        </p:nvGrpSpPr>
        <p:grpSpPr>
          <a:xfrm>
            <a:off x="392553" y="6240300"/>
            <a:ext cx="1423184" cy="348755"/>
            <a:chOff x="180650" y="5699057"/>
            <a:chExt cx="2189739" cy="34875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79CDD92-4903-0BCF-156B-55B6059BCAFE}"/>
                </a:ext>
              </a:extLst>
            </p:cNvPr>
            <p:cNvSpPr/>
            <p:nvPr/>
          </p:nvSpPr>
          <p:spPr>
            <a:xfrm>
              <a:off x="199869" y="5699057"/>
              <a:ext cx="2170520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370B80E-2C97-CCDB-6E17-3C4AF58F98DB}"/>
                </a:ext>
              </a:extLst>
            </p:cNvPr>
            <p:cNvSpPr txBox="1"/>
            <p:nvPr/>
          </p:nvSpPr>
          <p:spPr>
            <a:xfrm>
              <a:off x="180650" y="5709258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A692B0BF-382F-9027-AFB5-8B8F347DFF20}"/>
              </a:ext>
            </a:extLst>
          </p:cNvPr>
          <p:cNvSpPr/>
          <p:nvPr/>
        </p:nvSpPr>
        <p:spPr>
          <a:xfrm rot="5400000">
            <a:off x="1019492" y="1844234"/>
            <a:ext cx="1693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Arrow: Right 1024">
            <a:extLst>
              <a:ext uri="{FF2B5EF4-FFF2-40B4-BE49-F238E27FC236}">
                <a16:creationId xmlns:a16="http://schemas.microsoft.com/office/drawing/2014/main" id="{B4D7D270-58D0-4FB9-29A2-D92452217082}"/>
              </a:ext>
            </a:extLst>
          </p:cNvPr>
          <p:cNvSpPr/>
          <p:nvPr/>
        </p:nvSpPr>
        <p:spPr>
          <a:xfrm rot="5400000">
            <a:off x="1027660" y="253082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Arrow: Right 1025">
            <a:extLst>
              <a:ext uri="{FF2B5EF4-FFF2-40B4-BE49-F238E27FC236}">
                <a16:creationId xmlns:a16="http://schemas.microsoft.com/office/drawing/2014/main" id="{3E7564AE-F394-3FD9-7A44-CFAADE5CA003}"/>
              </a:ext>
            </a:extLst>
          </p:cNvPr>
          <p:cNvSpPr/>
          <p:nvPr/>
        </p:nvSpPr>
        <p:spPr>
          <a:xfrm rot="5400000">
            <a:off x="1027660" y="3466986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Arrow: Right 1026">
            <a:extLst>
              <a:ext uri="{FF2B5EF4-FFF2-40B4-BE49-F238E27FC236}">
                <a16:creationId xmlns:a16="http://schemas.microsoft.com/office/drawing/2014/main" id="{CE70DA22-560A-46E0-A597-F358DCAF58CF}"/>
              </a:ext>
            </a:extLst>
          </p:cNvPr>
          <p:cNvSpPr/>
          <p:nvPr/>
        </p:nvSpPr>
        <p:spPr>
          <a:xfrm rot="5400000">
            <a:off x="1027660" y="420607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Arrow: Right 1027">
            <a:extLst>
              <a:ext uri="{FF2B5EF4-FFF2-40B4-BE49-F238E27FC236}">
                <a16:creationId xmlns:a16="http://schemas.microsoft.com/office/drawing/2014/main" id="{E22019D5-1296-DBCF-391F-8E544B11B2B0}"/>
              </a:ext>
            </a:extLst>
          </p:cNvPr>
          <p:cNvSpPr/>
          <p:nvPr/>
        </p:nvSpPr>
        <p:spPr>
          <a:xfrm rot="5400000">
            <a:off x="1027660" y="5172545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Arrow: Right 1029">
            <a:extLst>
              <a:ext uri="{FF2B5EF4-FFF2-40B4-BE49-F238E27FC236}">
                <a16:creationId xmlns:a16="http://schemas.microsoft.com/office/drawing/2014/main" id="{0DCC4912-7913-3B4B-B347-53459276164E}"/>
              </a:ext>
            </a:extLst>
          </p:cNvPr>
          <p:cNvSpPr/>
          <p:nvPr/>
        </p:nvSpPr>
        <p:spPr>
          <a:xfrm rot="5400000">
            <a:off x="1027660" y="594129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2BC0E9DB-1969-D1EC-AB60-0236744EB67E}"/>
              </a:ext>
            </a:extLst>
          </p:cNvPr>
          <p:cNvSpPr txBox="1"/>
          <p:nvPr/>
        </p:nvSpPr>
        <p:spPr>
          <a:xfrm>
            <a:off x="2346317" y="1551250"/>
            <a:ext cx="532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 initial minimal filtering can be used on importation</a:t>
            </a:r>
          </a:p>
        </p:txBody>
      </p:sp>
      <p:sp>
        <p:nvSpPr>
          <p:cNvPr id="1311" name="Rectangle 1310">
            <a:extLst>
              <a:ext uri="{FF2B5EF4-FFF2-40B4-BE49-F238E27FC236}">
                <a16:creationId xmlns:a16="http://schemas.microsoft.com/office/drawing/2014/main" id="{105B82B3-0B0D-0FC1-9CF3-F0BA7A5CD2FE}"/>
              </a:ext>
            </a:extLst>
          </p:cNvPr>
          <p:cNvSpPr/>
          <p:nvPr/>
        </p:nvSpPr>
        <p:spPr>
          <a:xfrm>
            <a:off x="0" y="3571876"/>
            <a:ext cx="2321007" cy="3286124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381EA7-5230-745C-1314-B0B12BE2BED0}"/>
              </a:ext>
            </a:extLst>
          </p:cNvPr>
          <p:cNvSpPr/>
          <p:nvPr/>
        </p:nvSpPr>
        <p:spPr>
          <a:xfrm>
            <a:off x="0" y="645612"/>
            <a:ext cx="2321007" cy="2166167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D7C89B-3769-C95F-C331-F6DEA406F0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6"/>
          <a:stretch/>
        </p:blipFill>
        <p:spPr>
          <a:xfrm>
            <a:off x="2381513" y="1916162"/>
            <a:ext cx="6126161" cy="10860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FCA872-0B01-1B47-9DA9-E9CB8AFF6A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3" r="41701" b="42498"/>
          <a:stretch/>
        </p:blipFill>
        <p:spPr>
          <a:xfrm>
            <a:off x="3455666" y="3826150"/>
            <a:ext cx="2160408" cy="12989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920A610-ECCD-7C3E-3120-263F33C0AA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7" r="41594" b="42798"/>
          <a:stretch/>
        </p:blipFill>
        <p:spPr>
          <a:xfrm>
            <a:off x="6656068" y="3671886"/>
            <a:ext cx="2160408" cy="15748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4EA6AD5-C8C3-6474-C9A8-5F4D8982381F}"/>
              </a:ext>
            </a:extLst>
          </p:cNvPr>
          <p:cNvSpPr/>
          <p:nvPr/>
        </p:nvSpPr>
        <p:spPr>
          <a:xfrm>
            <a:off x="6654162" y="5016654"/>
            <a:ext cx="2152789" cy="2190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F290ECA-2801-8016-254E-2ACF9AEE3E05}"/>
              </a:ext>
            </a:extLst>
          </p:cNvPr>
          <p:cNvSpPr/>
          <p:nvPr/>
        </p:nvSpPr>
        <p:spPr>
          <a:xfrm>
            <a:off x="5914819" y="4338367"/>
            <a:ext cx="442503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7E7A97-A5B9-6241-3D0D-84EA2F24C85B}"/>
              </a:ext>
            </a:extLst>
          </p:cNvPr>
          <p:cNvSpPr txBox="1"/>
          <p:nvPr/>
        </p:nvSpPr>
        <p:spPr>
          <a:xfrm>
            <a:off x="7943285" y="1960763"/>
            <a:ext cx="4100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1) </a:t>
            </a:r>
            <a:r>
              <a:rPr lang="en-US" sz="1400" b="1" dirty="0"/>
              <a:t>Higher raw count </a:t>
            </a:r>
            <a:r>
              <a:rPr lang="en-US" sz="1400" dirty="0"/>
              <a:t>values could be from cells with </a:t>
            </a:r>
            <a:r>
              <a:rPr lang="en-US" sz="1400" b="1" dirty="0"/>
              <a:t>larger library size </a:t>
            </a:r>
            <a:r>
              <a:rPr lang="en-US" sz="1400" dirty="0"/>
              <a:t>(total reads from that cell).</a:t>
            </a:r>
          </a:p>
          <a:p>
            <a:r>
              <a:rPr lang="en-US" sz="1400" dirty="0"/>
              <a:t>2,3)</a:t>
            </a:r>
            <a:r>
              <a:rPr lang="en-US" sz="1400" b="1" dirty="0"/>
              <a:t> Convention </a:t>
            </a:r>
            <a:r>
              <a:rPr lang="en-US" sz="1400" dirty="0"/>
              <a:t>to scale values a useful scale (similar to conventions found in bulk RNA seq).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A3A031-0914-90AC-1B9A-9BFEE727D195}"/>
              </a:ext>
            </a:extLst>
          </p:cNvPr>
          <p:cNvSpPr txBox="1"/>
          <p:nvPr/>
        </p:nvSpPr>
        <p:spPr>
          <a:xfrm>
            <a:off x="8936708" y="4751109"/>
            <a:ext cx="16736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4472C4"/>
                </a:solidFill>
              </a:rPr>
              <a:t>srat</a:t>
            </a:r>
            <a:r>
              <a:rPr lang="en-US" sz="1100" dirty="0">
                <a:solidFill>
                  <a:srgbClr val="4472C4"/>
                </a:solidFill>
              </a:rPr>
              <a:t>[["RNA"]]$data</a:t>
            </a:r>
          </a:p>
          <a:p>
            <a:r>
              <a:rPr lang="en-US" sz="1100" dirty="0" err="1">
                <a:solidFill>
                  <a:srgbClr val="4472C4"/>
                </a:solidFill>
              </a:rPr>
              <a:t>srat@assays$RNA@data</a:t>
            </a:r>
            <a:endParaRPr lang="en-US" sz="1100" dirty="0">
              <a:solidFill>
                <a:srgbClr val="4472C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E5817A-7033-B528-C231-B1A4C2E72D36}"/>
              </a:ext>
            </a:extLst>
          </p:cNvPr>
          <p:cNvSpPr txBox="1"/>
          <p:nvPr/>
        </p:nvSpPr>
        <p:spPr>
          <a:xfrm>
            <a:off x="8936708" y="4495676"/>
            <a:ext cx="1012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Accessors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85E85B4-4847-BB8E-0891-6BD996D09C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6068" y="5259253"/>
            <a:ext cx="3105583" cy="4667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323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rrow: Right 47">
            <a:extLst>
              <a:ext uri="{FF2B5EF4-FFF2-40B4-BE49-F238E27FC236}">
                <a16:creationId xmlns:a16="http://schemas.microsoft.com/office/drawing/2014/main" id="{67CA95DD-C327-B590-AA6C-79F0606FCB08}"/>
              </a:ext>
            </a:extLst>
          </p:cNvPr>
          <p:cNvSpPr/>
          <p:nvPr/>
        </p:nvSpPr>
        <p:spPr>
          <a:xfrm rot="5400000">
            <a:off x="1008435" y="1110753"/>
            <a:ext cx="19142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Data Normalization: Variable Features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888D682-0FF3-927D-D8FC-B32AED14036B}"/>
              </a:ext>
            </a:extLst>
          </p:cNvPr>
          <p:cNvGrpSpPr/>
          <p:nvPr/>
        </p:nvGrpSpPr>
        <p:grpSpPr>
          <a:xfrm>
            <a:off x="346737" y="667047"/>
            <a:ext cx="1514816" cy="338554"/>
            <a:chOff x="113942" y="713311"/>
            <a:chExt cx="2178751" cy="33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0CF4171-E842-31D9-0B2E-D14EF4239DA5}"/>
                </a:ext>
              </a:extLst>
            </p:cNvPr>
            <p:cNvSpPr/>
            <p:nvPr/>
          </p:nvSpPr>
          <p:spPr>
            <a:xfrm>
              <a:off x="113942" y="750352"/>
              <a:ext cx="2178751" cy="2778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51A1FE-B9C3-A9E9-EA29-CB35B5502439}"/>
                </a:ext>
              </a:extLst>
            </p:cNvPr>
            <p:cNvSpPr txBox="1"/>
            <p:nvPr/>
          </p:nvSpPr>
          <p:spPr>
            <a:xfrm>
              <a:off x="113942" y="713311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AE25B0A-7581-977C-7DBF-ADC958D7CAA3}"/>
              </a:ext>
            </a:extLst>
          </p:cNvPr>
          <p:cNvGrpSpPr/>
          <p:nvPr/>
        </p:nvGrpSpPr>
        <p:grpSpPr>
          <a:xfrm>
            <a:off x="211531" y="2807052"/>
            <a:ext cx="1785228" cy="346912"/>
            <a:chOff x="87703" y="2805532"/>
            <a:chExt cx="2182540" cy="34691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0E852C-8BC8-3E02-D71C-D62CFF53E46D}"/>
                </a:ext>
              </a:extLst>
            </p:cNvPr>
            <p:cNvSpPr/>
            <p:nvPr/>
          </p:nvSpPr>
          <p:spPr>
            <a:xfrm>
              <a:off x="87703" y="2814116"/>
              <a:ext cx="2170521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741B7BE-5EF4-E7D6-63D2-190068A79E96}"/>
                </a:ext>
              </a:extLst>
            </p:cNvPr>
            <p:cNvSpPr txBox="1"/>
            <p:nvPr/>
          </p:nvSpPr>
          <p:spPr>
            <a:xfrm>
              <a:off x="99723" y="2805532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8D3FD91-EBC8-1279-7040-BF1877A67A1A}"/>
              </a:ext>
            </a:extLst>
          </p:cNvPr>
          <p:cNvGrpSpPr/>
          <p:nvPr/>
        </p:nvGrpSpPr>
        <p:grpSpPr>
          <a:xfrm>
            <a:off x="213022" y="4481744"/>
            <a:ext cx="1782246" cy="584775"/>
            <a:chOff x="164592" y="5262157"/>
            <a:chExt cx="2185416" cy="58477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838059C-867D-B36A-3A66-703AC90460BD}"/>
                </a:ext>
              </a:extLst>
            </p:cNvPr>
            <p:cNvSpPr/>
            <p:nvPr/>
          </p:nvSpPr>
          <p:spPr>
            <a:xfrm>
              <a:off x="176602" y="5276089"/>
              <a:ext cx="2170520" cy="560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9EE7E1-5B5A-EDF3-518C-5B01395958BA}"/>
                </a:ext>
              </a:extLst>
            </p:cNvPr>
            <p:cNvSpPr txBox="1"/>
            <p:nvPr/>
          </p:nvSpPr>
          <p:spPr>
            <a:xfrm>
              <a:off x="164592" y="5262157"/>
              <a:ext cx="21854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Dimensionality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D89C7C-830C-3DF7-C0EE-AC79F013E72E}"/>
              </a:ext>
            </a:extLst>
          </p:cNvPr>
          <p:cNvGrpSpPr/>
          <p:nvPr/>
        </p:nvGrpSpPr>
        <p:grpSpPr>
          <a:xfrm>
            <a:off x="392553" y="5458515"/>
            <a:ext cx="1423184" cy="348755"/>
            <a:chOff x="180650" y="5699057"/>
            <a:chExt cx="2189739" cy="34875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9750FFA-6C8D-7D46-1ABC-BD75AE4AD1D4}"/>
                </a:ext>
              </a:extLst>
            </p:cNvPr>
            <p:cNvSpPr/>
            <p:nvPr/>
          </p:nvSpPr>
          <p:spPr>
            <a:xfrm>
              <a:off x="199869" y="5699057"/>
              <a:ext cx="2170520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8A6324-24B0-3F24-0CD2-CAF0651DF59E}"/>
                </a:ext>
              </a:extLst>
            </p:cNvPr>
            <p:cNvSpPr txBox="1"/>
            <p:nvPr/>
          </p:nvSpPr>
          <p:spPr>
            <a:xfrm>
              <a:off x="180650" y="5709258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E229D0E-64BB-A4FA-2706-1A0F9FFE17BF}"/>
              </a:ext>
            </a:extLst>
          </p:cNvPr>
          <p:cNvGrpSpPr/>
          <p:nvPr/>
        </p:nvGrpSpPr>
        <p:grpSpPr>
          <a:xfrm>
            <a:off x="590366" y="2137602"/>
            <a:ext cx="1027558" cy="348437"/>
            <a:chOff x="113938" y="2120893"/>
            <a:chExt cx="2209262" cy="34843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57C3233-89B3-3FFF-1031-FCB53DEFFF56}"/>
                </a:ext>
              </a:extLst>
            </p:cNvPr>
            <p:cNvSpPr/>
            <p:nvPr/>
          </p:nvSpPr>
          <p:spPr>
            <a:xfrm>
              <a:off x="113938" y="2120893"/>
              <a:ext cx="2178755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BDE81A-60BB-66C7-3570-9124817E49DD}"/>
                </a:ext>
              </a:extLst>
            </p:cNvPr>
            <p:cNvSpPr txBox="1"/>
            <p:nvPr/>
          </p:nvSpPr>
          <p:spPr>
            <a:xfrm>
              <a:off x="118211" y="2130776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BC461F-987D-598B-7037-FB901D321D90}"/>
              </a:ext>
            </a:extLst>
          </p:cNvPr>
          <p:cNvGrpSpPr/>
          <p:nvPr/>
        </p:nvGrpSpPr>
        <p:grpSpPr>
          <a:xfrm>
            <a:off x="97508" y="1407794"/>
            <a:ext cx="2013275" cy="346291"/>
            <a:chOff x="113938" y="1325879"/>
            <a:chExt cx="2194560" cy="34629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0AF43F-A44A-EDCB-6D3C-D7E883981C83}"/>
                </a:ext>
              </a:extLst>
            </p:cNvPr>
            <p:cNvSpPr/>
            <p:nvPr/>
          </p:nvSpPr>
          <p:spPr>
            <a:xfrm>
              <a:off x="113942" y="1325879"/>
              <a:ext cx="2178755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70AFAE-0CD4-3DE2-7994-8F2F9302FD14}"/>
                </a:ext>
              </a:extLst>
            </p:cNvPr>
            <p:cNvSpPr txBox="1"/>
            <p:nvPr/>
          </p:nvSpPr>
          <p:spPr>
            <a:xfrm>
              <a:off x="113938" y="1333616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DC413A5-EACC-1E30-3F4C-9E645233C129}"/>
              </a:ext>
            </a:extLst>
          </p:cNvPr>
          <p:cNvGrpSpPr/>
          <p:nvPr/>
        </p:nvGrpSpPr>
        <p:grpSpPr>
          <a:xfrm>
            <a:off x="528306" y="3741482"/>
            <a:ext cx="1151679" cy="345656"/>
            <a:chOff x="87703" y="3703764"/>
            <a:chExt cx="2174180" cy="3456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0A57BB-73A9-9C93-D95E-85B2E4765B37}"/>
                </a:ext>
              </a:extLst>
            </p:cNvPr>
            <p:cNvSpPr/>
            <p:nvPr/>
          </p:nvSpPr>
          <p:spPr>
            <a:xfrm>
              <a:off x="87703" y="3703764"/>
              <a:ext cx="2170521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D8891D-9287-7008-C652-1CAC12AA0769}"/>
                </a:ext>
              </a:extLst>
            </p:cNvPr>
            <p:cNvSpPr txBox="1"/>
            <p:nvPr/>
          </p:nvSpPr>
          <p:spPr>
            <a:xfrm>
              <a:off x="91363" y="3710866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E05A7F1-60BC-85E0-5D32-B4B248BB892F}"/>
              </a:ext>
            </a:extLst>
          </p:cNvPr>
          <p:cNvSpPr txBox="1"/>
          <p:nvPr/>
        </p:nvSpPr>
        <p:spPr>
          <a:xfrm>
            <a:off x="203060" y="947091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CreateSeuratObject</a:t>
            </a:r>
            <a:r>
              <a:rPr lang="en-US" sz="1200" i="1" dirty="0"/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43701-663E-2B4C-E6C6-599D47814924}"/>
              </a:ext>
            </a:extLst>
          </p:cNvPr>
          <p:cNvSpPr txBox="1"/>
          <p:nvPr/>
        </p:nvSpPr>
        <p:spPr>
          <a:xfrm>
            <a:off x="182707" y="1708815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1511DB-E760-EDAF-D29F-A8EE9DA68482}"/>
              </a:ext>
            </a:extLst>
          </p:cNvPr>
          <p:cNvSpPr txBox="1"/>
          <p:nvPr/>
        </p:nvSpPr>
        <p:spPr>
          <a:xfrm>
            <a:off x="686075" y="2425383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4EDC01-0F18-F262-9600-D56F10351C3A}"/>
              </a:ext>
            </a:extLst>
          </p:cNvPr>
          <p:cNvSpPr txBox="1"/>
          <p:nvPr/>
        </p:nvSpPr>
        <p:spPr>
          <a:xfrm>
            <a:off x="365110" y="3117524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C60670-5704-610C-ADE1-A58A285E2F02}"/>
              </a:ext>
            </a:extLst>
          </p:cNvPr>
          <p:cNvSpPr txBox="1"/>
          <p:nvPr/>
        </p:nvSpPr>
        <p:spPr>
          <a:xfrm>
            <a:off x="317144" y="3318130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96985F-B7F1-3FB1-C6B1-3F62F4F896F6}"/>
              </a:ext>
            </a:extLst>
          </p:cNvPr>
          <p:cNvSpPr txBox="1"/>
          <p:nvPr/>
        </p:nvSpPr>
        <p:spPr>
          <a:xfrm>
            <a:off x="634882" y="4061368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6CE266-E131-A150-F5C9-F79481E14247}"/>
              </a:ext>
            </a:extLst>
          </p:cNvPr>
          <p:cNvSpPr txBox="1"/>
          <p:nvPr/>
        </p:nvSpPr>
        <p:spPr>
          <a:xfrm>
            <a:off x="219096" y="5020686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 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4875F7-036D-7A8D-3A70-944CB1D9287A}"/>
              </a:ext>
            </a:extLst>
          </p:cNvPr>
          <p:cNvSpPr txBox="1"/>
          <p:nvPr/>
        </p:nvSpPr>
        <p:spPr>
          <a:xfrm>
            <a:off x="6865" y="5771231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FindClusters</a:t>
            </a:r>
            <a:r>
              <a:rPr lang="en-US" sz="1200" i="1" dirty="0"/>
              <a:t>()  </a:t>
            </a:r>
            <a:r>
              <a:rPr lang="en-US" sz="1200" i="1" dirty="0" err="1"/>
              <a:t>FindNeighbors</a:t>
            </a:r>
            <a:r>
              <a:rPr lang="en-US" sz="1200" i="1" dirty="0"/>
              <a:t>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0F4545-4426-AA47-697C-296B48BA3A59}"/>
              </a:ext>
            </a:extLst>
          </p:cNvPr>
          <p:cNvSpPr txBox="1"/>
          <p:nvPr/>
        </p:nvSpPr>
        <p:spPr>
          <a:xfrm>
            <a:off x="6865" y="6532444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A8408B5-1095-E009-6CE5-8C168A7F836A}"/>
              </a:ext>
            </a:extLst>
          </p:cNvPr>
          <p:cNvGrpSpPr/>
          <p:nvPr/>
        </p:nvGrpSpPr>
        <p:grpSpPr>
          <a:xfrm>
            <a:off x="392553" y="6240300"/>
            <a:ext cx="1423184" cy="348755"/>
            <a:chOff x="180650" y="5699057"/>
            <a:chExt cx="2189739" cy="34875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79CDD92-4903-0BCF-156B-55B6059BCAFE}"/>
                </a:ext>
              </a:extLst>
            </p:cNvPr>
            <p:cNvSpPr/>
            <p:nvPr/>
          </p:nvSpPr>
          <p:spPr>
            <a:xfrm>
              <a:off x="199869" y="5699057"/>
              <a:ext cx="2170520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370B80E-2C97-CCDB-6E17-3C4AF58F98DB}"/>
                </a:ext>
              </a:extLst>
            </p:cNvPr>
            <p:cNvSpPr txBox="1"/>
            <p:nvPr/>
          </p:nvSpPr>
          <p:spPr>
            <a:xfrm>
              <a:off x="180650" y="5709258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A692B0BF-382F-9027-AFB5-8B8F347DFF20}"/>
              </a:ext>
            </a:extLst>
          </p:cNvPr>
          <p:cNvSpPr/>
          <p:nvPr/>
        </p:nvSpPr>
        <p:spPr>
          <a:xfrm rot="5400000">
            <a:off x="1019492" y="1844234"/>
            <a:ext cx="1693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Arrow: Right 1024">
            <a:extLst>
              <a:ext uri="{FF2B5EF4-FFF2-40B4-BE49-F238E27FC236}">
                <a16:creationId xmlns:a16="http://schemas.microsoft.com/office/drawing/2014/main" id="{B4D7D270-58D0-4FB9-29A2-D92452217082}"/>
              </a:ext>
            </a:extLst>
          </p:cNvPr>
          <p:cNvSpPr/>
          <p:nvPr/>
        </p:nvSpPr>
        <p:spPr>
          <a:xfrm rot="5400000">
            <a:off x="1027660" y="253082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Arrow: Right 1025">
            <a:extLst>
              <a:ext uri="{FF2B5EF4-FFF2-40B4-BE49-F238E27FC236}">
                <a16:creationId xmlns:a16="http://schemas.microsoft.com/office/drawing/2014/main" id="{3E7564AE-F394-3FD9-7A44-CFAADE5CA003}"/>
              </a:ext>
            </a:extLst>
          </p:cNvPr>
          <p:cNvSpPr/>
          <p:nvPr/>
        </p:nvSpPr>
        <p:spPr>
          <a:xfrm rot="5400000">
            <a:off x="1027660" y="3466986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Arrow: Right 1026">
            <a:extLst>
              <a:ext uri="{FF2B5EF4-FFF2-40B4-BE49-F238E27FC236}">
                <a16:creationId xmlns:a16="http://schemas.microsoft.com/office/drawing/2014/main" id="{CE70DA22-560A-46E0-A597-F358DCAF58CF}"/>
              </a:ext>
            </a:extLst>
          </p:cNvPr>
          <p:cNvSpPr/>
          <p:nvPr/>
        </p:nvSpPr>
        <p:spPr>
          <a:xfrm rot="5400000">
            <a:off x="1027660" y="420607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Arrow: Right 1027">
            <a:extLst>
              <a:ext uri="{FF2B5EF4-FFF2-40B4-BE49-F238E27FC236}">
                <a16:creationId xmlns:a16="http://schemas.microsoft.com/office/drawing/2014/main" id="{E22019D5-1296-DBCF-391F-8E544B11B2B0}"/>
              </a:ext>
            </a:extLst>
          </p:cNvPr>
          <p:cNvSpPr/>
          <p:nvPr/>
        </p:nvSpPr>
        <p:spPr>
          <a:xfrm rot="5400000">
            <a:off x="1027660" y="5172545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Arrow: Right 1029">
            <a:extLst>
              <a:ext uri="{FF2B5EF4-FFF2-40B4-BE49-F238E27FC236}">
                <a16:creationId xmlns:a16="http://schemas.microsoft.com/office/drawing/2014/main" id="{0DCC4912-7913-3B4B-B347-53459276164E}"/>
              </a:ext>
            </a:extLst>
          </p:cNvPr>
          <p:cNvSpPr/>
          <p:nvPr/>
        </p:nvSpPr>
        <p:spPr>
          <a:xfrm rot="5400000">
            <a:off x="1027660" y="594129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2BC0E9DB-1969-D1EC-AB60-0236744EB67E}"/>
              </a:ext>
            </a:extLst>
          </p:cNvPr>
          <p:cNvSpPr txBox="1"/>
          <p:nvPr/>
        </p:nvSpPr>
        <p:spPr>
          <a:xfrm>
            <a:off x="2317050" y="831156"/>
            <a:ext cx="631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Identify genes with high variation (used for </a:t>
            </a:r>
            <a:r>
              <a:rPr lang="en-US" b="1" u="sng" dirty="0"/>
              <a:t>improved clustering</a:t>
            </a:r>
            <a:r>
              <a:rPr lang="en-US" b="1" dirty="0"/>
              <a:t>)</a:t>
            </a:r>
          </a:p>
        </p:txBody>
      </p:sp>
      <p:sp>
        <p:nvSpPr>
          <p:cNvPr id="1311" name="Rectangle 1310">
            <a:extLst>
              <a:ext uri="{FF2B5EF4-FFF2-40B4-BE49-F238E27FC236}">
                <a16:creationId xmlns:a16="http://schemas.microsoft.com/office/drawing/2014/main" id="{105B82B3-0B0D-0FC1-9CF3-F0BA7A5CD2FE}"/>
              </a:ext>
            </a:extLst>
          </p:cNvPr>
          <p:cNvSpPr/>
          <p:nvPr/>
        </p:nvSpPr>
        <p:spPr>
          <a:xfrm>
            <a:off x="0" y="3571876"/>
            <a:ext cx="2321007" cy="3286124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381EA7-5230-745C-1314-B0B12BE2BED0}"/>
              </a:ext>
            </a:extLst>
          </p:cNvPr>
          <p:cNvSpPr/>
          <p:nvPr/>
        </p:nvSpPr>
        <p:spPr>
          <a:xfrm>
            <a:off x="0" y="645612"/>
            <a:ext cx="2321007" cy="2166167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88F9FA-D0C5-BE2B-5AF0-DBE35C972C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"/>
          <a:stretch/>
        </p:blipFill>
        <p:spPr>
          <a:xfrm>
            <a:off x="2427927" y="1203920"/>
            <a:ext cx="6125004" cy="50489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B729B36-CFEB-0E62-FB25-E753ECB24C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55" t="9700" r="3245"/>
          <a:stretch/>
        </p:blipFill>
        <p:spPr>
          <a:xfrm>
            <a:off x="2317050" y="6049517"/>
            <a:ext cx="2841626" cy="4215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5726E25E-E1A6-B68E-1025-5A8234FEC3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40" r="4697"/>
          <a:stretch/>
        </p:blipFill>
        <p:spPr>
          <a:xfrm>
            <a:off x="6096000" y="6045438"/>
            <a:ext cx="3438525" cy="7144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D8673128-2A1B-5E1B-66D7-0F86D6C1C8CC}"/>
              </a:ext>
            </a:extLst>
          </p:cNvPr>
          <p:cNvGrpSpPr/>
          <p:nvPr/>
        </p:nvGrpSpPr>
        <p:grpSpPr>
          <a:xfrm>
            <a:off x="2295259" y="4469042"/>
            <a:ext cx="4271991" cy="1319783"/>
            <a:chOff x="2436689" y="4000086"/>
            <a:chExt cx="4271991" cy="1319783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5F49BC1-8D9C-DA0E-0AF8-829E4B3407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37772" r="4337" b="59159"/>
            <a:stretch/>
          </p:blipFill>
          <p:spPr>
            <a:xfrm>
              <a:off x="2436689" y="5116669"/>
              <a:ext cx="3718191" cy="2032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E7A8D3F-EA13-FE31-C3A6-58A603CBEE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50754"/>
            <a:stretch/>
          </p:blipFill>
          <p:spPr>
            <a:xfrm>
              <a:off x="2440884" y="4000086"/>
              <a:ext cx="4267796" cy="111652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BFBC717C-1A7C-5C32-F15C-E2D1D6C62E6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244" b="3566"/>
          <a:stretch/>
        </p:blipFill>
        <p:spPr>
          <a:xfrm>
            <a:off x="7050967" y="4487862"/>
            <a:ext cx="4043304" cy="15525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CF13BF4-1654-E853-4327-04A280361F33}"/>
              </a:ext>
            </a:extLst>
          </p:cNvPr>
          <p:cNvSpPr txBox="1"/>
          <p:nvPr/>
        </p:nvSpPr>
        <p:spPr>
          <a:xfrm>
            <a:off x="8622408" y="4040071"/>
            <a:ext cx="29185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4472C4"/>
                </a:solidFill>
              </a:rPr>
              <a:t>srat</a:t>
            </a:r>
            <a:r>
              <a:rPr lang="en-US" sz="1100" dirty="0">
                <a:solidFill>
                  <a:srgbClr val="4472C4"/>
                </a:solidFill>
              </a:rPr>
              <a:t>[["RNA"]]@meta.data$var.features</a:t>
            </a:r>
          </a:p>
          <a:p>
            <a:r>
              <a:rPr lang="en-US" sz="1100" dirty="0" err="1">
                <a:solidFill>
                  <a:srgbClr val="4472C4"/>
                </a:solidFill>
              </a:rPr>
              <a:t>srat@assays$RNA@meta.data$var.features</a:t>
            </a:r>
            <a:endParaRPr lang="en-US" sz="1100" dirty="0">
              <a:solidFill>
                <a:srgbClr val="4472C4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E19095D-DDDA-4D7A-5DF1-EE6330E4F679}"/>
              </a:ext>
            </a:extLst>
          </p:cNvPr>
          <p:cNvSpPr txBox="1"/>
          <p:nvPr/>
        </p:nvSpPr>
        <p:spPr>
          <a:xfrm>
            <a:off x="7609887" y="4086237"/>
            <a:ext cx="1012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Accessors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010205FA-3DCD-B99B-F027-7B265C95432C}"/>
              </a:ext>
            </a:extLst>
          </p:cNvPr>
          <p:cNvSpPr/>
          <p:nvPr/>
        </p:nvSpPr>
        <p:spPr>
          <a:xfrm>
            <a:off x="6017419" y="5493731"/>
            <a:ext cx="89544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1DEACD8A-C62E-5A28-2B8C-CCF89EEDBC79}"/>
              </a:ext>
            </a:extLst>
          </p:cNvPr>
          <p:cNvSpPr/>
          <p:nvPr/>
        </p:nvSpPr>
        <p:spPr>
          <a:xfrm>
            <a:off x="5460974" y="6079205"/>
            <a:ext cx="33272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ED4E79-B119-7068-4398-8E09E88CA033}"/>
              </a:ext>
            </a:extLst>
          </p:cNvPr>
          <p:cNvSpPr txBox="1"/>
          <p:nvPr/>
        </p:nvSpPr>
        <p:spPr>
          <a:xfrm>
            <a:off x="2346317" y="1882442"/>
            <a:ext cx="8122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C3E50"/>
                </a:solidFill>
                <a:latin typeface="Lato" panose="020F0502020204030204" pitchFamily="34" charset="0"/>
              </a:rPr>
              <a:t>Highly variably expressed genes are used as input points for dimension reduction (statically expressed genes only add noise to the transform).</a:t>
            </a:r>
            <a:endParaRPr lang="en-US" b="1" dirty="0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03D9E4AA-A8C6-D1A8-36AF-6B0DEA7A4129}"/>
              </a:ext>
            </a:extLst>
          </p:cNvPr>
          <p:cNvSpPr txBox="1"/>
          <p:nvPr/>
        </p:nvSpPr>
        <p:spPr>
          <a:xfrm>
            <a:off x="2380052" y="2729843"/>
            <a:ext cx="6185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C3E50"/>
                </a:solidFill>
                <a:effectLst/>
                <a:latin typeface="Lato" panose="020F0502020204030204" pitchFamily="34" charset="0"/>
              </a:rPr>
              <a:t>Instead of just calculating gene expression variance across cells (variance is a noisy random variable), normalization and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76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rrow: Right 47">
            <a:extLst>
              <a:ext uri="{FF2B5EF4-FFF2-40B4-BE49-F238E27FC236}">
                <a16:creationId xmlns:a16="http://schemas.microsoft.com/office/drawing/2014/main" id="{67CA95DD-C327-B590-AA6C-79F0606FCB08}"/>
              </a:ext>
            </a:extLst>
          </p:cNvPr>
          <p:cNvSpPr/>
          <p:nvPr/>
        </p:nvSpPr>
        <p:spPr>
          <a:xfrm rot="5400000">
            <a:off x="1008435" y="1110753"/>
            <a:ext cx="19142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Matrix Importation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888D682-0FF3-927D-D8FC-B32AED14036B}"/>
              </a:ext>
            </a:extLst>
          </p:cNvPr>
          <p:cNvGrpSpPr/>
          <p:nvPr/>
        </p:nvGrpSpPr>
        <p:grpSpPr>
          <a:xfrm>
            <a:off x="346737" y="667047"/>
            <a:ext cx="1514816" cy="338554"/>
            <a:chOff x="113942" y="713311"/>
            <a:chExt cx="2178751" cy="33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0CF4171-E842-31D9-0B2E-D14EF4239DA5}"/>
                </a:ext>
              </a:extLst>
            </p:cNvPr>
            <p:cNvSpPr/>
            <p:nvPr/>
          </p:nvSpPr>
          <p:spPr>
            <a:xfrm>
              <a:off x="113942" y="750352"/>
              <a:ext cx="2178751" cy="2778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51A1FE-B9C3-A9E9-EA29-CB35B5502439}"/>
                </a:ext>
              </a:extLst>
            </p:cNvPr>
            <p:cNvSpPr txBox="1"/>
            <p:nvPr/>
          </p:nvSpPr>
          <p:spPr>
            <a:xfrm>
              <a:off x="113942" y="713311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AE25B0A-7581-977C-7DBF-ADC958D7CAA3}"/>
              </a:ext>
            </a:extLst>
          </p:cNvPr>
          <p:cNvGrpSpPr/>
          <p:nvPr/>
        </p:nvGrpSpPr>
        <p:grpSpPr>
          <a:xfrm>
            <a:off x="211531" y="2807052"/>
            <a:ext cx="1785228" cy="346912"/>
            <a:chOff x="87703" y="2805532"/>
            <a:chExt cx="2182540" cy="34691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0E852C-8BC8-3E02-D71C-D62CFF53E46D}"/>
                </a:ext>
              </a:extLst>
            </p:cNvPr>
            <p:cNvSpPr/>
            <p:nvPr/>
          </p:nvSpPr>
          <p:spPr>
            <a:xfrm>
              <a:off x="87703" y="2814116"/>
              <a:ext cx="2170521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741B7BE-5EF4-E7D6-63D2-190068A79E96}"/>
                </a:ext>
              </a:extLst>
            </p:cNvPr>
            <p:cNvSpPr txBox="1"/>
            <p:nvPr/>
          </p:nvSpPr>
          <p:spPr>
            <a:xfrm>
              <a:off x="99723" y="2805532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8D3FD91-EBC8-1279-7040-BF1877A67A1A}"/>
              </a:ext>
            </a:extLst>
          </p:cNvPr>
          <p:cNvGrpSpPr/>
          <p:nvPr/>
        </p:nvGrpSpPr>
        <p:grpSpPr>
          <a:xfrm>
            <a:off x="213022" y="4481744"/>
            <a:ext cx="1782246" cy="584775"/>
            <a:chOff x="164592" y="5262157"/>
            <a:chExt cx="2185416" cy="58477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838059C-867D-B36A-3A66-703AC90460BD}"/>
                </a:ext>
              </a:extLst>
            </p:cNvPr>
            <p:cNvSpPr/>
            <p:nvPr/>
          </p:nvSpPr>
          <p:spPr>
            <a:xfrm>
              <a:off x="176602" y="5276089"/>
              <a:ext cx="2170520" cy="560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9EE7E1-5B5A-EDF3-518C-5B01395958BA}"/>
                </a:ext>
              </a:extLst>
            </p:cNvPr>
            <p:cNvSpPr txBox="1"/>
            <p:nvPr/>
          </p:nvSpPr>
          <p:spPr>
            <a:xfrm>
              <a:off x="164592" y="5262157"/>
              <a:ext cx="21854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Dimensionality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D89C7C-830C-3DF7-C0EE-AC79F013E72E}"/>
              </a:ext>
            </a:extLst>
          </p:cNvPr>
          <p:cNvGrpSpPr/>
          <p:nvPr/>
        </p:nvGrpSpPr>
        <p:grpSpPr>
          <a:xfrm>
            <a:off x="392553" y="5458515"/>
            <a:ext cx="1423184" cy="348755"/>
            <a:chOff x="180650" y="5699057"/>
            <a:chExt cx="2189739" cy="34875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9750FFA-6C8D-7D46-1ABC-BD75AE4AD1D4}"/>
                </a:ext>
              </a:extLst>
            </p:cNvPr>
            <p:cNvSpPr/>
            <p:nvPr/>
          </p:nvSpPr>
          <p:spPr>
            <a:xfrm>
              <a:off x="199869" y="5699057"/>
              <a:ext cx="2170520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8A6324-24B0-3F24-0CD2-CAF0651DF59E}"/>
                </a:ext>
              </a:extLst>
            </p:cNvPr>
            <p:cNvSpPr txBox="1"/>
            <p:nvPr/>
          </p:nvSpPr>
          <p:spPr>
            <a:xfrm>
              <a:off x="180650" y="5709258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E229D0E-64BB-A4FA-2706-1A0F9FFE17BF}"/>
              </a:ext>
            </a:extLst>
          </p:cNvPr>
          <p:cNvGrpSpPr/>
          <p:nvPr/>
        </p:nvGrpSpPr>
        <p:grpSpPr>
          <a:xfrm>
            <a:off x="590366" y="2137602"/>
            <a:ext cx="1027558" cy="348437"/>
            <a:chOff x="113938" y="2120893"/>
            <a:chExt cx="2209262" cy="34843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57C3233-89B3-3FFF-1031-FCB53DEFFF56}"/>
                </a:ext>
              </a:extLst>
            </p:cNvPr>
            <p:cNvSpPr/>
            <p:nvPr/>
          </p:nvSpPr>
          <p:spPr>
            <a:xfrm>
              <a:off x="113938" y="2120893"/>
              <a:ext cx="2178755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BDE81A-60BB-66C7-3570-9124817E49DD}"/>
                </a:ext>
              </a:extLst>
            </p:cNvPr>
            <p:cNvSpPr txBox="1"/>
            <p:nvPr/>
          </p:nvSpPr>
          <p:spPr>
            <a:xfrm>
              <a:off x="118211" y="2130776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BC461F-987D-598B-7037-FB901D321D90}"/>
              </a:ext>
            </a:extLst>
          </p:cNvPr>
          <p:cNvGrpSpPr/>
          <p:nvPr/>
        </p:nvGrpSpPr>
        <p:grpSpPr>
          <a:xfrm>
            <a:off x="97508" y="1407794"/>
            <a:ext cx="2013275" cy="346291"/>
            <a:chOff x="113938" y="1325879"/>
            <a:chExt cx="2194560" cy="34629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0AF43F-A44A-EDCB-6D3C-D7E883981C83}"/>
                </a:ext>
              </a:extLst>
            </p:cNvPr>
            <p:cNvSpPr/>
            <p:nvPr/>
          </p:nvSpPr>
          <p:spPr>
            <a:xfrm>
              <a:off x="113942" y="1325879"/>
              <a:ext cx="2178755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70AFAE-0CD4-3DE2-7994-8F2F9302FD14}"/>
                </a:ext>
              </a:extLst>
            </p:cNvPr>
            <p:cNvSpPr txBox="1"/>
            <p:nvPr/>
          </p:nvSpPr>
          <p:spPr>
            <a:xfrm>
              <a:off x="113938" y="1333616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DC413A5-EACC-1E30-3F4C-9E645233C129}"/>
              </a:ext>
            </a:extLst>
          </p:cNvPr>
          <p:cNvGrpSpPr/>
          <p:nvPr/>
        </p:nvGrpSpPr>
        <p:grpSpPr>
          <a:xfrm>
            <a:off x="528306" y="3741482"/>
            <a:ext cx="1151679" cy="345656"/>
            <a:chOff x="87703" y="3703764"/>
            <a:chExt cx="2174180" cy="3456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0A57BB-73A9-9C93-D95E-85B2E4765B37}"/>
                </a:ext>
              </a:extLst>
            </p:cNvPr>
            <p:cNvSpPr/>
            <p:nvPr/>
          </p:nvSpPr>
          <p:spPr>
            <a:xfrm>
              <a:off x="87703" y="3703764"/>
              <a:ext cx="2170521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D8891D-9287-7008-C652-1CAC12AA0769}"/>
                </a:ext>
              </a:extLst>
            </p:cNvPr>
            <p:cNvSpPr txBox="1"/>
            <p:nvPr/>
          </p:nvSpPr>
          <p:spPr>
            <a:xfrm>
              <a:off x="91363" y="3710866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E05A7F1-60BC-85E0-5D32-B4B248BB892F}"/>
              </a:ext>
            </a:extLst>
          </p:cNvPr>
          <p:cNvSpPr txBox="1"/>
          <p:nvPr/>
        </p:nvSpPr>
        <p:spPr>
          <a:xfrm>
            <a:off x="203060" y="947091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CreateSeuratObject</a:t>
            </a:r>
            <a:r>
              <a:rPr lang="en-US" sz="1200" i="1" dirty="0"/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43701-663E-2B4C-E6C6-599D47814924}"/>
              </a:ext>
            </a:extLst>
          </p:cNvPr>
          <p:cNvSpPr txBox="1"/>
          <p:nvPr/>
        </p:nvSpPr>
        <p:spPr>
          <a:xfrm>
            <a:off x="182707" y="1708815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1511DB-E760-EDAF-D29F-A8EE9DA68482}"/>
              </a:ext>
            </a:extLst>
          </p:cNvPr>
          <p:cNvSpPr txBox="1"/>
          <p:nvPr/>
        </p:nvSpPr>
        <p:spPr>
          <a:xfrm>
            <a:off x="686075" y="2425383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4EDC01-0F18-F262-9600-D56F10351C3A}"/>
              </a:ext>
            </a:extLst>
          </p:cNvPr>
          <p:cNvSpPr txBox="1"/>
          <p:nvPr/>
        </p:nvSpPr>
        <p:spPr>
          <a:xfrm>
            <a:off x="365110" y="3117524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C60670-5704-610C-ADE1-A58A285E2F02}"/>
              </a:ext>
            </a:extLst>
          </p:cNvPr>
          <p:cNvSpPr txBox="1"/>
          <p:nvPr/>
        </p:nvSpPr>
        <p:spPr>
          <a:xfrm>
            <a:off x="317144" y="3318130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96985F-B7F1-3FB1-C6B1-3F62F4F896F6}"/>
              </a:ext>
            </a:extLst>
          </p:cNvPr>
          <p:cNvSpPr txBox="1"/>
          <p:nvPr/>
        </p:nvSpPr>
        <p:spPr>
          <a:xfrm>
            <a:off x="634882" y="4061368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6CE266-E131-A150-F5C9-F79481E14247}"/>
              </a:ext>
            </a:extLst>
          </p:cNvPr>
          <p:cNvSpPr txBox="1"/>
          <p:nvPr/>
        </p:nvSpPr>
        <p:spPr>
          <a:xfrm>
            <a:off x="219096" y="5020686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 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4875F7-036D-7A8D-3A70-944CB1D9287A}"/>
              </a:ext>
            </a:extLst>
          </p:cNvPr>
          <p:cNvSpPr txBox="1"/>
          <p:nvPr/>
        </p:nvSpPr>
        <p:spPr>
          <a:xfrm>
            <a:off x="6865" y="5771231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FindClusters</a:t>
            </a:r>
            <a:r>
              <a:rPr lang="en-US" sz="1200" i="1" dirty="0"/>
              <a:t>()  </a:t>
            </a:r>
            <a:r>
              <a:rPr lang="en-US" sz="1200" i="1" dirty="0" err="1"/>
              <a:t>FindNeighbors</a:t>
            </a:r>
            <a:r>
              <a:rPr lang="en-US" sz="1200" i="1" dirty="0"/>
              <a:t>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0F4545-4426-AA47-697C-296B48BA3A59}"/>
              </a:ext>
            </a:extLst>
          </p:cNvPr>
          <p:cNvSpPr txBox="1"/>
          <p:nvPr/>
        </p:nvSpPr>
        <p:spPr>
          <a:xfrm>
            <a:off x="6865" y="6532444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A8408B5-1095-E009-6CE5-8C168A7F836A}"/>
              </a:ext>
            </a:extLst>
          </p:cNvPr>
          <p:cNvGrpSpPr/>
          <p:nvPr/>
        </p:nvGrpSpPr>
        <p:grpSpPr>
          <a:xfrm>
            <a:off x="392553" y="6240300"/>
            <a:ext cx="1423184" cy="348755"/>
            <a:chOff x="180650" y="5699057"/>
            <a:chExt cx="2189739" cy="34875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79CDD92-4903-0BCF-156B-55B6059BCAFE}"/>
                </a:ext>
              </a:extLst>
            </p:cNvPr>
            <p:cNvSpPr/>
            <p:nvPr/>
          </p:nvSpPr>
          <p:spPr>
            <a:xfrm>
              <a:off x="199869" y="5699057"/>
              <a:ext cx="2170520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370B80E-2C97-CCDB-6E17-3C4AF58F98DB}"/>
                </a:ext>
              </a:extLst>
            </p:cNvPr>
            <p:cNvSpPr txBox="1"/>
            <p:nvPr/>
          </p:nvSpPr>
          <p:spPr>
            <a:xfrm>
              <a:off x="180650" y="5709258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A692B0BF-382F-9027-AFB5-8B8F347DFF20}"/>
              </a:ext>
            </a:extLst>
          </p:cNvPr>
          <p:cNvSpPr/>
          <p:nvPr/>
        </p:nvSpPr>
        <p:spPr>
          <a:xfrm rot="5400000">
            <a:off x="1019492" y="1844234"/>
            <a:ext cx="1693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Arrow: Right 1024">
            <a:extLst>
              <a:ext uri="{FF2B5EF4-FFF2-40B4-BE49-F238E27FC236}">
                <a16:creationId xmlns:a16="http://schemas.microsoft.com/office/drawing/2014/main" id="{B4D7D270-58D0-4FB9-29A2-D92452217082}"/>
              </a:ext>
            </a:extLst>
          </p:cNvPr>
          <p:cNvSpPr/>
          <p:nvPr/>
        </p:nvSpPr>
        <p:spPr>
          <a:xfrm rot="5400000">
            <a:off x="1027660" y="253082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Arrow: Right 1025">
            <a:extLst>
              <a:ext uri="{FF2B5EF4-FFF2-40B4-BE49-F238E27FC236}">
                <a16:creationId xmlns:a16="http://schemas.microsoft.com/office/drawing/2014/main" id="{3E7564AE-F394-3FD9-7A44-CFAADE5CA003}"/>
              </a:ext>
            </a:extLst>
          </p:cNvPr>
          <p:cNvSpPr/>
          <p:nvPr/>
        </p:nvSpPr>
        <p:spPr>
          <a:xfrm rot="5400000">
            <a:off x="1027660" y="3466986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Arrow: Right 1026">
            <a:extLst>
              <a:ext uri="{FF2B5EF4-FFF2-40B4-BE49-F238E27FC236}">
                <a16:creationId xmlns:a16="http://schemas.microsoft.com/office/drawing/2014/main" id="{CE70DA22-560A-46E0-A597-F358DCAF58CF}"/>
              </a:ext>
            </a:extLst>
          </p:cNvPr>
          <p:cNvSpPr/>
          <p:nvPr/>
        </p:nvSpPr>
        <p:spPr>
          <a:xfrm rot="5400000">
            <a:off x="1027660" y="420607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Arrow: Right 1027">
            <a:extLst>
              <a:ext uri="{FF2B5EF4-FFF2-40B4-BE49-F238E27FC236}">
                <a16:creationId xmlns:a16="http://schemas.microsoft.com/office/drawing/2014/main" id="{E22019D5-1296-DBCF-391F-8E544B11B2B0}"/>
              </a:ext>
            </a:extLst>
          </p:cNvPr>
          <p:cNvSpPr/>
          <p:nvPr/>
        </p:nvSpPr>
        <p:spPr>
          <a:xfrm rot="5400000">
            <a:off x="1027660" y="5172545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Arrow: Right 1029">
            <a:extLst>
              <a:ext uri="{FF2B5EF4-FFF2-40B4-BE49-F238E27FC236}">
                <a16:creationId xmlns:a16="http://schemas.microsoft.com/office/drawing/2014/main" id="{0DCC4912-7913-3B4B-B347-53459276164E}"/>
              </a:ext>
            </a:extLst>
          </p:cNvPr>
          <p:cNvSpPr/>
          <p:nvPr/>
        </p:nvSpPr>
        <p:spPr>
          <a:xfrm rot="5400000">
            <a:off x="1027660" y="594129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1" name="Rectangle 1310">
            <a:extLst>
              <a:ext uri="{FF2B5EF4-FFF2-40B4-BE49-F238E27FC236}">
                <a16:creationId xmlns:a16="http://schemas.microsoft.com/office/drawing/2014/main" id="{105B82B3-0B0D-0FC1-9CF3-F0BA7A5CD2FE}"/>
              </a:ext>
            </a:extLst>
          </p:cNvPr>
          <p:cNvSpPr/>
          <p:nvPr/>
        </p:nvSpPr>
        <p:spPr>
          <a:xfrm>
            <a:off x="0" y="4322628"/>
            <a:ext cx="2321007" cy="2535371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381EA7-5230-745C-1314-B0B12BE2BED0}"/>
              </a:ext>
            </a:extLst>
          </p:cNvPr>
          <p:cNvSpPr/>
          <p:nvPr/>
        </p:nvSpPr>
        <p:spPr>
          <a:xfrm>
            <a:off x="0" y="645613"/>
            <a:ext cx="2321007" cy="3085442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5F2C3F-72FC-70DC-DA75-B07B250D98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51"/>
          <a:stretch/>
        </p:blipFill>
        <p:spPr>
          <a:xfrm>
            <a:off x="2201425" y="925294"/>
            <a:ext cx="6186302" cy="8287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D23BA8-DD41-186C-D459-EA327A50E7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" r="4029" b="12220"/>
          <a:stretch/>
        </p:blipFill>
        <p:spPr>
          <a:xfrm>
            <a:off x="8475119" y="2679576"/>
            <a:ext cx="3668941" cy="15720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F93DA63-1F23-A6D9-598E-57C926F19B67}"/>
              </a:ext>
            </a:extLst>
          </p:cNvPr>
          <p:cNvSpPr/>
          <p:nvPr/>
        </p:nvSpPr>
        <p:spPr>
          <a:xfrm>
            <a:off x="9748341" y="6430178"/>
            <a:ext cx="1887101" cy="387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370BBB5-B155-D388-75A8-A7340331C8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1" r="4620"/>
          <a:stretch/>
        </p:blipFill>
        <p:spPr>
          <a:xfrm>
            <a:off x="8495076" y="4994975"/>
            <a:ext cx="3629025" cy="1781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89AA0E2-2AC1-27E5-929A-624F726B796B}"/>
              </a:ext>
            </a:extLst>
          </p:cNvPr>
          <p:cNvSpPr txBox="1"/>
          <p:nvPr/>
        </p:nvSpPr>
        <p:spPr>
          <a:xfrm>
            <a:off x="2250608" y="1724231"/>
            <a:ext cx="8709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>
                <a:solidFill>
                  <a:srgbClr val="2C3E50"/>
                </a:solidFill>
                <a:latin typeface="Lato" panose="020F0502020204030203" pitchFamily="34" charset="0"/>
              </a:rPr>
              <a:t>C</a:t>
            </a:r>
            <a:r>
              <a:rPr lang="en-US" sz="16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enters</a:t>
            </a:r>
            <a:r>
              <a:rPr lang="en-US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gene expression by </a:t>
            </a:r>
            <a:r>
              <a:rPr lang="en-US" sz="1600" b="0" i="1" u="sng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subtracting the average</a:t>
            </a:r>
            <a:r>
              <a:rPr lang="en-US" sz="1600" b="0" i="1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expression for that gene. </a:t>
            </a:r>
          </a:p>
          <a:p>
            <a:pPr marL="342900" indent="-342900">
              <a:buAutoNum type="arabicPeriod"/>
            </a:pPr>
            <a:r>
              <a:rPr lang="en-US" sz="1600" b="1" dirty="0">
                <a:solidFill>
                  <a:srgbClr val="2C3E50"/>
                </a:solidFill>
                <a:latin typeface="Lato" panose="020F0502020204030203" pitchFamily="34" charset="0"/>
              </a:rPr>
              <a:t>S</a:t>
            </a:r>
            <a:r>
              <a:rPr lang="en-US" sz="16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cale</a:t>
            </a:r>
            <a:r>
              <a:rPr lang="en-US" sz="1600" b="1" dirty="0">
                <a:solidFill>
                  <a:srgbClr val="2C3E50"/>
                </a:solidFill>
                <a:latin typeface="Lato" panose="020F0502020204030203" pitchFamily="34" charset="0"/>
              </a:rPr>
              <a:t>s </a:t>
            </a:r>
            <a:r>
              <a:rPr lang="en-US" sz="16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expression</a:t>
            </a:r>
            <a:r>
              <a:rPr lang="en-US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for each gene by </a:t>
            </a:r>
            <a:r>
              <a:rPr lang="en-US" sz="1600" b="0" i="1" u="sng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dividing the centered gene expression </a:t>
            </a:r>
            <a:r>
              <a:rPr lang="en-US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by their </a:t>
            </a:r>
            <a:r>
              <a:rPr lang="en-US" sz="1600" b="0" i="1" u="sng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standard deviations</a:t>
            </a:r>
            <a:r>
              <a:rPr lang="en-US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.</a:t>
            </a:r>
            <a:endParaRPr lang="en-US" sz="1600" dirty="0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2BC0E9DB-1969-D1EC-AB60-0236744EB67E}"/>
              </a:ext>
            </a:extLst>
          </p:cNvPr>
          <p:cNvSpPr txBox="1"/>
          <p:nvPr/>
        </p:nvSpPr>
        <p:spPr>
          <a:xfrm>
            <a:off x="2194985" y="594558"/>
            <a:ext cx="681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expression is scaled (row wise z-scored) to compare across genes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55AABB-4215-772A-1DB7-55FB766820C1}"/>
              </a:ext>
            </a:extLst>
          </p:cNvPr>
          <p:cNvSpPr txBox="1"/>
          <p:nvPr/>
        </p:nvSpPr>
        <p:spPr>
          <a:xfrm>
            <a:off x="9112884" y="934465"/>
            <a:ext cx="2811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Z-score = (x-mean(x))/std(x)</a:t>
            </a:r>
          </a:p>
        </p:txBody>
      </p:sp>
      <p:sp>
        <p:nvSpPr>
          <p:cNvPr id="1385" name="Arrow: Right 1384">
            <a:extLst>
              <a:ext uri="{FF2B5EF4-FFF2-40B4-BE49-F238E27FC236}">
                <a16:creationId xmlns:a16="http://schemas.microsoft.com/office/drawing/2014/main" id="{1A052473-BEF7-A2BC-6322-D5EA0B18BF3F}"/>
              </a:ext>
            </a:extLst>
          </p:cNvPr>
          <p:cNvSpPr/>
          <p:nvPr/>
        </p:nvSpPr>
        <p:spPr>
          <a:xfrm rot="5400000">
            <a:off x="10109705" y="4418652"/>
            <a:ext cx="39976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6" name="Arrow: Right 1385">
            <a:extLst>
              <a:ext uri="{FF2B5EF4-FFF2-40B4-BE49-F238E27FC236}">
                <a16:creationId xmlns:a16="http://schemas.microsoft.com/office/drawing/2014/main" id="{AF1C1C1D-FA5E-BCCD-478A-D3CB59BA4791}"/>
              </a:ext>
            </a:extLst>
          </p:cNvPr>
          <p:cNvSpPr/>
          <p:nvPr/>
        </p:nvSpPr>
        <p:spPr>
          <a:xfrm rot="5400000">
            <a:off x="5184653" y="4513346"/>
            <a:ext cx="39976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7" name="TextBox 1386">
            <a:extLst>
              <a:ext uri="{FF2B5EF4-FFF2-40B4-BE49-F238E27FC236}">
                <a16:creationId xmlns:a16="http://schemas.microsoft.com/office/drawing/2014/main" id="{293A4A1E-D84A-85AE-AB4B-37E7540C6632}"/>
              </a:ext>
            </a:extLst>
          </p:cNvPr>
          <p:cNvSpPr txBox="1"/>
          <p:nvPr/>
        </p:nvSpPr>
        <p:spPr>
          <a:xfrm>
            <a:off x="9620233" y="1225062"/>
            <a:ext cx="1937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SD from mean</a:t>
            </a:r>
          </a:p>
        </p:txBody>
      </p:sp>
      <p:pic>
        <p:nvPicPr>
          <p:cNvPr id="1668" name="Picture 1667" descr="A screenshot of a graph&#10;&#10;Description automatically generated">
            <a:extLst>
              <a:ext uri="{FF2B5EF4-FFF2-40B4-BE49-F238E27FC236}">
                <a16:creationId xmlns:a16="http://schemas.microsoft.com/office/drawing/2014/main" id="{9CDD5EF5-722E-315B-EE2E-256919B414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839" y="4953800"/>
            <a:ext cx="6400813" cy="1828804"/>
          </a:xfrm>
          <a:prstGeom prst="rect">
            <a:avLst/>
          </a:prstGeom>
        </p:spPr>
      </p:pic>
      <p:pic>
        <p:nvPicPr>
          <p:cNvPr id="1670" name="Picture 1669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89489A54-51A3-CC7F-3F1E-9D77C345D0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839" y="2646652"/>
            <a:ext cx="6400813" cy="1828804"/>
          </a:xfrm>
          <a:prstGeom prst="rect">
            <a:avLst/>
          </a:prstGeom>
        </p:spPr>
      </p:pic>
      <p:sp>
        <p:nvSpPr>
          <p:cNvPr id="1672" name="Rectangle 1671">
            <a:extLst>
              <a:ext uri="{FF2B5EF4-FFF2-40B4-BE49-F238E27FC236}">
                <a16:creationId xmlns:a16="http://schemas.microsoft.com/office/drawing/2014/main" id="{639452C2-81BF-B2DE-FC07-23067F0AE389}"/>
              </a:ext>
            </a:extLst>
          </p:cNvPr>
          <p:cNvSpPr/>
          <p:nvPr/>
        </p:nvSpPr>
        <p:spPr>
          <a:xfrm>
            <a:off x="9112884" y="6532443"/>
            <a:ext cx="3011217" cy="25016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74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M3_Seurat_Processing</Template>
  <TotalTime>2224</TotalTime>
  <Words>1211</Words>
  <Application>Microsoft Office PowerPoint</Application>
  <PresentationFormat>Widescreen</PresentationFormat>
  <Paragraphs>452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Lato</vt:lpstr>
      <vt:lpstr>OpenSans</vt:lpstr>
      <vt:lpstr>Office Theme</vt:lpstr>
      <vt:lpstr>Module 3: Processing scRNA-Seq with Seurat</vt:lpstr>
      <vt:lpstr>Processing Pipeline Overview</vt:lpstr>
      <vt:lpstr>Processing Pipeline Overview</vt:lpstr>
      <vt:lpstr>Count Matrix Importation</vt:lpstr>
      <vt:lpstr>Count Matrix Importation</vt:lpstr>
      <vt:lpstr>Count Matrix Importation</vt:lpstr>
      <vt:lpstr>Count Data Normalization</vt:lpstr>
      <vt:lpstr>Count Data Normalization: Variable Features</vt:lpstr>
      <vt:lpstr>Count Matrix Importation</vt:lpstr>
      <vt:lpstr>Count Matrix Importation</vt:lpstr>
      <vt:lpstr>Count Matrix Importation</vt:lpstr>
      <vt:lpstr>Count Matrix Importation</vt:lpstr>
      <vt:lpstr>Count Matrix Importation</vt:lpstr>
      <vt:lpstr>Count Matrix Importation</vt:lpstr>
      <vt:lpstr>Seurat Adjustable Parameters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154</cp:revision>
  <dcterms:created xsi:type="dcterms:W3CDTF">2024-01-01T16:06:19Z</dcterms:created>
  <dcterms:modified xsi:type="dcterms:W3CDTF">2024-01-31T14:18:44Z</dcterms:modified>
</cp:coreProperties>
</file>