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6"/>
  </p:notesMasterIdLst>
  <p:sldIdLst>
    <p:sldId id="256" r:id="rId2"/>
    <p:sldId id="261" r:id="rId3"/>
    <p:sldId id="263" r:id="rId4"/>
    <p:sldId id="274" r:id="rId5"/>
    <p:sldId id="262" r:id="rId6"/>
    <p:sldId id="264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 autoAdjust="0"/>
    <p:restoredTop sz="95278" autoAdjust="0"/>
  </p:normalViewPr>
  <p:slideViewPr>
    <p:cSldViewPr snapToGrid="0">
      <p:cViewPr varScale="1">
        <p:scale>
          <a:sx n="105" d="100"/>
          <a:sy n="105" d="100"/>
        </p:scale>
        <p:origin x="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14D3-BBF7-5B10-D21B-A24392B9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B73EB-2B1B-4A6D-5466-6E741212D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B3DAA-AF56-6EB8-F48E-37036C437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A7E7-30AE-B49B-B629-2D8120F9F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20" y="6533528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458" y="6483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95245-F805-EC21-465A-D189D3A7EEF5}"/>
              </a:ext>
            </a:extLst>
          </p:cNvPr>
          <p:cNvGrpSpPr/>
          <p:nvPr userDrawn="1"/>
        </p:nvGrpSpPr>
        <p:grpSpPr>
          <a:xfrm>
            <a:off x="5907" y="830328"/>
            <a:ext cx="3330054" cy="5781229"/>
            <a:chOff x="5907" y="830328"/>
            <a:chExt cx="3330054" cy="5781229"/>
          </a:xfrm>
        </p:grpSpPr>
        <p:sp>
          <p:nvSpPr>
            <p:cNvPr id="7" name="Arrow: Right 147">
              <a:extLst>
                <a:ext uri="{FF2B5EF4-FFF2-40B4-BE49-F238E27FC236}">
                  <a16:creationId xmlns:a16="http://schemas.microsoft.com/office/drawing/2014/main" id="{2676C4A0-2D2A-E721-1306-549086F6AA77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48">
              <a:extLst>
                <a:ext uri="{FF2B5EF4-FFF2-40B4-BE49-F238E27FC236}">
                  <a16:creationId xmlns:a16="http://schemas.microsoft.com/office/drawing/2014/main" id="{16CD9F40-B7E1-ED03-95E0-432D405CB3A1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DBC255C-3109-F8AC-435B-B3ACE9D63D54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D3C98-C41D-D24D-4800-3CA29B55C6B0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01616EF-1A85-1D31-4987-98283D04B1F5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B1FE4D4-7E79-6D64-8ABE-0A47EAAFD7F4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A1662F-431B-FA2A-837D-152181EECA06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45F3CE-EA82-DF54-9653-84A17850EB1D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DFE6F0-6E85-9823-D5B0-D09467C4555C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B6962-B501-693F-4C6A-E0F719ECB14B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364068-7CF9-911E-A116-68B81DEE82A8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B01D8E-5A12-FED4-9645-CA4A31B51BB5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BB3801-5DCF-2166-4E1E-1CFD5D667042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F7C3DD-3F83-047C-4879-D4BBB54DBE1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6196E45-7523-4A80-159E-00D44771B3DB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1D749-790D-51DA-C755-716389F2B8F0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0146C-6198-4C27-8FD7-3BA758F7341F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B0F8C-854D-47F2-DA1F-8D8D3DA2D577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B5C89D-933E-BD4D-5D6D-F59EDC88C883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65CC1A-F686-F192-4F45-E0A09B799133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0E7D-EC6B-F3D9-2FC8-074622494CFA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9D1C16-C6B4-5EA6-84B9-0308E50AD5AA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CDF5F-5887-BCF2-B4D5-A6CA3048BC31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C5FB6B7-C472-312A-CFDB-EBE4C164A99E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0886F5F-D46F-C0EE-0323-7A33DE82BD31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4E034C3-5C40-7887-8CD8-957665E87277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1B3426-4492-8896-2CB3-CCC239871328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10B6C8-7B58-7D72-96C2-A5691F15C700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C0BB9A-57DB-394B-12E3-0FD4C8B94078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F01DB5-C2E5-0185-6CFA-698F36608BCD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087C65-2F57-B287-C6E1-982C1D036FF6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B8500-8198-83BB-1613-F3DA83300D6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924DF-E910-35CC-9C77-4824C009259D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21EDBD-55A4-5D43-1555-F2AD951A7CCF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A5C19B-9CF9-9AAB-1CDF-23A18034665E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A358DE-67D2-3FE3-1BE1-A79E083A2F68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E801FE-E387-0596-4ED7-5FE38F6ACB3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E1D47A-AC56-B5F0-F0D7-88919DACE94E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98DCD-4474-1D69-9926-A154B6F5FA1C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3F108A-DD19-6E1B-F0DC-FAAE8440EF7D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885278-23EE-D165-E86A-16EB416CCA0E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EA9A9C-6EC5-2F8C-0A9A-54958C555EDD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8592DA-5A00-B226-A9DC-FDA86F909553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D5EA2-4641-9CED-A9F3-73D5F4A181E5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076BD-77F5-3328-4B2C-1A4CB6DF3D8B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444BA-9529-FCB2-74CB-31C56A464E81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EE79BE6-3D42-6361-22EB-A0803F9922F8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B1FB22-AA9D-7716-E89B-C04922B3B26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598C8CF-765B-8ABB-0CF6-BF120ED1206F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B9AEF-B242-BCC3-0328-15E31FD44942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593476A-BCA1-E881-A9A0-C4D0998EA0BD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03E6DE1-AB74-27B2-9E57-1EF44240D97B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8A4D64-F93E-ABD3-2B03-C0B6EAAF424B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5A41FD-205B-C4FB-9479-86653BFB35C9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E171CD7-2675-48CC-F67B-A21D61F9B06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49154-B3EC-549C-0FEA-7AC44A2C00B6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4A721B0-071D-4075-15B4-E265C42F1660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0CC5DC68-11B1-3335-B34F-085FAB5CDD28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5566-597C-C2E4-88F4-6313BE4B16E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FD09-6252-AD4B-96E7-9130200E23A6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282559-F983-5CB9-8538-570A6B09259E}"/>
              </a:ext>
            </a:extLst>
          </p:cNvPr>
          <p:cNvSpPr/>
          <p:nvPr/>
        </p:nvSpPr>
        <p:spPr>
          <a:xfrm>
            <a:off x="1691034" y="942975"/>
            <a:ext cx="160461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9ABBE6-C470-408F-3A1D-A6008D8E99C5}"/>
              </a:ext>
            </a:extLst>
          </p:cNvPr>
          <p:cNvSpPr/>
          <p:nvPr/>
        </p:nvSpPr>
        <p:spPr>
          <a:xfrm>
            <a:off x="90094" y="930296"/>
            <a:ext cx="1613474" cy="488932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F898ED7-C53A-D055-ACB8-A41F8D5EEA33}"/>
              </a:ext>
            </a:extLst>
          </p:cNvPr>
          <p:cNvSpPr/>
          <p:nvPr/>
        </p:nvSpPr>
        <p:spPr>
          <a:xfrm>
            <a:off x="5631544" y="4484914"/>
            <a:ext cx="2699656" cy="1161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40D6-1291-B68A-E6AC-2E0C4A9B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"/>
          <a:stretch/>
        </p:blipFill>
        <p:spPr>
          <a:xfrm>
            <a:off x="4230983" y="1944628"/>
            <a:ext cx="6054364" cy="43510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D5A786C-871A-D8F0-F5CE-996BAA7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17" y="890234"/>
            <a:ext cx="5849166" cy="100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1A0D0-21A1-C369-08EF-7540F116E62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BF693-3591-3ABA-6A6A-D934ABC5D3C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34FFA7F-984A-3883-A031-2A31CF5491D6}"/>
              </a:ext>
            </a:extLst>
          </p:cNvPr>
          <p:cNvSpPr/>
          <p:nvPr/>
        </p:nvSpPr>
        <p:spPr>
          <a:xfrm>
            <a:off x="1691034" y="1637049"/>
            <a:ext cx="1604616" cy="494107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D85BAC-CD69-6F5C-8F28-6D2F12538FCB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D8498BB-7E6E-1AC8-C83B-713223D4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11" y="666816"/>
            <a:ext cx="6096851" cy="23244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531DC74-23CC-3935-9FFE-169DADC2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99" y="3251200"/>
            <a:ext cx="5509176" cy="350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8C90B-2617-E603-071E-04CF7A6F7C64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A81-6205-A203-E199-2D514BC94E5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A3F45-B733-1171-EEB8-438F07F8A865}"/>
              </a:ext>
            </a:extLst>
          </p:cNvPr>
          <p:cNvSpPr/>
          <p:nvPr/>
        </p:nvSpPr>
        <p:spPr>
          <a:xfrm>
            <a:off x="1691034" y="3429000"/>
            <a:ext cx="1604616" cy="3149126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D6023F-810E-A38D-4671-8682C0E2DCDA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B90B4C-87E9-9CE4-F8D0-38331194B82A}"/>
              </a:ext>
            </a:extLst>
          </p:cNvPr>
          <p:cNvSpPr/>
          <p:nvPr/>
        </p:nvSpPr>
        <p:spPr>
          <a:xfrm>
            <a:off x="1702937" y="929767"/>
            <a:ext cx="1604616" cy="90016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E533EB-19D5-386C-7ECA-C711F37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18" y="2841568"/>
            <a:ext cx="473458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88" y="2890887"/>
            <a:ext cx="5382376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1BC5882-E432-FBDE-5600-23939988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1"/>
          <a:stretch/>
        </p:blipFill>
        <p:spPr>
          <a:xfrm>
            <a:off x="3469070" y="3392804"/>
            <a:ext cx="5144578" cy="34609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0" t="29346" b="31411"/>
          <a:stretch/>
        </p:blipFill>
        <p:spPr>
          <a:xfrm>
            <a:off x="8425840" y="4992184"/>
            <a:ext cx="641833" cy="146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519" y="656509"/>
            <a:ext cx="6163535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378-6BDF-9E6C-FC85-A33B039DE3F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85175F-4915-60CA-7780-D24132DBE5C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38C70C-36D8-785B-D153-27FEACE19EF3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FBD35-8EF3-A2F2-B47E-E016FC7DC40E}"/>
              </a:ext>
            </a:extLst>
          </p:cNvPr>
          <p:cNvSpPr/>
          <p:nvPr/>
        </p:nvSpPr>
        <p:spPr>
          <a:xfrm>
            <a:off x="1702937" y="929767"/>
            <a:ext cx="1604616" cy="279075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4869A8-4E03-6699-D52E-5561293DECBE}"/>
              </a:ext>
            </a:extLst>
          </p:cNvPr>
          <p:cNvGrpSpPr/>
          <p:nvPr/>
        </p:nvGrpSpPr>
        <p:grpSpPr>
          <a:xfrm>
            <a:off x="8934564" y="2293537"/>
            <a:ext cx="2929249" cy="2270926"/>
            <a:chOff x="8934564" y="2325142"/>
            <a:chExt cx="2929249" cy="227092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1DEC4C-5EBB-C1EE-04CB-93177051B9E6}"/>
                </a:ext>
              </a:extLst>
            </p:cNvPr>
            <p:cNvSpPr/>
            <p:nvPr/>
          </p:nvSpPr>
          <p:spPr>
            <a:xfrm>
              <a:off x="8934564" y="2325142"/>
              <a:ext cx="2929249" cy="2270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12496C3-C8B6-14B0-45DB-B8AE7A2C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6717"/>
            <a:stretch/>
          </p:blipFill>
          <p:spPr>
            <a:xfrm>
              <a:off x="8981088" y="2391826"/>
              <a:ext cx="2855293" cy="214342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4D4-BB8A-C9A5-8875-E490AFD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 Troubleshooting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3626B-AFC7-59F3-1789-B060AB4080B8}"/>
              </a:ext>
            </a:extLst>
          </p:cNvPr>
          <p:cNvSpPr txBox="1"/>
          <p:nvPr/>
        </p:nvSpPr>
        <p:spPr>
          <a:xfrm>
            <a:off x="237744" y="804672"/>
            <a:ext cx="7298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Errors with Monocle3</a:t>
            </a:r>
          </a:p>
          <a:p>
            <a:pPr marL="342900" indent="-342900">
              <a:buAutoNum type="arabicPeriod"/>
            </a:pPr>
            <a:r>
              <a:rPr lang="en-US" dirty="0"/>
              <a:t>Packages are not up-to-date</a:t>
            </a:r>
          </a:p>
          <a:p>
            <a:pPr marL="800100" lvl="1" indent="-342900">
              <a:buAutoNum type="arabicPeriod"/>
            </a:pPr>
            <a:r>
              <a:rPr lang="en-US" dirty="0"/>
              <a:t>Install developer versions of Monocle3, </a:t>
            </a:r>
            <a:r>
              <a:rPr lang="en-US" dirty="0" err="1"/>
              <a:t>SeuratWrappers</a:t>
            </a:r>
            <a:r>
              <a:rPr lang="en-US" dirty="0"/>
              <a:t>, and Seurat</a:t>
            </a:r>
          </a:p>
          <a:p>
            <a:pPr marL="342900" indent="-342900">
              <a:buAutoNum type="arabicPeriod"/>
            </a:pPr>
            <a:r>
              <a:rPr lang="en-US" dirty="0"/>
              <a:t>Internet search for error message, check for solutions.</a:t>
            </a:r>
          </a:p>
          <a:p>
            <a:pPr marL="342900" indent="-342900">
              <a:buAutoNum type="arabicPeriod"/>
            </a:pPr>
            <a:r>
              <a:rPr lang="en-US" dirty="0"/>
              <a:t>Change parameters and algorithms for the step that raises error.</a:t>
            </a:r>
          </a:p>
        </p:txBody>
      </p:sp>
    </p:spTree>
    <p:extLst>
      <p:ext uri="{BB962C8B-B14F-4D97-AF65-F5344CB8AC3E}">
        <p14:creationId xmlns:p14="http://schemas.microsoft.com/office/powerpoint/2010/main" val="5993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898525" y="1166336"/>
            <a:ext cx="6191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pseudotimes</a:t>
            </a:r>
            <a:r>
              <a:rPr lang="en-US" dirty="0"/>
              <a:t> measure the relative progression of each of the individuals along the biological process of interest, e.g., disease progression, cellular development, etc., allowing us to understand the (pseudo)temporal </a:t>
            </a:r>
            <a:r>
              <a:rPr lang="en-US" dirty="0" err="1"/>
              <a:t>behaviour</a:t>
            </a:r>
            <a:r>
              <a:rPr lang="en-US" dirty="0"/>
              <a:t> of measured features without explicit time series data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837993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7400807" y="1443335"/>
            <a:ext cx="7785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3446-036C-4B50-E68A-E49B38C6D13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50F1-668C-A32C-E8EF-B37A14FD546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2CBDAD9-5548-A174-F3AF-CEEC58BD8B83}"/>
              </a:ext>
            </a:extLst>
          </p:cNvPr>
          <p:cNvSpPr/>
          <p:nvPr/>
        </p:nvSpPr>
        <p:spPr>
          <a:xfrm>
            <a:off x="4766123" y="1137880"/>
            <a:ext cx="3854550" cy="3970578"/>
          </a:xfrm>
          <a:custGeom>
            <a:avLst/>
            <a:gdLst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320626 w 3848200"/>
              <a:gd name="connsiteY4" fmla="*/ 836948 h 3970578"/>
              <a:gd name="connsiteX5" fmla="*/ 3848200 w 3848200"/>
              <a:gd name="connsiteY5" fmla="*/ 836948 h 3970578"/>
              <a:gd name="connsiteX6" fmla="*/ 3848200 w 3848200"/>
              <a:gd name="connsiteY6" fmla="*/ 1673265 h 3970578"/>
              <a:gd name="connsiteX7" fmla="*/ 2320626 w 3848200"/>
              <a:gd name="connsiteY7" fmla="*/ 1682833 h 3970578"/>
              <a:gd name="connsiteX8" fmla="*/ 1982758 w 3848200"/>
              <a:gd name="connsiteY8" fmla="*/ 3970578 h 3970578"/>
              <a:gd name="connsiteX9" fmla="*/ 1977339 w 3848200"/>
              <a:gd name="connsiteY9" fmla="*/ 1711627 h 3970578"/>
              <a:gd name="connsiteX10" fmla="*/ 1977339 w 3848200"/>
              <a:gd name="connsiteY10" fmla="*/ 3970577 h 3970578"/>
              <a:gd name="connsiteX11" fmla="*/ 0 w 3848200"/>
              <a:gd name="connsiteY11" fmla="*/ 3970577 h 3970578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16732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288876 w 3848200"/>
              <a:gd name="connsiteY4" fmla="*/ 193549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323628"/>
              <a:gd name="connsiteX1" fmla="*/ 1973233 w 3848200"/>
              <a:gd name="connsiteY1" fmla="*/ 0 h 4323628"/>
              <a:gd name="connsiteX2" fmla="*/ 1977339 w 3848200"/>
              <a:gd name="connsiteY2" fmla="*/ 0 h 4323628"/>
              <a:gd name="connsiteX3" fmla="*/ 1977339 w 3848200"/>
              <a:gd name="connsiteY3" fmla="*/ 9893 h 4323628"/>
              <a:gd name="connsiteX4" fmla="*/ 2288876 w 3848200"/>
              <a:gd name="connsiteY4" fmla="*/ 1935498 h 4323628"/>
              <a:gd name="connsiteX5" fmla="*/ 3835500 w 3848200"/>
              <a:gd name="connsiteY5" fmla="*/ 1941848 h 4323628"/>
              <a:gd name="connsiteX6" fmla="*/ 3848200 w 3848200"/>
              <a:gd name="connsiteY6" fmla="*/ 2574965 h 4323628"/>
              <a:gd name="connsiteX7" fmla="*/ 2276176 w 3848200"/>
              <a:gd name="connsiteY7" fmla="*/ 2571833 h 4323628"/>
              <a:gd name="connsiteX8" fmla="*/ 1982758 w 3848200"/>
              <a:gd name="connsiteY8" fmla="*/ 3970578 h 4323628"/>
              <a:gd name="connsiteX9" fmla="*/ 0 w 3848200"/>
              <a:gd name="connsiteY9" fmla="*/ 3970577 h 4323628"/>
              <a:gd name="connsiteX10" fmla="*/ 0 w 3848200"/>
              <a:gd name="connsiteY10" fmla="*/ 0 h 4323628"/>
              <a:gd name="connsiteX0" fmla="*/ 0 w 3848200"/>
              <a:gd name="connsiteY0" fmla="*/ 0 h 4264693"/>
              <a:gd name="connsiteX1" fmla="*/ 1973233 w 3848200"/>
              <a:gd name="connsiteY1" fmla="*/ 0 h 4264693"/>
              <a:gd name="connsiteX2" fmla="*/ 1977339 w 3848200"/>
              <a:gd name="connsiteY2" fmla="*/ 0 h 4264693"/>
              <a:gd name="connsiteX3" fmla="*/ 1977339 w 3848200"/>
              <a:gd name="connsiteY3" fmla="*/ 9893 h 4264693"/>
              <a:gd name="connsiteX4" fmla="*/ 2288876 w 3848200"/>
              <a:gd name="connsiteY4" fmla="*/ 1935498 h 4264693"/>
              <a:gd name="connsiteX5" fmla="*/ 3835500 w 3848200"/>
              <a:gd name="connsiteY5" fmla="*/ 1941848 h 4264693"/>
              <a:gd name="connsiteX6" fmla="*/ 3848200 w 3848200"/>
              <a:gd name="connsiteY6" fmla="*/ 2574965 h 4264693"/>
              <a:gd name="connsiteX7" fmla="*/ 2276176 w 3848200"/>
              <a:gd name="connsiteY7" fmla="*/ 2571833 h 4264693"/>
              <a:gd name="connsiteX8" fmla="*/ 1982758 w 3848200"/>
              <a:gd name="connsiteY8" fmla="*/ 3970578 h 4264693"/>
              <a:gd name="connsiteX9" fmla="*/ 0 w 3848200"/>
              <a:gd name="connsiteY9" fmla="*/ 3970577 h 4264693"/>
              <a:gd name="connsiteX10" fmla="*/ 0 w 3848200"/>
              <a:gd name="connsiteY10" fmla="*/ 0 h 4264693"/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288876 w 3848200"/>
              <a:gd name="connsiteY4" fmla="*/ 1935498 h 3970578"/>
              <a:gd name="connsiteX5" fmla="*/ 3835500 w 3848200"/>
              <a:gd name="connsiteY5" fmla="*/ 1941848 h 3970578"/>
              <a:gd name="connsiteX6" fmla="*/ 3848200 w 3848200"/>
              <a:gd name="connsiteY6" fmla="*/ 2574965 h 3970578"/>
              <a:gd name="connsiteX7" fmla="*/ 2276176 w 3848200"/>
              <a:gd name="connsiteY7" fmla="*/ 2571833 h 3970578"/>
              <a:gd name="connsiteX8" fmla="*/ 1982758 w 3848200"/>
              <a:gd name="connsiteY8" fmla="*/ 3970578 h 3970578"/>
              <a:gd name="connsiteX9" fmla="*/ 0 w 3848200"/>
              <a:gd name="connsiteY9" fmla="*/ 3970577 h 3970578"/>
              <a:gd name="connsiteX10" fmla="*/ 0 w 384820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8200 w 3854550"/>
              <a:gd name="connsiteY6" fmla="*/ 25749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20626 w 3854550"/>
              <a:gd name="connsiteY7" fmla="*/ 26289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33326 w 3854550"/>
              <a:gd name="connsiteY7" fmla="*/ 26480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07926 w 3854550"/>
              <a:gd name="connsiteY7" fmla="*/ 26416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82526 w 3854550"/>
              <a:gd name="connsiteY7" fmla="*/ 26353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4550" h="3970578">
                <a:moveTo>
                  <a:pt x="0" y="0"/>
                </a:moveTo>
                <a:lnTo>
                  <a:pt x="1973233" y="0"/>
                </a:lnTo>
                <a:lnTo>
                  <a:pt x="1977339" y="0"/>
                </a:lnTo>
                <a:lnTo>
                  <a:pt x="1977339" y="9893"/>
                </a:lnTo>
                <a:lnTo>
                  <a:pt x="2295226" y="2011698"/>
                </a:lnTo>
                <a:lnTo>
                  <a:pt x="3854550" y="2018048"/>
                </a:lnTo>
                <a:cubicBezTo>
                  <a:pt x="3852433" y="2203687"/>
                  <a:pt x="3843967" y="2452826"/>
                  <a:pt x="3841850" y="2638465"/>
                </a:cubicBezTo>
                <a:lnTo>
                  <a:pt x="2282526" y="2635333"/>
                </a:lnTo>
                <a:lnTo>
                  <a:pt x="1982758" y="3970578"/>
                </a:lnTo>
                <a:lnTo>
                  <a:pt x="0" y="39705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51E87-108A-E2D5-A37F-5DC5C3F43CBB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EA98-2F72-8A30-995A-FB40686F7E78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E1A75C-062D-F4F8-CF73-50CCE5313691}"/>
              </a:ext>
            </a:extLst>
          </p:cNvPr>
          <p:cNvGrpSpPr/>
          <p:nvPr/>
        </p:nvGrpSpPr>
        <p:grpSpPr>
          <a:xfrm>
            <a:off x="2832099" y="4160549"/>
            <a:ext cx="2017377" cy="2030239"/>
            <a:chOff x="2832099" y="4160549"/>
            <a:chExt cx="2017377" cy="2030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300949" y="4748834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832099" y="5705870"/>
              <a:ext cx="1239797" cy="484918"/>
              <a:chOff x="2584449" y="5763926"/>
              <a:chExt cx="1239797" cy="484918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88743" y="5813340"/>
                <a:ext cx="484918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799083" y="4160549"/>
              <a:ext cx="1050393" cy="616864"/>
              <a:chOff x="3551433" y="4218605"/>
              <a:chExt cx="1050393" cy="616864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218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386501" y="4477491"/>
                <a:ext cx="522910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68457F4-A465-3B44-8673-4739FA1E5985}"/>
                </a:ext>
              </a:extLst>
            </p:cNvPr>
            <p:cNvSpPr txBox="1"/>
            <p:nvPr/>
          </p:nvSpPr>
          <p:spPr>
            <a:xfrm>
              <a:off x="3262506" y="5282130"/>
              <a:ext cx="1281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SeuratWrappers</a:t>
              </a:r>
              <a:r>
                <a:rPr lang="en-US" sz="1200" i="1" dirty="0"/>
                <a:t>::</a:t>
              </a:r>
            </a:p>
            <a:p>
              <a:r>
                <a:rPr lang="en-US" sz="1200" i="1" dirty="0" err="1"/>
                <a:t>as.cell_data_set</a:t>
              </a:r>
              <a:r>
                <a:rPr lang="en-US" sz="1200" i="1" dirty="0"/>
                <a:t>()</a:t>
              </a:r>
            </a:p>
          </p:txBody>
        </p:sp>
      </p:grpSp>
      <p:sp>
        <p:nvSpPr>
          <p:cNvPr id="301" name="Arrow: Right 147">
            <a:extLst>
              <a:ext uri="{FF2B5EF4-FFF2-40B4-BE49-F238E27FC236}">
                <a16:creationId xmlns:a16="http://schemas.microsoft.com/office/drawing/2014/main" id="{0BEFAFFB-3F45-999A-EE8C-C236F75E6FDE}"/>
              </a:ext>
            </a:extLst>
          </p:cNvPr>
          <p:cNvSpPr/>
          <p:nvPr/>
        </p:nvSpPr>
        <p:spPr>
          <a:xfrm rot="2467564">
            <a:off x="5901574" y="6561765"/>
            <a:ext cx="666855" cy="197718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4803"/>
              <a:gd name="connsiteX1" fmla="*/ 806312 w 806312"/>
              <a:gd name="connsiteY1" fmla="*/ 0 h 194803"/>
              <a:gd name="connsiteX2" fmla="*/ 553548 w 806312"/>
              <a:gd name="connsiteY2" fmla="*/ 194803 h 194803"/>
              <a:gd name="connsiteX3" fmla="*/ 168753 w 806312"/>
              <a:gd name="connsiteY3" fmla="*/ 193754 h 194803"/>
              <a:gd name="connsiteX4" fmla="*/ 0 w 806312"/>
              <a:gd name="connsiteY4" fmla="*/ 534 h 194803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51719 w 806312"/>
              <a:gd name="connsiteY2" fmla="*/ 193009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5803"/>
              <a:gd name="connsiteX1" fmla="*/ 806312 w 806312"/>
              <a:gd name="connsiteY1" fmla="*/ 0 h 195803"/>
              <a:gd name="connsiteX2" fmla="*/ 551719 w 806312"/>
              <a:gd name="connsiteY2" fmla="*/ 193009 h 195803"/>
              <a:gd name="connsiteX3" fmla="*/ 204081 w 806312"/>
              <a:gd name="connsiteY3" fmla="*/ 195803 h 195803"/>
              <a:gd name="connsiteX4" fmla="*/ 0 w 806312"/>
              <a:gd name="connsiteY4" fmla="*/ 534 h 195803"/>
              <a:gd name="connsiteX0" fmla="*/ 0 w 843224"/>
              <a:gd name="connsiteY0" fmla="*/ 280 h 195549"/>
              <a:gd name="connsiteX1" fmla="*/ 843225 w 843224"/>
              <a:gd name="connsiteY1" fmla="*/ 0 h 195549"/>
              <a:gd name="connsiteX2" fmla="*/ 551719 w 843224"/>
              <a:gd name="connsiteY2" fmla="*/ 192755 h 195549"/>
              <a:gd name="connsiteX3" fmla="*/ 204081 w 843224"/>
              <a:gd name="connsiteY3" fmla="*/ 195549 h 195549"/>
              <a:gd name="connsiteX4" fmla="*/ 0 w 843224"/>
              <a:gd name="connsiteY4" fmla="*/ 280 h 195549"/>
              <a:gd name="connsiteX0" fmla="*/ 1 w 858512"/>
              <a:gd name="connsiteY0" fmla="*/ 1163 h 195549"/>
              <a:gd name="connsiteX1" fmla="*/ 858512 w 858512"/>
              <a:gd name="connsiteY1" fmla="*/ 0 h 195549"/>
              <a:gd name="connsiteX2" fmla="*/ 567006 w 858512"/>
              <a:gd name="connsiteY2" fmla="*/ 192755 h 195549"/>
              <a:gd name="connsiteX3" fmla="*/ 219368 w 858512"/>
              <a:gd name="connsiteY3" fmla="*/ 195549 h 195549"/>
              <a:gd name="connsiteX4" fmla="*/ 1 w 858512"/>
              <a:gd name="connsiteY4" fmla="*/ 1163 h 195549"/>
              <a:gd name="connsiteX0" fmla="*/ 0 w 858511"/>
              <a:gd name="connsiteY0" fmla="*/ 1163 h 197718"/>
              <a:gd name="connsiteX1" fmla="*/ 858511 w 858511"/>
              <a:gd name="connsiteY1" fmla="*/ 0 h 197718"/>
              <a:gd name="connsiteX2" fmla="*/ 567005 w 858511"/>
              <a:gd name="connsiteY2" fmla="*/ 192755 h 197718"/>
              <a:gd name="connsiteX3" fmla="*/ 132271 w 858511"/>
              <a:gd name="connsiteY3" fmla="*/ 197718 h 197718"/>
              <a:gd name="connsiteX4" fmla="*/ 0 w 858511"/>
              <a:gd name="connsiteY4" fmla="*/ 1163 h 19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511" h="197718">
                <a:moveTo>
                  <a:pt x="0" y="1163"/>
                </a:moveTo>
                <a:lnTo>
                  <a:pt x="858511" y="0"/>
                </a:lnTo>
                <a:lnTo>
                  <a:pt x="567005" y="192755"/>
                </a:lnTo>
                <a:lnTo>
                  <a:pt x="132271" y="197718"/>
                </a:lnTo>
                <a:lnTo>
                  <a:pt x="0" y="1163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row: Right 148">
            <a:extLst>
              <a:ext uri="{FF2B5EF4-FFF2-40B4-BE49-F238E27FC236}">
                <a16:creationId xmlns:a16="http://schemas.microsoft.com/office/drawing/2014/main" id="{1311CEA5-5A9A-8DA1-5F4F-F3756F6E9426}"/>
              </a:ext>
            </a:extLst>
          </p:cNvPr>
          <p:cNvSpPr/>
          <p:nvPr/>
        </p:nvSpPr>
        <p:spPr>
          <a:xfrm rot="2467564">
            <a:off x="6699858" y="1061110"/>
            <a:ext cx="476149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  <a:gd name="connsiteX0" fmla="*/ 223841 w 691548"/>
              <a:gd name="connsiteY0" fmla="*/ 104102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23841 w 691548"/>
              <a:gd name="connsiteY7" fmla="*/ 104102 h 386089"/>
              <a:gd name="connsiteX0" fmla="*/ 285335 w 691548"/>
              <a:gd name="connsiteY0" fmla="*/ 101906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85335 w 691548"/>
              <a:gd name="connsiteY7" fmla="*/ 101906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285335" y="101906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285335" y="10190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row: Right 302">
            <a:extLst>
              <a:ext uri="{FF2B5EF4-FFF2-40B4-BE49-F238E27FC236}">
                <a16:creationId xmlns:a16="http://schemas.microsoft.com/office/drawing/2014/main" id="{82B1D023-88CC-A766-F165-6C227428581B}"/>
              </a:ext>
            </a:extLst>
          </p:cNvPr>
          <p:cNvSpPr/>
          <p:nvPr/>
        </p:nvSpPr>
        <p:spPr>
          <a:xfrm rot="5400000">
            <a:off x="5535364" y="16769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B61C974-4DFA-88CE-6A0A-10BC8A69BF5B}"/>
              </a:ext>
            </a:extLst>
          </p:cNvPr>
          <p:cNvGrpSpPr/>
          <p:nvPr/>
        </p:nvGrpSpPr>
        <p:grpSpPr>
          <a:xfrm>
            <a:off x="4840663" y="1254046"/>
            <a:ext cx="1514816" cy="338554"/>
            <a:chOff x="-48752" y="735655"/>
            <a:chExt cx="2178750" cy="338554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BAF410A-0C75-6833-3958-A3BF52269B0E}"/>
                </a:ext>
              </a:extLst>
            </p:cNvPr>
            <p:cNvSpPr/>
            <p:nvPr/>
          </p:nvSpPr>
          <p:spPr>
            <a:xfrm>
              <a:off x="113942" y="750352"/>
              <a:ext cx="1898099" cy="3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4254560-AC9A-32C4-21D5-4789875C56D3}"/>
                </a:ext>
              </a:extLst>
            </p:cNvPr>
            <p:cNvSpPr txBox="1"/>
            <p:nvPr/>
          </p:nvSpPr>
          <p:spPr>
            <a:xfrm>
              <a:off x="-48752" y="735655"/>
              <a:ext cx="21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037D1C8-A5C9-5B55-FD9B-85E8E8E1C6FE}"/>
              </a:ext>
            </a:extLst>
          </p:cNvPr>
          <p:cNvGrpSpPr/>
          <p:nvPr/>
        </p:nvGrpSpPr>
        <p:grpSpPr>
          <a:xfrm>
            <a:off x="4700863" y="2663306"/>
            <a:ext cx="1782247" cy="830997"/>
            <a:chOff x="27906" y="5317845"/>
            <a:chExt cx="2185416" cy="83099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00F5069-4370-68EF-C28F-1E6F7D732C23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042FCD-5C84-D6B4-CCFB-EF430D35F3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1A874FC-97DB-361C-E3B2-F6237EFB0812}"/>
              </a:ext>
            </a:extLst>
          </p:cNvPr>
          <p:cNvGrpSpPr/>
          <p:nvPr/>
        </p:nvGrpSpPr>
        <p:grpSpPr>
          <a:xfrm>
            <a:off x="4845381" y="3974001"/>
            <a:ext cx="1505381" cy="715826"/>
            <a:chOff x="76686" y="6031474"/>
            <a:chExt cx="2316208" cy="71582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2DF7589-7135-F1AF-BBDC-B0947D5F32C1}"/>
                </a:ext>
              </a:extLst>
            </p:cNvPr>
            <p:cNvSpPr/>
            <p:nvPr/>
          </p:nvSpPr>
          <p:spPr>
            <a:xfrm>
              <a:off x="134321" y="6031474"/>
              <a:ext cx="2258573" cy="71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A9E6323-0432-29B6-939C-1DD1C8F7767C}"/>
                </a:ext>
              </a:extLst>
            </p:cNvPr>
            <p:cNvSpPr txBox="1"/>
            <p:nvPr/>
          </p:nvSpPr>
          <p:spPr>
            <a:xfrm>
              <a:off x="76686" y="6104631"/>
              <a:ext cx="230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 &amp;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138CA6-47F4-66CF-C113-02EE64FB3350}"/>
              </a:ext>
            </a:extLst>
          </p:cNvPr>
          <p:cNvGrpSpPr/>
          <p:nvPr/>
        </p:nvGrpSpPr>
        <p:grpSpPr>
          <a:xfrm>
            <a:off x="4892725" y="1939959"/>
            <a:ext cx="1410693" cy="338554"/>
            <a:chOff x="656178" y="1316220"/>
            <a:chExt cx="1537719" cy="338554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558C21-52C6-86E2-1383-2A290C90772D}"/>
                </a:ext>
              </a:extLst>
            </p:cNvPr>
            <p:cNvSpPr/>
            <p:nvPr/>
          </p:nvSpPr>
          <p:spPr>
            <a:xfrm>
              <a:off x="754184" y="1332386"/>
              <a:ext cx="1271053" cy="30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81F59FE-134B-0F04-7350-B1049CF91E60}"/>
                </a:ext>
              </a:extLst>
            </p:cNvPr>
            <p:cNvSpPr txBox="1"/>
            <p:nvPr/>
          </p:nvSpPr>
          <p:spPr>
            <a:xfrm>
              <a:off x="656178" y="1316220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B4CEDB2-A111-DA84-E930-2F7C0126E2C4}"/>
              </a:ext>
            </a:extLst>
          </p:cNvPr>
          <p:cNvSpPr txBox="1"/>
          <p:nvPr/>
        </p:nvSpPr>
        <p:spPr>
          <a:xfrm>
            <a:off x="4964984" y="1518097"/>
            <a:ext cx="126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52D11FE-935C-3371-64D0-9630D27BD76F}"/>
              </a:ext>
            </a:extLst>
          </p:cNvPr>
          <p:cNvSpPr txBox="1"/>
          <p:nvPr/>
        </p:nvSpPr>
        <p:spPr>
          <a:xfrm>
            <a:off x="5033966" y="2195667"/>
            <a:ext cx="112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3222D39-DB65-7874-A2EE-E9ED4883B456}"/>
              </a:ext>
            </a:extLst>
          </p:cNvPr>
          <p:cNvSpPr txBox="1"/>
          <p:nvPr/>
        </p:nvSpPr>
        <p:spPr>
          <a:xfrm>
            <a:off x="4808007" y="3410843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2664092-B109-6EAF-7D58-B88DD6174B84}"/>
              </a:ext>
            </a:extLst>
          </p:cNvPr>
          <p:cNvSpPr txBox="1"/>
          <p:nvPr/>
        </p:nvSpPr>
        <p:spPr>
          <a:xfrm>
            <a:off x="5011332" y="4655493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C40D2AD-5467-0F28-F637-4762738AC3A5}"/>
              </a:ext>
            </a:extLst>
          </p:cNvPr>
          <p:cNvSpPr txBox="1"/>
          <p:nvPr/>
        </p:nvSpPr>
        <p:spPr>
          <a:xfrm>
            <a:off x="4918362" y="6565340"/>
            <a:ext cx="1359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260FB1-7FD0-6EAA-45C3-1460DA62CA39}"/>
              </a:ext>
            </a:extLst>
          </p:cNvPr>
          <p:cNvGrpSpPr/>
          <p:nvPr/>
        </p:nvGrpSpPr>
        <p:grpSpPr>
          <a:xfrm>
            <a:off x="4892725" y="5988067"/>
            <a:ext cx="1410693" cy="605189"/>
            <a:chOff x="69690" y="5733577"/>
            <a:chExt cx="2170519" cy="6051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6FE10FD-17AD-999D-4450-C089A3589E0F}"/>
                </a:ext>
              </a:extLst>
            </p:cNvPr>
            <p:cNvSpPr/>
            <p:nvPr/>
          </p:nvSpPr>
          <p:spPr>
            <a:xfrm>
              <a:off x="297468" y="5733577"/>
              <a:ext cx="1805536" cy="59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4EA4A35-E402-B1C4-4352-BC6640B852BA}"/>
                </a:ext>
              </a:extLst>
            </p:cNvPr>
            <p:cNvSpPr txBox="1"/>
            <p:nvPr/>
          </p:nvSpPr>
          <p:spPr>
            <a:xfrm>
              <a:off x="69690" y="5753991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E9B65641-7778-88D0-E318-D0952390962F}"/>
              </a:ext>
            </a:extLst>
          </p:cNvPr>
          <p:cNvSpPr/>
          <p:nvPr/>
        </p:nvSpPr>
        <p:spPr>
          <a:xfrm rot="5400000">
            <a:off x="5529809" y="24087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7F6B3CB8-D051-5D5D-75E2-D4669A46CE68}"/>
              </a:ext>
            </a:extLst>
          </p:cNvPr>
          <p:cNvSpPr/>
          <p:nvPr/>
        </p:nvSpPr>
        <p:spPr>
          <a:xfrm rot="5400000">
            <a:off x="5521586" y="36480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row: Right 315">
            <a:extLst>
              <a:ext uri="{FF2B5EF4-FFF2-40B4-BE49-F238E27FC236}">
                <a16:creationId xmlns:a16="http://schemas.microsoft.com/office/drawing/2014/main" id="{D4FF9A32-B40F-8F74-C0C2-77A529E25BB4}"/>
              </a:ext>
            </a:extLst>
          </p:cNvPr>
          <p:cNvSpPr/>
          <p:nvPr/>
        </p:nvSpPr>
        <p:spPr>
          <a:xfrm rot="5400000">
            <a:off x="5521586" y="569893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0553A0-88EC-1021-A238-652ABCD2C417}"/>
              </a:ext>
            </a:extLst>
          </p:cNvPr>
          <p:cNvGrpSpPr/>
          <p:nvPr/>
        </p:nvGrpSpPr>
        <p:grpSpPr>
          <a:xfrm>
            <a:off x="7119707" y="1418183"/>
            <a:ext cx="1410693" cy="338554"/>
            <a:chOff x="136544" y="5759803"/>
            <a:chExt cx="2170519" cy="338554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939DD5-3696-0960-6196-CDD8C41AF18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E4CF06B-1DE8-4E41-9DEF-6FDDF8BF01D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4FCE5C5-DD72-A792-21EB-47822CBDF55D}"/>
              </a:ext>
            </a:extLst>
          </p:cNvPr>
          <p:cNvGrpSpPr/>
          <p:nvPr/>
        </p:nvGrpSpPr>
        <p:grpSpPr>
          <a:xfrm>
            <a:off x="7119707" y="2083194"/>
            <a:ext cx="1410693" cy="584775"/>
            <a:chOff x="136544" y="5759803"/>
            <a:chExt cx="2170519" cy="584775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83B2408-CBBF-AEE0-E756-0F8EF859AB9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AF3B5F-62B6-D119-4BCD-4CAC1C7C8A3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B9BD407-C0F8-854E-7D81-267F19023165}"/>
              </a:ext>
            </a:extLst>
          </p:cNvPr>
          <p:cNvGrpSpPr/>
          <p:nvPr/>
        </p:nvGrpSpPr>
        <p:grpSpPr>
          <a:xfrm>
            <a:off x="7119707" y="3165583"/>
            <a:ext cx="1410693" cy="584775"/>
            <a:chOff x="136544" y="5759803"/>
            <a:chExt cx="2170519" cy="584775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30EE061-F7CF-BD8F-E42C-FB7B5FFF9F2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9180815-C2BF-9917-215B-02BB7A03D3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165FAE4-B445-1FE6-A946-607E822A0B7F}"/>
              </a:ext>
            </a:extLst>
          </p:cNvPr>
          <p:cNvGrpSpPr/>
          <p:nvPr/>
        </p:nvGrpSpPr>
        <p:grpSpPr>
          <a:xfrm>
            <a:off x="7119707" y="4025226"/>
            <a:ext cx="1410693" cy="589910"/>
            <a:chOff x="130519" y="5781481"/>
            <a:chExt cx="2170519" cy="589910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3D7009F-2BA4-12D4-12B4-2396064A3717}"/>
                </a:ext>
              </a:extLst>
            </p:cNvPr>
            <p:cNvSpPr/>
            <p:nvPr/>
          </p:nvSpPr>
          <p:spPr>
            <a:xfrm>
              <a:off x="265017" y="5781481"/>
              <a:ext cx="1856344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B8E1EA3-A02F-8E04-CA7C-B1FCB62784DE}"/>
                </a:ext>
              </a:extLst>
            </p:cNvPr>
            <p:cNvSpPr txBox="1"/>
            <p:nvPr/>
          </p:nvSpPr>
          <p:spPr>
            <a:xfrm>
              <a:off x="130519" y="5786616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5D5CC72-5DA9-1D53-8327-5420898EE4BE}"/>
              </a:ext>
            </a:extLst>
          </p:cNvPr>
          <p:cNvGrpSpPr/>
          <p:nvPr/>
        </p:nvGrpSpPr>
        <p:grpSpPr>
          <a:xfrm>
            <a:off x="7119707" y="4993684"/>
            <a:ext cx="1410693" cy="584775"/>
            <a:chOff x="199846" y="5774065"/>
            <a:chExt cx="2170519" cy="58477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2CFA92A-BB6C-5D60-E642-B6FB5E9B13F8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08AE807-93D2-C52B-C7DC-87207070227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13F2955-BDC4-582E-0566-BF05DB8CB854}"/>
              </a:ext>
            </a:extLst>
          </p:cNvPr>
          <p:cNvGrpSpPr/>
          <p:nvPr/>
        </p:nvGrpSpPr>
        <p:grpSpPr>
          <a:xfrm>
            <a:off x="7119707" y="6080526"/>
            <a:ext cx="1410693" cy="584775"/>
            <a:chOff x="183194" y="5775239"/>
            <a:chExt cx="2170519" cy="58477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D8A3E91-B833-C092-B516-A733806CDDA4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E1AE380-12A3-2183-F3AE-98AA70E36F10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7A0CDADD-2E45-2163-C9BF-4E92841F8D1C}"/>
              </a:ext>
            </a:extLst>
          </p:cNvPr>
          <p:cNvSpPr txBox="1"/>
          <p:nvPr/>
        </p:nvSpPr>
        <p:spPr>
          <a:xfrm>
            <a:off x="7254512" y="2583658"/>
            <a:ext cx="114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/>
              <a:t>segments</a:t>
            </a:r>
            <a:r>
              <a:rPr lang="en-US" sz="1200" i="1" dirty="0"/>
              <a:t>()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5C62D2-5D35-B9BD-6F48-72B6032ED67B}"/>
              </a:ext>
            </a:extLst>
          </p:cNvPr>
          <p:cNvSpPr txBox="1"/>
          <p:nvPr/>
        </p:nvSpPr>
        <p:spPr>
          <a:xfrm>
            <a:off x="7326695" y="1653823"/>
            <a:ext cx="996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4D4856F6-DDA1-0815-99AC-AFD00EB7E648}"/>
              </a:ext>
            </a:extLst>
          </p:cNvPr>
          <p:cNvSpPr/>
          <p:nvPr/>
        </p:nvSpPr>
        <p:spPr>
          <a:xfrm rot="5400000">
            <a:off x="7762346" y="2890891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9D6D7-6292-C413-F90C-AF19310A1D4C}"/>
              </a:ext>
            </a:extLst>
          </p:cNvPr>
          <p:cNvSpPr txBox="1"/>
          <p:nvPr/>
        </p:nvSpPr>
        <p:spPr>
          <a:xfrm>
            <a:off x="7034989" y="4524701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6CEA76A1-42AC-5EEF-74B6-178E118580DC}"/>
              </a:ext>
            </a:extLst>
          </p:cNvPr>
          <p:cNvSpPr/>
          <p:nvPr/>
        </p:nvSpPr>
        <p:spPr>
          <a:xfrm rot="5400000">
            <a:off x="7748568" y="469086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98BA6B6-F1C5-3312-10C5-EBF3989E816C}"/>
              </a:ext>
            </a:extLst>
          </p:cNvPr>
          <p:cNvSpPr txBox="1"/>
          <p:nvPr/>
        </p:nvSpPr>
        <p:spPr>
          <a:xfrm>
            <a:off x="7141492" y="5482989"/>
            <a:ext cx="136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</a:t>
            </a:r>
            <a:r>
              <a:rPr lang="en-US" sz="1200" i="1" dirty="0"/>
              <a:t>_</a:t>
            </a:r>
          </a:p>
          <a:p>
            <a:pPr algn="ctr"/>
            <a:r>
              <a:rPr lang="en-US" sz="1200" i="1" dirty="0"/>
              <a:t>expression() 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6770774-B6C3-09CE-05EF-016EC4FB9C7B}"/>
              </a:ext>
            </a:extLst>
          </p:cNvPr>
          <p:cNvSpPr/>
          <p:nvPr/>
        </p:nvSpPr>
        <p:spPr>
          <a:xfrm rot="5400000">
            <a:off x="7748568" y="3679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03CE2823-E0A0-7BD2-1BE2-D2902947A610}"/>
              </a:ext>
            </a:extLst>
          </p:cNvPr>
          <p:cNvSpPr/>
          <p:nvPr/>
        </p:nvSpPr>
        <p:spPr>
          <a:xfrm rot="5400000">
            <a:off x="7748568" y="5806268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451C1E9-7B77-7F96-4DDC-125093502E93}"/>
              </a:ext>
            </a:extLst>
          </p:cNvPr>
          <p:cNvSpPr/>
          <p:nvPr/>
        </p:nvSpPr>
        <p:spPr>
          <a:xfrm>
            <a:off x="4767091" y="1150480"/>
            <a:ext cx="384723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088D75-F9AF-09B8-C963-886862B0530D}"/>
              </a:ext>
            </a:extLst>
          </p:cNvPr>
          <p:cNvGrpSpPr/>
          <p:nvPr/>
        </p:nvGrpSpPr>
        <p:grpSpPr>
          <a:xfrm>
            <a:off x="4892725" y="5165606"/>
            <a:ext cx="1410693" cy="604375"/>
            <a:chOff x="127265" y="5734193"/>
            <a:chExt cx="2170519" cy="604375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E3D1021-4980-D42A-8C8E-8023107E175C}"/>
                </a:ext>
              </a:extLst>
            </p:cNvPr>
            <p:cNvSpPr/>
            <p:nvPr/>
          </p:nvSpPr>
          <p:spPr>
            <a:xfrm>
              <a:off x="297469" y="5734193"/>
              <a:ext cx="1805535" cy="59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069AB2A-3CAA-EFE5-B4D6-C024A6937596}"/>
                </a:ext>
              </a:extLst>
            </p:cNvPr>
            <p:cNvSpPr txBox="1"/>
            <p:nvPr/>
          </p:nvSpPr>
          <p:spPr>
            <a:xfrm>
              <a:off x="127265" y="575379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Cell Type Annotation</a:t>
              </a:r>
            </a:p>
          </p:txBody>
        </p:sp>
      </p:grpSp>
      <p:sp>
        <p:nvSpPr>
          <p:cNvPr id="333" name="Arrow: Right 332">
            <a:extLst>
              <a:ext uri="{FF2B5EF4-FFF2-40B4-BE49-F238E27FC236}">
                <a16:creationId xmlns:a16="http://schemas.microsoft.com/office/drawing/2014/main" id="{3469F047-96A4-AD2D-5B9D-162F956FB801}"/>
              </a:ext>
            </a:extLst>
          </p:cNvPr>
          <p:cNvSpPr/>
          <p:nvPr/>
        </p:nvSpPr>
        <p:spPr>
          <a:xfrm rot="5400000">
            <a:off x="5521586" y="4811971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D7C994F-06BC-EC6D-CF49-37F53EB696B6}"/>
              </a:ext>
            </a:extLst>
          </p:cNvPr>
          <p:cNvSpPr/>
          <p:nvPr/>
        </p:nvSpPr>
        <p:spPr>
          <a:xfrm rot="5400000">
            <a:off x="7762346" y="1815375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9709-7D9F-5D16-932D-C982FD03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302">
            <a:extLst>
              <a:ext uri="{FF2B5EF4-FFF2-40B4-BE49-F238E27FC236}">
                <a16:creationId xmlns:a16="http://schemas.microsoft.com/office/drawing/2014/main" id="{206E2F76-D5E4-BFD9-D85B-98965D2F7122}"/>
              </a:ext>
            </a:extLst>
          </p:cNvPr>
          <p:cNvSpPr/>
          <p:nvPr/>
        </p:nvSpPr>
        <p:spPr>
          <a:xfrm>
            <a:off x="3638549" y="6115344"/>
            <a:ext cx="4242701" cy="647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9B3B19-BA0B-E3BE-B99D-4D45468EAF57}"/>
              </a:ext>
            </a:extLst>
          </p:cNvPr>
          <p:cNvCxnSpPr>
            <a:cxnSpLocks/>
          </p:cNvCxnSpPr>
          <p:nvPr/>
        </p:nvCxnSpPr>
        <p:spPr>
          <a:xfrm>
            <a:off x="3692924" y="1387481"/>
            <a:ext cx="0" cy="53276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D000C3-A999-B2E2-2FA5-3F6DB494CC12}"/>
              </a:ext>
            </a:extLst>
          </p:cNvPr>
          <p:cNvCxnSpPr>
            <a:cxnSpLocks/>
          </p:cNvCxnSpPr>
          <p:nvPr/>
        </p:nvCxnSpPr>
        <p:spPr>
          <a:xfrm>
            <a:off x="3585863" y="1171073"/>
            <a:ext cx="0" cy="55440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38F0E2-12CF-3EA8-3158-0B063D852488}"/>
              </a:ext>
            </a:extLst>
          </p:cNvPr>
          <p:cNvCxnSpPr>
            <a:cxnSpLocks/>
          </p:cNvCxnSpPr>
          <p:nvPr/>
        </p:nvCxnSpPr>
        <p:spPr>
          <a:xfrm>
            <a:off x="3780935" y="1530356"/>
            <a:ext cx="0" cy="5184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12D993-0101-D1E0-CA9E-86F7D20AFBFE}"/>
              </a:ext>
            </a:extLst>
          </p:cNvPr>
          <p:cNvCxnSpPr>
            <a:cxnSpLocks/>
          </p:cNvCxnSpPr>
          <p:nvPr/>
        </p:nvCxnSpPr>
        <p:spPr>
          <a:xfrm>
            <a:off x="3851039" y="1737620"/>
            <a:ext cx="0" cy="1114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203D66-430B-DCF0-B675-DC42EF584329}"/>
              </a:ext>
            </a:extLst>
          </p:cNvPr>
          <p:cNvCxnSpPr>
            <a:cxnSpLocks/>
          </p:cNvCxnSpPr>
          <p:nvPr/>
        </p:nvCxnSpPr>
        <p:spPr>
          <a:xfrm>
            <a:off x="3841895" y="3419856"/>
            <a:ext cx="0" cy="26437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381369F-04DB-4024-FEB6-7D188220AC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9693" y="6067586"/>
            <a:ext cx="4458322" cy="7144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9464D4F-BCEF-C18E-556C-69BCBA0ECA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1293"/>
          <a:stretch/>
        </p:blipFill>
        <p:spPr>
          <a:xfrm>
            <a:off x="3490477" y="1023792"/>
            <a:ext cx="4391917" cy="1083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A3B99-298C-F133-8000-6C806C7062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7560"/>
          <a:stretch/>
        </p:blipFill>
        <p:spPr>
          <a:xfrm>
            <a:off x="3415787" y="3337950"/>
            <a:ext cx="4413596" cy="2810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7F6BC-5AD8-DE36-DA4B-FA240D87AE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5299"/>
          <a:stretch/>
        </p:blipFill>
        <p:spPr>
          <a:xfrm>
            <a:off x="3490477" y="1023792"/>
            <a:ext cx="4391917" cy="2589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0BA37-570E-3B90-4228-65762B9E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Monocle4 S4 Object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4A49BF-EC22-A057-3CC1-05E92B7FC981}"/>
              </a:ext>
            </a:extLst>
          </p:cNvPr>
          <p:cNvSpPr txBox="1"/>
          <p:nvPr/>
        </p:nvSpPr>
        <p:spPr>
          <a:xfrm>
            <a:off x="30623" y="620591"/>
            <a:ext cx="7850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cell_data_set</a:t>
            </a:r>
            <a:r>
              <a:rPr lang="en-US" sz="1200" b="1" dirty="0"/>
              <a:t> (</a:t>
            </a:r>
            <a:r>
              <a:rPr lang="en-US" sz="1200" b="1" dirty="0" err="1"/>
              <a:t>cds</a:t>
            </a:r>
            <a:r>
              <a:rPr lang="en-US" sz="1200" b="1" dirty="0"/>
              <a:t>): </a:t>
            </a:r>
            <a:r>
              <a:rPr lang="en-US" sz="1200" dirty="0"/>
              <a:t>extends the Bioconductor </a:t>
            </a:r>
            <a:r>
              <a:rPr lang="en-US" sz="1200" dirty="0" err="1"/>
              <a:t>SingleCellExperiment</a:t>
            </a:r>
            <a:r>
              <a:rPr lang="en-US" sz="1200" dirty="0"/>
              <a:t> class, includes matrix data and experiment metadata.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C935C6-A581-5888-3877-E328C50FF7E7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76BAE0-6DB6-CB43-ED6D-4F9D7E979A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69838C-E984-CA84-E2AB-0338C74E8955}"/>
              </a:ext>
            </a:extLst>
          </p:cNvPr>
          <p:cNvSpPr/>
          <p:nvPr/>
        </p:nvSpPr>
        <p:spPr>
          <a:xfrm>
            <a:off x="19341" y="10725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963961-3147-51AA-E34F-EF5CF5CED7F7}"/>
              </a:ext>
            </a:extLst>
          </p:cNvPr>
          <p:cNvSpPr/>
          <p:nvPr/>
        </p:nvSpPr>
        <p:spPr>
          <a:xfrm>
            <a:off x="19341" y="174307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FE4667-5D43-1D6F-E74F-1074B860EDB4}"/>
              </a:ext>
            </a:extLst>
          </p:cNvPr>
          <p:cNvSpPr/>
          <p:nvPr/>
        </p:nvSpPr>
        <p:spPr>
          <a:xfrm>
            <a:off x="19341" y="271578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DF5FC-69A7-2A38-050D-91EB1BF52AB6}"/>
              </a:ext>
            </a:extLst>
          </p:cNvPr>
          <p:cNvSpPr/>
          <p:nvPr/>
        </p:nvSpPr>
        <p:spPr>
          <a:xfrm>
            <a:off x="19341" y="398540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FA6DD4-24A5-570E-6E82-BB20461BDEFB}"/>
              </a:ext>
            </a:extLst>
          </p:cNvPr>
          <p:cNvSpPr/>
          <p:nvPr/>
        </p:nvSpPr>
        <p:spPr>
          <a:xfrm>
            <a:off x="19341" y="50836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D862FF-5C34-DABC-78E3-FCDADB3C2173}"/>
              </a:ext>
            </a:extLst>
          </p:cNvPr>
          <p:cNvSpPr/>
          <p:nvPr/>
        </p:nvSpPr>
        <p:spPr>
          <a:xfrm>
            <a:off x="19341" y="5931880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C08D7F-9E39-FD12-BA16-59B18DCBCBBC}"/>
              </a:ext>
            </a:extLst>
          </p:cNvPr>
          <p:cNvSpPr txBox="1"/>
          <p:nvPr/>
        </p:nvSpPr>
        <p:spPr>
          <a:xfrm>
            <a:off x="-6442" y="10195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CB389-B935-AF70-6337-6663A13ECFFD}"/>
              </a:ext>
            </a:extLst>
          </p:cNvPr>
          <p:cNvSpPr txBox="1"/>
          <p:nvPr/>
        </p:nvSpPr>
        <p:spPr>
          <a:xfrm>
            <a:off x="-6442" y="169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22E463-EA31-386D-9EC7-633367F3B088}"/>
              </a:ext>
            </a:extLst>
          </p:cNvPr>
          <p:cNvSpPr txBox="1"/>
          <p:nvPr/>
        </p:nvSpPr>
        <p:spPr>
          <a:xfrm>
            <a:off x="-6442" y="26628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BA7BA-644E-E59A-9697-12FC2A482A70}"/>
              </a:ext>
            </a:extLst>
          </p:cNvPr>
          <p:cNvSpPr txBox="1"/>
          <p:nvPr/>
        </p:nvSpPr>
        <p:spPr>
          <a:xfrm>
            <a:off x="-6442" y="39324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984BFD-5037-3E8B-E69F-088F422254C7}"/>
              </a:ext>
            </a:extLst>
          </p:cNvPr>
          <p:cNvSpPr txBox="1"/>
          <p:nvPr/>
        </p:nvSpPr>
        <p:spPr>
          <a:xfrm>
            <a:off x="-6442" y="50307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729A3F-E07C-480B-7497-64B79B4E04F2}"/>
              </a:ext>
            </a:extLst>
          </p:cNvPr>
          <p:cNvSpPr txBox="1"/>
          <p:nvPr/>
        </p:nvSpPr>
        <p:spPr>
          <a:xfrm>
            <a:off x="-6442" y="5878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3848BB3-1B21-B532-2503-384605509331}"/>
              </a:ext>
            </a:extLst>
          </p:cNvPr>
          <p:cNvSpPr/>
          <p:nvPr/>
        </p:nvSpPr>
        <p:spPr>
          <a:xfrm>
            <a:off x="1655806" y="121793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E5DA283-B938-95D2-F6D1-EE321C41C80A}"/>
              </a:ext>
            </a:extLst>
          </p:cNvPr>
          <p:cNvSpPr/>
          <p:nvPr/>
        </p:nvSpPr>
        <p:spPr>
          <a:xfrm>
            <a:off x="1655806" y="201549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A8AA13-9FCB-ABDE-68F3-2E60589FC3E3}"/>
              </a:ext>
            </a:extLst>
          </p:cNvPr>
          <p:cNvSpPr/>
          <p:nvPr/>
        </p:nvSpPr>
        <p:spPr>
          <a:xfrm>
            <a:off x="1655806" y="310250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870F3B1-9B2A-7076-3A8C-3095F62DC191}"/>
              </a:ext>
            </a:extLst>
          </p:cNvPr>
          <p:cNvSpPr/>
          <p:nvPr/>
        </p:nvSpPr>
        <p:spPr>
          <a:xfrm>
            <a:off x="1655806" y="396572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B852E0-1017-433E-644B-B837B4B7DA3C}"/>
              </a:ext>
            </a:extLst>
          </p:cNvPr>
          <p:cNvSpPr/>
          <p:nvPr/>
        </p:nvSpPr>
        <p:spPr>
          <a:xfrm>
            <a:off x="1655806" y="49181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DA259B4-0986-5B58-F235-8A49F108E680}"/>
              </a:ext>
            </a:extLst>
          </p:cNvPr>
          <p:cNvSpPr/>
          <p:nvPr/>
        </p:nvSpPr>
        <p:spPr>
          <a:xfrm>
            <a:off x="1655806" y="600109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CCE9C6A-7570-6DE8-0530-1AF3CFBEC887}"/>
              </a:ext>
            </a:extLst>
          </p:cNvPr>
          <p:cNvSpPr txBox="1"/>
          <p:nvPr/>
        </p:nvSpPr>
        <p:spPr>
          <a:xfrm>
            <a:off x="1630023" y="11650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E2E07F5-14A0-3979-DABC-446AC7672F3B}"/>
              </a:ext>
            </a:extLst>
          </p:cNvPr>
          <p:cNvSpPr txBox="1"/>
          <p:nvPr/>
        </p:nvSpPr>
        <p:spPr>
          <a:xfrm>
            <a:off x="1630023" y="1962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2546DE7-AB00-705A-981D-A9BCEF981FF4}"/>
              </a:ext>
            </a:extLst>
          </p:cNvPr>
          <p:cNvSpPr txBox="1"/>
          <p:nvPr/>
        </p:nvSpPr>
        <p:spPr>
          <a:xfrm>
            <a:off x="1630023" y="30495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6318A78-8CDF-F214-1E31-7E8A5AB80DD1}"/>
              </a:ext>
            </a:extLst>
          </p:cNvPr>
          <p:cNvSpPr txBox="1"/>
          <p:nvPr/>
        </p:nvSpPr>
        <p:spPr>
          <a:xfrm>
            <a:off x="1571514" y="39175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D9327C1-FB58-7331-6299-23471A88D5E2}"/>
              </a:ext>
            </a:extLst>
          </p:cNvPr>
          <p:cNvSpPr txBox="1"/>
          <p:nvPr/>
        </p:nvSpPr>
        <p:spPr>
          <a:xfrm>
            <a:off x="1571514" y="4859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F281781-6DF1-8CBA-F88A-5798EF27EFE7}"/>
              </a:ext>
            </a:extLst>
          </p:cNvPr>
          <p:cNvSpPr txBox="1"/>
          <p:nvPr/>
        </p:nvSpPr>
        <p:spPr>
          <a:xfrm>
            <a:off x="1571514" y="593777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E3F9CDF-0F34-9947-6594-D89095500F32}"/>
              </a:ext>
            </a:extLst>
          </p:cNvPr>
          <p:cNvSpPr/>
          <p:nvPr/>
        </p:nvSpPr>
        <p:spPr>
          <a:xfrm>
            <a:off x="3780935" y="1674639"/>
            <a:ext cx="4006705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7DA9C3-4270-73DA-F608-F3A276CA658B}"/>
              </a:ext>
            </a:extLst>
          </p:cNvPr>
          <p:cNvSpPr/>
          <p:nvPr/>
        </p:nvSpPr>
        <p:spPr>
          <a:xfrm>
            <a:off x="9520346" y="6228827"/>
            <a:ext cx="2551002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CCE2E6-2F98-3302-0803-BF41DED24417}"/>
              </a:ext>
            </a:extLst>
          </p:cNvPr>
          <p:cNvCxnSpPr>
            <a:cxnSpLocks/>
          </p:cNvCxnSpPr>
          <p:nvPr/>
        </p:nvCxnSpPr>
        <p:spPr>
          <a:xfrm>
            <a:off x="8103032" y="771023"/>
            <a:ext cx="0" cy="60465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599707-7FE3-6C14-818B-385245204A2C}"/>
              </a:ext>
            </a:extLst>
          </p:cNvPr>
          <p:cNvCxnSpPr>
            <a:cxnSpLocks/>
          </p:cNvCxnSpPr>
          <p:nvPr/>
        </p:nvCxnSpPr>
        <p:spPr>
          <a:xfrm>
            <a:off x="8202474" y="800716"/>
            <a:ext cx="0" cy="59950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870F56-EAB3-BD5B-F745-22C1A9CD450F}"/>
              </a:ext>
            </a:extLst>
          </p:cNvPr>
          <p:cNvCxnSpPr>
            <a:cxnSpLocks/>
          </p:cNvCxnSpPr>
          <p:nvPr/>
        </p:nvCxnSpPr>
        <p:spPr>
          <a:xfrm>
            <a:off x="8277341" y="1406077"/>
            <a:ext cx="0" cy="300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F05E92-5FFC-79E2-8A60-DBAB8B2C140B}"/>
              </a:ext>
            </a:extLst>
          </p:cNvPr>
          <p:cNvCxnSpPr>
            <a:cxnSpLocks/>
          </p:cNvCxnSpPr>
          <p:nvPr/>
        </p:nvCxnSpPr>
        <p:spPr>
          <a:xfrm>
            <a:off x="8267816" y="2010914"/>
            <a:ext cx="0" cy="9011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176FC86-D8C6-DE5C-8328-EDFA3B553F66}"/>
              </a:ext>
            </a:extLst>
          </p:cNvPr>
          <p:cNvCxnSpPr>
            <a:cxnSpLocks/>
          </p:cNvCxnSpPr>
          <p:nvPr/>
        </p:nvCxnSpPr>
        <p:spPr>
          <a:xfrm>
            <a:off x="8288571" y="3439002"/>
            <a:ext cx="0" cy="12978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F6D05A-F77E-539D-907F-8BDC810E0F37}"/>
              </a:ext>
            </a:extLst>
          </p:cNvPr>
          <p:cNvCxnSpPr>
            <a:cxnSpLocks/>
          </p:cNvCxnSpPr>
          <p:nvPr/>
        </p:nvCxnSpPr>
        <p:spPr>
          <a:xfrm>
            <a:off x="8374296" y="3658077"/>
            <a:ext cx="0" cy="8948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7BC0AC7-7295-A4FC-8511-DAD324C830AC}"/>
              </a:ext>
            </a:extLst>
          </p:cNvPr>
          <p:cNvCxnSpPr>
            <a:cxnSpLocks/>
          </p:cNvCxnSpPr>
          <p:nvPr/>
        </p:nvCxnSpPr>
        <p:spPr>
          <a:xfrm>
            <a:off x="8440971" y="3853340"/>
            <a:ext cx="0" cy="699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DD3BEDA-7057-4976-C976-8BCB5C47CFBA}"/>
              </a:ext>
            </a:extLst>
          </p:cNvPr>
          <p:cNvCxnSpPr>
            <a:cxnSpLocks/>
          </p:cNvCxnSpPr>
          <p:nvPr/>
        </p:nvCxnSpPr>
        <p:spPr>
          <a:xfrm>
            <a:off x="8284759" y="4981290"/>
            <a:ext cx="0" cy="12978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030B676A-E3F8-2D2F-ADF8-CF97D085D6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80"/>
          <a:stretch/>
        </p:blipFill>
        <p:spPr>
          <a:xfrm>
            <a:off x="8101942" y="744724"/>
            <a:ext cx="3934482" cy="6113276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D4C1C45A-F05E-E23E-4D76-E328F4A54DA6}"/>
              </a:ext>
            </a:extLst>
          </p:cNvPr>
          <p:cNvSpPr/>
          <p:nvPr/>
        </p:nvSpPr>
        <p:spPr>
          <a:xfrm>
            <a:off x="8743948" y="2997200"/>
            <a:ext cx="1753665" cy="19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C32E31-C0D4-910B-6C63-505396967CB2}"/>
              </a:ext>
            </a:extLst>
          </p:cNvPr>
          <p:cNvSpPr txBox="1"/>
          <p:nvPr/>
        </p:nvSpPr>
        <p:spPr>
          <a:xfrm>
            <a:off x="8759096" y="2959340"/>
            <a:ext cx="1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barcodes, metadata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54179A1-BB38-7914-E317-B42897557862}"/>
              </a:ext>
            </a:extLst>
          </p:cNvPr>
          <p:cNvGrpSpPr/>
          <p:nvPr/>
        </p:nvGrpSpPr>
        <p:grpSpPr>
          <a:xfrm>
            <a:off x="8989354" y="3764618"/>
            <a:ext cx="910954" cy="276999"/>
            <a:chOff x="9575800" y="2959340"/>
            <a:chExt cx="910954" cy="27699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D48F1E1-0B4D-BCC2-7ED9-1B76AA4A8C88}"/>
                </a:ext>
              </a:extLst>
            </p:cNvPr>
            <p:cNvSpPr/>
            <p:nvPr/>
          </p:nvSpPr>
          <p:spPr>
            <a:xfrm>
              <a:off x="9575800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E1C735A-7530-2242-CD5A-6A17006215A1}"/>
                </a:ext>
              </a:extLst>
            </p:cNvPr>
            <p:cNvSpPr txBox="1"/>
            <p:nvPr/>
          </p:nvSpPr>
          <p:spPr>
            <a:xfrm>
              <a:off x="9592291" y="2959340"/>
              <a:ext cx="869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Count data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ADB7627-74EB-1599-B89D-490CE607656D}"/>
              </a:ext>
            </a:extLst>
          </p:cNvPr>
          <p:cNvGrpSpPr/>
          <p:nvPr/>
        </p:nvGrpSpPr>
        <p:grpSpPr>
          <a:xfrm>
            <a:off x="9206102" y="2112932"/>
            <a:ext cx="1274427" cy="276999"/>
            <a:chOff x="9524537" y="2946808"/>
            <a:chExt cx="956323" cy="27699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1F95DAF-C38A-D7AB-8FFC-1B652162BC01}"/>
                </a:ext>
              </a:extLst>
            </p:cNvPr>
            <p:cNvSpPr/>
            <p:nvPr/>
          </p:nvSpPr>
          <p:spPr>
            <a:xfrm>
              <a:off x="9561505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086B136-4FED-9CA4-EE06-C49CD87F6445}"/>
                </a:ext>
              </a:extLst>
            </p:cNvPr>
            <p:cNvSpPr txBox="1"/>
            <p:nvPr/>
          </p:nvSpPr>
          <p:spPr>
            <a:xfrm>
              <a:off x="9524537" y="2946808"/>
              <a:ext cx="956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 name table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A8016B7-C1A1-FD90-BA23-FDB2093AB10A}"/>
              </a:ext>
            </a:extLst>
          </p:cNvPr>
          <p:cNvSpPr/>
          <p:nvPr/>
        </p:nvSpPr>
        <p:spPr>
          <a:xfrm>
            <a:off x="10389548" y="2959340"/>
            <a:ext cx="42157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8AE73-6112-2D94-9D88-E3EEFF9D1902}"/>
              </a:ext>
            </a:extLst>
          </p:cNvPr>
          <p:cNvSpPr txBox="1"/>
          <p:nvPr/>
        </p:nvSpPr>
        <p:spPr>
          <a:xfrm>
            <a:off x="10334875" y="2904820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0, 5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AE81E8-42D2-DDB8-1D5F-A8A126A4374C}"/>
              </a:ext>
            </a:extLst>
          </p:cNvPr>
          <p:cNvSpPr/>
          <p:nvPr/>
        </p:nvSpPr>
        <p:spPr>
          <a:xfrm>
            <a:off x="9889979" y="3767859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A12EF8-AC2E-1973-5D3D-4FAE1F998EA5}"/>
              </a:ext>
            </a:extLst>
          </p:cNvPr>
          <p:cNvSpPr txBox="1"/>
          <p:nvPr/>
        </p:nvSpPr>
        <p:spPr>
          <a:xfrm>
            <a:off x="9864196" y="372187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6356290-9ABE-65EE-5D4A-FD2A6310EF5C}"/>
              </a:ext>
            </a:extLst>
          </p:cNvPr>
          <p:cNvSpPr/>
          <p:nvPr/>
        </p:nvSpPr>
        <p:spPr>
          <a:xfrm>
            <a:off x="10440103" y="21106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17D246C-DC5E-F98E-DA62-F20FDCDDF6F0}"/>
              </a:ext>
            </a:extLst>
          </p:cNvPr>
          <p:cNvSpPr txBox="1"/>
          <p:nvPr/>
        </p:nvSpPr>
        <p:spPr>
          <a:xfrm>
            <a:off x="10414320" y="20646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BA7E93-327F-37EA-4A6F-5755F5345E8A}"/>
              </a:ext>
            </a:extLst>
          </p:cNvPr>
          <p:cNvSpPr/>
          <p:nvPr/>
        </p:nvSpPr>
        <p:spPr>
          <a:xfrm>
            <a:off x="3777556" y="1884126"/>
            <a:ext cx="4006705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731EFB8-2E1C-EE7F-6DFB-14A43DA401D7}"/>
              </a:ext>
            </a:extLst>
          </p:cNvPr>
          <p:cNvGrpSpPr/>
          <p:nvPr/>
        </p:nvGrpSpPr>
        <p:grpSpPr>
          <a:xfrm>
            <a:off x="7712683" y="1565984"/>
            <a:ext cx="301686" cy="369332"/>
            <a:chOff x="7712683" y="1565984"/>
            <a:chExt cx="301686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17D30-B4DB-51AF-DC70-CF33F42C9370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65EC1AB-56C3-03DE-5AD7-6F32DEC6F841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641036-2802-8760-BD55-DD748FA6DF40}"/>
              </a:ext>
            </a:extLst>
          </p:cNvPr>
          <p:cNvGrpSpPr/>
          <p:nvPr/>
        </p:nvGrpSpPr>
        <p:grpSpPr>
          <a:xfrm>
            <a:off x="7712683" y="1803074"/>
            <a:ext cx="301686" cy="369332"/>
            <a:chOff x="7712683" y="1565984"/>
            <a:chExt cx="301686" cy="36933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41FF67C-EAF2-93D1-1FB5-862B674C91A7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3EFF84D-BD8B-08FD-F2A9-8248277CBE64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DFA35-1DAC-A3BF-32F6-B6EC44ED5C64}"/>
              </a:ext>
            </a:extLst>
          </p:cNvPr>
          <p:cNvSpPr/>
          <p:nvPr/>
        </p:nvSpPr>
        <p:spPr>
          <a:xfrm>
            <a:off x="3777556" y="2098044"/>
            <a:ext cx="4006705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BC3B07-CB39-0A95-ACEE-8324DDC88EA8}"/>
              </a:ext>
            </a:extLst>
          </p:cNvPr>
          <p:cNvGrpSpPr/>
          <p:nvPr/>
        </p:nvGrpSpPr>
        <p:grpSpPr>
          <a:xfrm>
            <a:off x="7712683" y="2032232"/>
            <a:ext cx="301686" cy="369332"/>
            <a:chOff x="7712683" y="1565984"/>
            <a:chExt cx="301686" cy="36933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EBBF236-80A1-B24A-56FD-5AA2C2B24D1A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C6EDE4F-3FAC-5AB0-BD6E-FD77EF8C1427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15C9EFC-B0E8-1B3B-4AF4-79AE677A3EB2}"/>
              </a:ext>
            </a:extLst>
          </p:cNvPr>
          <p:cNvSpPr/>
          <p:nvPr/>
        </p:nvSpPr>
        <p:spPr>
          <a:xfrm>
            <a:off x="7706729" y="61112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9DEB865-D56D-680D-B5D3-78B0ACCEE75F}"/>
              </a:ext>
            </a:extLst>
          </p:cNvPr>
          <p:cNvSpPr/>
          <p:nvPr/>
        </p:nvSpPr>
        <p:spPr>
          <a:xfrm>
            <a:off x="3641484" y="2952695"/>
            <a:ext cx="4239771" cy="29106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0CCC665-06B6-DFD5-0C80-4F1665DF8D2C}"/>
              </a:ext>
            </a:extLst>
          </p:cNvPr>
          <p:cNvSpPr/>
          <p:nvPr/>
        </p:nvSpPr>
        <p:spPr>
          <a:xfrm>
            <a:off x="7734266" y="2927929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4B18889-9D9F-5F76-AF4E-003B023B5B73}"/>
              </a:ext>
            </a:extLst>
          </p:cNvPr>
          <p:cNvSpPr txBox="1"/>
          <p:nvPr/>
        </p:nvSpPr>
        <p:spPr>
          <a:xfrm>
            <a:off x="7708483" y="28750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FB0E8-7679-6A64-3399-4ACB8F4282F7}"/>
              </a:ext>
            </a:extLst>
          </p:cNvPr>
          <p:cNvSpPr/>
          <p:nvPr/>
        </p:nvSpPr>
        <p:spPr>
          <a:xfrm>
            <a:off x="3641484" y="5862022"/>
            <a:ext cx="4165600" cy="2479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FC734-6C04-9E24-C9A5-67F35775C989}"/>
              </a:ext>
            </a:extLst>
          </p:cNvPr>
          <p:cNvSpPr/>
          <p:nvPr/>
        </p:nvSpPr>
        <p:spPr>
          <a:xfrm>
            <a:off x="7688775" y="585986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0BE39-33DB-D772-96FB-912C89B25065}"/>
              </a:ext>
            </a:extLst>
          </p:cNvPr>
          <p:cNvSpPr txBox="1"/>
          <p:nvPr/>
        </p:nvSpPr>
        <p:spPr>
          <a:xfrm>
            <a:off x="7662992" y="58069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5C151EB-DBCD-C9F8-5FE2-EF82E526AB80}"/>
              </a:ext>
            </a:extLst>
          </p:cNvPr>
          <p:cNvSpPr txBox="1"/>
          <p:nvPr/>
        </p:nvSpPr>
        <p:spPr>
          <a:xfrm>
            <a:off x="7680946" y="60583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168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6B2F5-D8D2-C265-2BC2-0A24B5FAA472}"/>
              </a:ext>
            </a:extLst>
          </p:cNvPr>
          <p:cNvSpPr/>
          <p:nvPr/>
        </p:nvSpPr>
        <p:spPr>
          <a:xfrm>
            <a:off x="82297" y="3376685"/>
            <a:ext cx="1613154" cy="32009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37C0D0-B108-5540-F7E1-F01C71FAFF83}"/>
              </a:ext>
            </a:extLst>
          </p:cNvPr>
          <p:cNvSpPr/>
          <p:nvPr/>
        </p:nvSpPr>
        <p:spPr>
          <a:xfrm>
            <a:off x="1691034" y="942975"/>
            <a:ext cx="1618904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3722994" y="750648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799"/>
          <a:stretch/>
        </p:blipFill>
        <p:spPr>
          <a:xfrm>
            <a:off x="3722994" y="3025378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0"/>
          <a:stretch/>
        </p:blipFill>
        <p:spPr>
          <a:xfrm>
            <a:off x="6095149" y="6198331"/>
            <a:ext cx="6096851" cy="6023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8996" y="3478374"/>
            <a:ext cx="4011499" cy="2882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BC0C8-55EC-911A-EC7C-5C9B7D56D916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66F8-2588-7B44-821D-EA7AE83280CD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84B6-F18E-9C81-AA93-F0F97A2C088C}"/>
              </a:ext>
            </a:extLst>
          </p:cNvPr>
          <p:cNvSpPr txBox="1"/>
          <p:nvPr/>
        </p:nvSpPr>
        <p:spPr>
          <a:xfrm>
            <a:off x="2387600" y="-14173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D02-82ED-9F9A-1BAD-A13FF64DDB56}"/>
              </a:ext>
            </a:extLst>
          </p:cNvPr>
          <p:cNvSpPr txBox="1"/>
          <p:nvPr/>
        </p:nvSpPr>
        <p:spPr>
          <a:xfrm>
            <a:off x="2818166" y="139794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899" y="3278265"/>
            <a:ext cx="3855692" cy="276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AE3A9BCB-6135-2049-DFE5-03AB14572F15}"/>
              </a:ext>
            </a:extLst>
          </p:cNvPr>
          <p:cNvSpPr/>
          <p:nvPr/>
        </p:nvSpPr>
        <p:spPr>
          <a:xfrm>
            <a:off x="81977" y="4893709"/>
            <a:ext cx="1613474" cy="168388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964505-4579-BB7A-9D9B-3913DA4740E3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EC5FFC-8209-5D66-6B9C-F86C986647A4}"/>
              </a:ext>
            </a:extLst>
          </p:cNvPr>
          <p:cNvSpPr/>
          <p:nvPr/>
        </p:nvSpPr>
        <p:spPr>
          <a:xfrm>
            <a:off x="90094" y="930296"/>
            <a:ext cx="1613474" cy="27527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476744" y="6083364"/>
            <a:ext cx="407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9B3-BAA1-2A2B-FF76-6113ABB80FCD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27620-0171-B239-3133-AD55080586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288B-7DCB-2B08-7C22-F9A9DABD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9092C325-8E2B-783E-A681-D76C0FDC8071}"/>
              </a:ext>
            </a:extLst>
          </p:cNvPr>
          <p:cNvSpPr/>
          <p:nvPr/>
        </p:nvSpPr>
        <p:spPr>
          <a:xfrm>
            <a:off x="81977" y="5562600"/>
            <a:ext cx="1613474" cy="1014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26EE44B-36FC-A465-2E01-C2115FFCC789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86670FF-6849-3B4F-0E02-1D070C63D5D0}"/>
              </a:ext>
            </a:extLst>
          </p:cNvPr>
          <p:cNvSpPr/>
          <p:nvPr/>
        </p:nvSpPr>
        <p:spPr>
          <a:xfrm>
            <a:off x="90094" y="930296"/>
            <a:ext cx="1613474" cy="396174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CA69-95AB-3AA3-6595-F126B2B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31D6-46A4-00D6-262D-E9044B65C995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42666-F4CC-6AD9-74EF-F93C9D2D9B5A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A22C7-46A4-CE4F-60EF-9BFDBC11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3514199" y="4198987"/>
            <a:ext cx="6754168" cy="215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D14B6-71DB-1899-4357-814390B0BD80}"/>
              </a:ext>
            </a:extLst>
          </p:cNvPr>
          <p:cNvSpPr txBox="1"/>
          <p:nvPr/>
        </p:nvSpPr>
        <p:spPr>
          <a:xfrm>
            <a:off x="3526899" y="3812750"/>
            <a:ext cx="258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Metadata: </a:t>
            </a:r>
            <a:r>
              <a:rPr lang="en-US" dirty="0" err="1"/>
              <a:t>cds@colData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4E91-98B6-4727-BFEF-E34F15EA90B5}"/>
              </a:ext>
            </a:extLst>
          </p:cNvPr>
          <p:cNvSpPr txBox="1"/>
          <p:nvPr/>
        </p:nvSpPr>
        <p:spPr>
          <a:xfrm>
            <a:off x="3655541" y="861716"/>
            <a:ext cx="4107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Matrix: </a:t>
            </a:r>
            <a:r>
              <a:rPr lang="en-US" dirty="0" err="1"/>
              <a:t>cds@assays@data$counts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84230-2F58-E723-B6C9-98D626D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41" y="1254266"/>
            <a:ext cx="6830378" cy="1571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C9D461-D07A-3FD1-994E-64104993A03D}"/>
              </a:ext>
            </a:extLst>
          </p:cNvPr>
          <p:cNvSpPr/>
          <p:nvPr/>
        </p:nvSpPr>
        <p:spPr>
          <a:xfrm>
            <a:off x="8712200" y="4436731"/>
            <a:ext cx="1556167" cy="1965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A9564-619E-422E-6E6C-DA2FB9E742F9}"/>
              </a:ext>
            </a:extLst>
          </p:cNvPr>
          <p:cNvSpPr txBox="1"/>
          <p:nvPr/>
        </p:nvSpPr>
        <p:spPr>
          <a:xfrm>
            <a:off x="6457949" y="3210941"/>
            <a:ext cx="1689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Annotation 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67F52-7646-0BE4-ED95-1DE0B241F10E}"/>
              </a:ext>
            </a:extLst>
          </p:cNvPr>
          <p:cNvSpPr/>
          <p:nvPr/>
        </p:nvSpPr>
        <p:spPr>
          <a:xfrm rot="5400000">
            <a:off x="7150068" y="2853238"/>
            <a:ext cx="3055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F9070C-E5E3-C0C9-75C2-B2D8B61B1290}"/>
              </a:ext>
            </a:extLst>
          </p:cNvPr>
          <p:cNvSpPr/>
          <p:nvPr/>
        </p:nvSpPr>
        <p:spPr>
          <a:xfrm rot="2374729">
            <a:off x="8207564" y="3745182"/>
            <a:ext cx="51809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AB6BF-D0B8-8532-5A21-B6555065CFB8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5F60-28AE-3DB2-F42B-7BB905307FF3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22131-1D64-381D-CD32-FD1DD921C550}"/>
              </a:ext>
            </a:extLst>
          </p:cNvPr>
          <p:cNvSpPr/>
          <p:nvPr/>
        </p:nvSpPr>
        <p:spPr>
          <a:xfrm>
            <a:off x="1691034" y="942975"/>
            <a:ext cx="164652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17DE13-214C-49C3-2B05-4910A7B40BCB}"/>
              </a:ext>
            </a:extLst>
          </p:cNvPr>
          <p:cNvSpPr/>
          <p:nvPr/>
        </p:nvSpPr>
        <p:spPr>
          <a:xfrm>
            <a:off x="90094" y="930296"/>
            <a:ext cx="1613474" cy="488932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D8826-2B64-4F71-A866-05637036DDB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8BBFD-B133-C294-72BA-09B6A2B0A1B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B649A74-8287-1829-18A1-F93417A75C03}"/>
              </a:ext>
            </a:extLst>
          </p:cNvPr>
          <p:cNvSpPr/>
          <p:nvPr/>
        </p:nvSpPr>
        <p:spPr>
          <a:xfrm>
            <a:off x="1691034" y="937260"/>
            <a:ext cx="1604616" cy="564086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130BDC-2FD5-793C-BF7A-B4A6BFD7AE28}"/>
              </a:ext>
            </a:extLst>
          </p:cNvPr>
          <p:cNvSpPr/>
          <p:nvPr/>
        </p:nvSpPr>
        <p:spPr>
          <a:xfrm>
            <a:off x="90094" y="930296"/>
            <a:ext cx="1613474" cy="47974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2227</TotalTime>
  <Words>445</Words>
  <Application>Microsoft Office PowerPoint</Application>
  <PresentationFormat>Widescreen</PresentationFormat>
  <Paragraphs>146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Module 6: Pseudotime Analysis with Monocle3</vt:lpstr>
      <vt:lpstr>What is Pseudotime Analysis?</vt:lpstr>
      <vt:lpstr>Monocle3 Pipeline, Overlap with Seurat</vt:lpstr>
      <vt:lpstr>Monocle4 S4 Object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 Troubleshooting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188</cp:revision>
  <dcterms:created xsi:type="dcterms:W3CDTF">2024-01-01T16:06:19Z</dcterms:created>
  <dcterms:modified xsi:type="dcterms:W3CDTF">2024-02-21T15:27:53Z</dcterms:modified>
</cp:coreProperties>
</file>