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64" r:id="rId5"/>
    <p:sldId id="261" r:id="rId6"/>
    <p:sldId id="262" r:id="rId7"/>
    <p:sldId id="263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50"/>
    <a:srgbClr val="6B4099"/>
    <a:srgbClr val="FFFFFF"/>
    <a:srgbClr val="3FB8E7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719"/>
  </p:normalViewPr>
  <p:slideViewPr>
    <p:cSldViewPr snapToGrid="0">
      <p:cViewPr>
        <p:scale>
          <a:sx n="100" d="100"/>
          <a:sy n="100" d="100"/>
        </p:scale>
        <p:origin x="115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Cell Ranger Parameters for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5BA8D-942C-CA8B-B7AA-AAEFCEABA0B7}"/>
              </a:ext>
            </a:extLst>
          </p:cNvPr>
          <p:cNvSpPr txBox="1"/>
          <p:nvPr/>
        </p:nvSpPr>
        <p:spPr>
          <a:xfrm>
            <a:off x="508959" y="1630392"/>
            <a:ext cx="491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Genome</a:t>
            </a:r>
          </a:p>
          <a:p>
            <a:r>
              <a:rPr lang="en-US" dirty="0"/>
              <a:t>  Can significantly influence number of Reads/Cells</a:t>
            </a:r>
          </a:p>
        </p:txBody>
      </p:sp>
    </p:spTree>
    <p:extLst>
      <p:ext uri="{BB962C8B-B14F-4D97-AF65-F5344CB8AC3E}">
        <p14:creationId xmlns:p14="http://schemas.microsoft.com/office/powerpoint/2010/main" val="39667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10X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CCC57-8FAE-0379-10C9-FCAB10C4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1" y="2331711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2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FAA6-4993-D22B-8A02-C13A1079747F}"/>
              </a:ext>
            </a:extLst>
          </p:cNvPr>
          <p:cNvSpPr txBox="1"/>
          <p:nvPr/>
        </p:nvSpPr>
        <p:spPr>
          <a:xfrm>
            <a:off x="4281980" y="1351290"/>
            <a:ext cx="718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Ranger compares 10x barcodes to the whitelist file of known barcodes for a given assay</a:t>
            </a:r>
          </a:p>
          <a:p>
            <a:r>
              <a:rPr lang="en-US" dirty="0"/>
              <a:t>Barcodes that do not exactly match any whitelist entries are statistically tested if there is sufficient evidence that they have a sequencing error and are a match.</a:t>
            </a:r>
          </a:p>
          <a:p>
            <a:r>
              <a:rPr lang="en-US" dirty="0"/>
              <a:t>If so, bar code is corrected to closest matching entry and included, nonmatching barcodes are discarded.</a:t>
            </a:r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3E1370-9B7C-0BCF-2DE3-C0396972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15" y="1802834"/>
            <a:ext cx="6211951" cy="3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AE6B95-074D-2045-CB5C-574CDF38B60F}"/>
              </a:ext>
            </a:extLst>
          </p:cNvPr>
          <p:cNvSpPr txBox="1"/>
          <p:nvPr/>
        </p:nvSpPr>
        <p:spPr>
          <a:xfrm>
            <a:off x="4257675" y="1003841"/>
            <a:ext cx="73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Ranger uses the STAR aligner, which perform splicing-aware alignment of reads to the genome.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66B34-CD61-EFB0-EDA3-B357B8F8B082}"/>
              </a:ext>
            </a:extLst>
          </p:cNvPr>
          <p:cNvSpPr txBox="1"/>
          <p:nvPr/>
        </p:nvSpPr>
        <p:spPr>
          <a:xfrm>
            <a:off x="4070309" y="2123018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</a:t>
            </a:r>
          </a:p>
          <a:p>
            <a:r>
              <a:rPr lang="en-US" sz="1400" dirty="0"/>
              <a:t>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F65D4-F7ED-4750-F775-987D03953C03}"/>
              </a:ext>
            </a:extLst>
          </p:cNvPr>
          <p:cNvSpPr txBox="1"/>
          <p:nvPr/>
        </p:nvSpPr>
        <p:spPr>
          <a:xfrm>
            <a:off x="4070309" y="3695136"/>
            <a:ext cx="106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 </a:t>
            </a:r>
          </a:p>
          <a:p>
            <a:r>
              <a:rPr lang="en-US" sz="1400" dirty="0"/>
              <a:t>Reads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BBF717F-9E79-0325-ECD3-2389F1C19F48}"/>
              </a:ext>
            </a:extLst>
          </p:cNvPr>
          <p:cNvSpPr/>
          <p:nvPr/>
        </p:nvSpPr>
        <p:spPr>
          <a:xfrm>
            <a:off x="5175339" y="1996374"/>
            <a:ext cx="253911" cy="7798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EB4A0E4-0BE7-9E88-3973-DE3DDEA920DA}"/>
              </a:ext>
            </a:extLst>
          </p:cNvPr>
          <p:cNvSpPr/>
          <p:nvPr/>
        </p:nvSpPr>
        <p:spPr>
          <a:xfrm>
            <a:off x="5182067" y="2903982"/>
            <a:ext cx="253911" cy="21728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9B2A2-D956-D993-145A-E3F886011E1C}"/>
              </a:ext>
            </a:extLst>
          </p:cNvPr>
          <p:cNvSpPr txBox="1"/>
          <p:nvPr/>
        </p:nvSpPr>
        <p:spPr>
          <a:xfrm>
            <a:off x="4407093" y="5366331"/>
            <a:ext cx="5911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B4099"/>
                </a:solidFill>
              </a:rPr>
              <a:t>Antisense reads </a:t>
            </a:r>
            <a:r>
              <a:rPr lang="en-US" sz="1400" dirty="0"/>
              <a:t>are discarded because they are not part of the transcriptome.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FC733-8DC7-77BD-45EE-625515DFB547}"/>
              </a:ext>
            </a:extLst>
          </p:cNvPr>
          <p:cNvSpPr txBox="1"/>
          <p:nvPr/>
        </p:nvSpPr>
        <p:spPr>
          <a:xfrm>
            <a:off x="4407093" y="5729599"/>
            <a:ext cx="575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84A50"/>
                </a:solidFill>
              </a:rPr>
              <a:t>Intronic reads </a:t>
            </a:r>
            <a:r>
              <a:rPr lang="en-US" sz="1400" dirty="0"/>
              <a:t>can also be discarded for basic gene expression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1174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67755" y="6416940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58F92-AAF9-1B74-B0D5-E1983813DBA6}"/>
              </a:ext>
            </a:extLst>
          </p:cNvPr>
          <p:cNvSpPr txBox="1"/>
          <p:nvPr/>
        </p:nvSpPr>
        <p:spPr>
          <a:xfrm>
            <a:off x="3862507" y="2559824"/>
            <a:ext cx="509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Homopolymer reads </a:t>
            </a:r>
            <a:r>
              <a:rPr lang="en-US" dirty="0"/>
              <a:t>(2+ repeat bases): known to be sources of error for DNA sequencing because it’s difficult to distinguish number of repeats beyond 2 (leads to alignment errors for the rest of reads.</a:t>
            </a:r>
          </a:p>
          <a:p>
            <a:r>
              <a:rPr lang="en-US" dirty="0"/>
              <a:t>     ~1.43 million homopolymer regions in human genome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ABEFF-EC2F-FEAE-55D7-98923A2E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73" y="2580609"/>
            <a:ext cx="3070172" cy="13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5F0265-5EAA-B3D1-5F0B-1B1AC0458C2C}"/>
              </a:ext>
            </a:extLst>
          </p:cNvPr>
          <p:cNvSpPr txBox="1"/>
          <p:nvPr/>
        </p:nvSpPr>
        <p:spPr>
          <a:xfrm>
            <a:off x="4486275" y="1023208"/>
            <a:ext cx="6191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Cell Ranger Criteria for Including Reads: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be a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homopolymer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e.g. AAAAAAAAAA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bases with base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quality &lt;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B4C88-ECA9-290C-B7D3-7C46F1AE69F8}"/>
              </a:ext>
            </a:extLst>
          </p:cNvPr>
          <p:cNvSpPr txBox="1"/>
          <p:nvPr/>
        </p:nvSpPr>
        <p:spPr>
          <a:xfrm>
            <a:off x="4391025" y="4729946"/>
            <a:ext cx="676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 with N and base quality score &lt;10 are also discarded because of higher error rates.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3D2D-3CA4-91D3-4496-28694B94D11A}"/>
              </a:ext>
            </a:extLst>
          </p:cNvPr>
          <p:cNvSpPr txBox="1"/>
          <p:nvPr/>
        </p:nvSpPr>
        <p:spPr>
          <a:xfrm>
            <a:off x="4667250" y="6584468"/>
            <a:ext cx="4922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https://hackbrightacademy.com/blog/indel-finder-how-the-python-version-of-this-program-works/</a:t>
            </a:r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Setup and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207BB-9632-1571-EEF5-3E724D6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6" y="3155486"/>
            <a:ext cx="5382376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F6576-6704-37D3-63D6-CA58A553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" y="2072615"/>
            <a:ext cx="4001058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7AE1C7-515B-E59C-E200-48350423E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6"/>
          <a:stretch/>
        </p:blipFill>
        <p:spPr>
          <a:xfrm>
            <a:off x="223236" y="4953649"/>
            <a:ext cx="5268060" cy="1101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1DDB22-DB48-35E2-AA11-229F55E038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9"/>
          <a:stretch/>
        </p:blipFill>
        <p:spPr>
          <a:xfrm>
            <a:off x="6328829" y="1741438"/>
            <a:ext cx="5525271" cy="1304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963E76-F61C-A1ED-E201-5541B2D5A580}"/>
              </a:ext>
            </a:extLst>
          </p:cNvPr>
          <p:cNvSpPr txBox="1"/>
          <p:nvPr/>
        </p:nvSpPr>
        <p:spPr>
          <a:xfrm>
            <a:off x="76211" y="674439"/>
            <a:ext cx="567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 script found in /M2_CellRanger_Alignment/align_zebrahub_sra.sh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AAAD8-7F7F-8E25-083F-297BD2D283AD}"/>
              </a:ext>
            </a:extLst>
          </p:cNvPr>
          <p:cNvSpPr txBox="1"/>
          <p:nvPr/>
        </p:nvSpPr>
        <p:spPr>
          <a:xfrm>
            <a:off x="889269" y="2544946"/>
            <a:ext cx="1866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07C47-BAA5-8263-1797-C0FA213D1D12}"/>
              </a:ext>
            </a:extLst>
          </p:cNvPr>
          <p:cNvSpPr txBox="1"/>
          <p:nvPr/>
        </p:nvSpPr>
        <p:spPr>
          <a:xfrm>
            <a:off x="851169" y="3630507"/>
            <a:ext cx="2454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./SRR23691690_1.fastq</a:t>
            </a:r>
          </a:p>
          <a:p>
            <a:r>
              <a:rPr lang="en-US" sz="1200" dirty="0"/>
              <a:t>./SRR23691690_2.fastq</a:t>
            </a:r>
          </a:p>
          <a:p>
            <a:r>
              <a:rPr lang="en-US" sz="1200" dirty="0"/>
              <a:t>./SRR23691690_3.fastq</a:t>
            </a:r>
          </a:p>
          <a:p>
            <a:r>
              <a:rPr lang="en-US" sz="1200" dirty="0"/>
              <a:t>./SRR23691690_4.fastq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B85D9-30B5-A401-DA0E-5B677392C5E6}"/>
              </a:ext>
            </a:extLst>
          </p:cNvPr>
          <p:cNvSpPr txBox="1"/>
          <p:nvPr/>
        </p:nvSpPr>
        <p:spPr>
          <a:xfrm>
            <a:off x="837204" y="6110427"/>
            <a:ext cx="3186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./SRR23691690_S1_L001_R1_001.fastq</a:t>
            </a:r>
          </a:p>
          <a:p>
            <a:r>
              <a:rPr lang="en-US" sz="1200" dirty="0"/>
              <a:t>./SRR23691690_S1_L001_R2_001.fastq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67EBE4-412E-86F4-42E3-11F69D156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55" y="3520470"/>
            <a:ext cx="5010150" cy="2400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10977A-F843-6C63-32C6-E4A330FA7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36" y="1144148"/>
            <a:ext cx="62302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DF0-515E-238F-2A7E-655B0D4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Outputs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2A18AE-B674-5AB4-2D8D-9ACA47E5E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97499"/>
              </p:ext>
            </p:extLst>
          </p:nvPr>
        </p:nvGraphicFramePr>
        <p:xfrm>
          <a:off x="1144079" y="1695674"/>
          <a:ext cx="18415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84282419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780117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6718624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9679916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59681535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Expression Matrix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951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582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6866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6949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820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918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0612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02CCBE-63DD-FE23-A0CE-123CD7E3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9620"/>
              </p:ext>
            </p:extLst>
          </p:nvPr>
        </p:nvGraphicFramePr>
        <p:xfrm>
          <a:off x="4298696" y="2323562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6754257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360252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7819745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776511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86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974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342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285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16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824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A2AF3B-654E-C6CF-0C2B-9AECEEAF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99784"/>
              </p:ext>
            </p:extLst>
          </p:nvPr>
        </p:nvGraphicFramePr>
        <p:xfrm>
          <a:off x="1144079" y="5160951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43586498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544026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86969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78767923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Cell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170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732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498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518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598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1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0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563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Module 2: Aligning Reads with Cell Ranger</vt:lpstr>
      <vt:lpstr>10X Data</vt:lpstr>
      <vt:lpstr>Cell Ranger STAR Alignment</vt:lpstr>
      <vt:lpstr>Cell Ranger STAR Alignment: 1 - 2</vt:lpstr>
      <vt:lpstr>Cell Ranger STAR Alignment: 3 - 4</vt:lpstr>
      <vt:lpstr>Cell Ranger STAR Alignment: 5 - 6</vt:lpstr>
      <vt:lpstr>Cell Ranger STAR Alignment: 7 - 9</vt:lpstr>
      <vt:lpstr>Cell Ranger Setup and Script</vt:lpstr>
      <vt:lpstr>Cell Ranger Outputs</vt:lpstr>
      <vt:lpstr>Key Cell Ranger Parameters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70</cp:revision>
  <dcterms:created xsi:type="dcterms:W3CDTF">2024-01-01T16:06:19Z</dcterms:created>
  <dcterms:modified xsi:type="dcterms:W3CDTF">2024-01-05T20:00:05Z</dcterms:modified>
</cp:coreProperties>
</file>