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20"/>
  </p:notesMasterIdLst>
  <p:sldIdLst>
    <p:sldId id="256" r:id="rId2"/>
    <p:sldId id="261" r:id="rId3"/>
    <p:sldId id="263" r:id="rId4"/>
    <p:sldId id="274" r:id="rId5"/>
    <p:sldId id="262" r:id="rId6"/>
    <p:sldId id="264" r:id="rId7"/>
    <p:sldId id="275" r:id="rId8"/>
    <p:sldId id="266" r:id="rId9"/>
    <p:sldId id="267" r:id="rId10"/>
    <p:sldId id="268" r:id="rId11"/>
    <p:sldId id="269" r:id="rId12"/>
    <p:sldId id="270" r:id="rId13"/>
    <p:sldId id="271" r:id="rId14"/>
    <p:sldId id="276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385723"/>
    <a:srgbClr val="FFFFFF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6" autoAdjust="0"/>
    <p:restoredTop sz="94674" autoAdjust="0"/>
  </p:normalViewPr>
  <p:slideViewPr>
    <p:cSldViewPr snapToGrid="0">
      <p:cViewPr varScale="1">
        <p:scale>
          <a:sx n="105" d="100"/>
          <a:sy n="105" d="100"/>
        </p:scale>
        <p:origin x="10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84916-B189-284B-BD17-39D85FDBD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597F3C-E3E7-7B48-4328-3A44D05FC3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E621D1-51A6-CD52-B650-D64B81650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83402-F481-22A9-39E7-8CA68FE83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1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914D3-BBF7-5B10-D21B-A24392B96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3B73EB-2B1B-4A6D-5466-6E741212DC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FB3DAA-AF56-6EB8-F48E-37036C437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1A7E7-30AE-B49B-B629-2D8120F9F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2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6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20" y="6533528"/>
            <a:ext cx="2743200" cy="365125"/>
          </a:xfrm>
        </p:spPr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3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43458" y="6483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F95245-F805-EC21-465A-D189D3A7EEF5}"/>
              </a:ext>
            </a:extLst>
          </p:cNvPr>
          <p:cNvGrpSpPr/>
          <p:nvPr userDrawn="1"/>
        </p:nvGrpSpPr>
        <p:grpSpPr>
          <a:xfrm>
            <a:off x="5907" y="830328"/>
            <a:ext cx="3330054" cy="5781229"/>
            <a:chOff x="5907" y="830328"/>
            <a:chExt cx="3330054" cy="5781229"/>
          </a:xfrm>
        </p:grpSpPr>
        <p:sp>
          <p:nvSpPr>
            <p:cNvPr id="7" name="Arrow: Right 147">
              <a:extLst>
                <a:ext uri="{FF2B5EF4-FFF2-40B4-BE49-F238E27FC236}">
                  <a16:creationId xmlns:a16="http://schemas.microsoft.com/office/drawing/2014/main" id="{2676C4A0-2D2A-E721-1306-549086F6AA77}"/>
                </a:ext>
              </a:extLst>
            </p:cNvPr>
            <p:cNvSpPr/>
            <p:nvPr/>
          </p:nvSpPr>
          <p:spPr>
            <a:xfrm rot="2467564">
              <a:off x="1207948" y="6331482"/>
              <a:ext cx="666855" cy="193674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0 w 865995"/>
                <a:gd name="connsiteY0" fmla="*/ 0 h 289567"/>
                <a:gd name="connsiteX1" fmla="*/ 672951 w 865995"/>
                <a:gd name="connsiteY1" fmla="*/ 0 h 289567"/>
                <a:gd name="connsiteX2" fmla="*/ 865995 w 865995"/>
                <a:gd name="connsiteY2" fmla="*/ 96523 h 289567"/>
                <a:gd name="connsiteX3" fmla="*/ 672951 w 865995"/>
                <a:gd name="connsiteY3" fmla="*/ 289567 h 289567"/>
                <a:gd name="connsiteX4" fmla="*/ 672951 w 865995"/>
                <a:gd name="connsiteY4" fmla="*/ 193045 h 289567"/>
                <a:gd name="connsiteX5" fmla="*/ 0 w 865995"/>
                <a:gd name="connsiteY5" fmla="*/ 193045 h 289567"/>
                <a:gd name="connsiteX6" fmla="*/ 0 w 865995"/>
                <a:gd name="connsiteY6" fmla="*/ 0 h 289567"/>
                <a:gd name="connsiteX0" fmla="*/ 0 w 672951"/>
                <a:gd name="connsiteY0" fmla="*/ 0 h 289567"/>
                <a:gd name="connsiteX1" fmla="*/ 672951 w 672951"/>
                <a:gd name="connsiteY1" fmla="*/ 0 h 289567"/>
                <a:gd name="connsiteX2" fmla="*/ 672951 w 672951"/>
                <a:gd name="connsiteY2" fmla="*/ 289567 h 289567"/>
                <a:gd name="connsiteX3" fmla="*/ 672951 w 672951"/>
                <a:gd name="connsiteY3" fmla="*/ 193045 h 289567"/>
                <a:gd name="connsiteX4" fmla="*/ 0 w 672951"/>
                <a:gd name="connsiteY4" fmla="*/ 193045 h 289567"/>
                <a:gd name="connsiteX5" fmla="*/ 0 w 672951"/>
                <a:gd name="connsiteY5" fmla="*/ 0 h 289567"/>
                <a:gd name="connsiteX0" fmla="*/ 0 w 672951"/>
                <a:gd name="connsiteY0" fmla="*/ 0 h 193045"/>
                <a:gd name="connsiteX1" fmla="*/ 672951 w 672951"/>
                <a:gd name="connsiteY1" fmla="*/ 0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72951"/>
                <a:gd name="connsiteY0" fmla="*/ 0 h 193045"/>
                <a:gd name="connsiteX1" fmla="*/ 629045 w 672951"/>
                <a:gd name="connsiteY1" fmla="*/ 402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29045"/>
                <a:gd name="connsiteY0" fmla="*/ 0 h 193045"/>
                <a:gd name="connsiteX1" fmla="*/ 629045 w 629045"/>
                <a:gd name="connsiteY1" fmla="*/ 402 h 193045"/>
                <a:gd name="connsiteX2" fmla="*/ 416461 w 629045"/>
                <a:gd name="connsiteY2" fmla="*/ 192553 h 193045"/>
                <a:gd name="connsiteX3" fmla="*/ 0 w 629045"/>
                <a:gd name="connsiteY3" fmla="*/ 193045 h 193045"/>
                <a:gd name="connsiteX4" fmla="*/ 0 w 629045"/>
                <a:gd name="connsiteY4" fmla="*/ 0 h 193045"/>
                <a:gd name="connsiteX0" fmla="*/ 0 w 637559"/>
                <a:gd name="connsiteY0" fmla="*/ 709 h 193754"/>
                <a:gd name="connsiteX1" fmla="*/ 637559 w 637559"/>
                <a:gd name="connsiteY1" fmla="*/ 0 h 193754"/>
                <a:gd name="connsiteX2" fmla="*/ 416461 w 637559"/>
                <a:gd name="connsiteY2" fmla="*/ 193262 h 193754"/>
                <a:gd name="connsiteX3" fmla="*/ 0 w 637559"/>
                <a:gd name="connsiteY3" fmla="*/ 193754 h 193754"/>
                <a:gd name="connsiteX4" fmla="*/ 0 w 637559"/>
                <a:gd name="connsiteY4" fmla="*/ 709 h 193754"/>
                <a:gd name="connsiteX0" fmla="*/ 0 w 824232"/>
                <a:gd name="connsiteY0" fmla="*/ 0 h 194435"/>
                <a:gd name="connsiteX1" fmla="*/ 824232 w 824232"/>
                <a:gd name="connsiteY1" fmla="*/ 681 h 194435"/>
                <a:gd name="connsiteX2" fmla="*/ 603134 w 824232"/>
                <a:gd name="connsiteY2" fmla="*/ 193943 h 194435"/>
                <a:gd name="connsiteX3" fmla="*/ 186673 w 824232"/>
                <a:gd name="connsiteY3" fmla="*/ 194435 h 194435"/>
                <a:gd name="connsiteX4" fmla="*/ 0 w 824232"/>
                <a:gd name="connsiteY4" fmla="*/ 0 h 194435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85214 w 806312"/>
                <a:gd name="connsiteY2" fmla="*/ 193262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4803"/>
                <a:gd name="connsiteX1" fmla="*/ 806312 w 806312"/>
                <a:gd name="connsiteY1" fmla="*/ 0 h 194803"/>
                <a:gd name="connsiteX2" fmla="*/ 553548 w 806312"/>
                <a:gd name="connsiteY2" fmla="*/ 194803 h 194803"/>
                <a:gd name="connsiteX3" fmla="*/ 168753 w 806312"/>
                <a:gd name="connsiteY3" fmla="*/ 193754 h 194803"/>
                <a:gd name="connsiteX4" fmla="*/ 0 w 806312"/>
                <a:gd name="connsiteY4" fmla="*/ 534 h 194803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51719 w 806312"/>
                <a:gd name="connsiteY2" fmla="*/ 193009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5803"/>
                <a:gd name="connsiteX1" fmla="*/ 806312 w 806312"/>
                <a:gd name="connsiteY1" fmla="*/ 0 h 195803"/>
                <a:gd name="connsiteX2" fmla="*/ 551719 w 806312"/>
                <a:gd name="connsiteY2" fmla="*/ 193009 h 195803"/>
                <a:gd name="connsiteX3" fmla="*/ 204081 w 806312"/>
                <a:gd name="connsiteY3" fmla="*/ 195803 h 195803"/>
                <a:gd name="connsiteX4" fmla="*/ 0 w 806312"/>
                <a:gd name="connsiteY4" fmla="*/ 534 h 195803"/>
                <a:gd name="connsiteX0" fmla="*/ 0 w 843224"/>
                <a:gd name="connsiteY0" fmla="*/ 280 h 195549"/>
                <a:gd name="connsiteX1" fmla="*/ 843225 w 843224"/>
                <a:gd name="connsiteY1" fmla="*/ 0 h 195549"/>
                <a:gd name="connsiteX2" fmla="*/ 551719 w 843224"/>
                <a:gd name="connsiteY2" fmla="*/ 192755 h 195549"/>
                <a:gd name="connsiteX3" fmla="*/ 204081 w 843224"/>
                <a:gd name="connsiteY3" fmla="*/ 195549 h 195549"/>
                <a:gd name="connsiteX4" fmla="*/ 0 w 843224"/>
                <a:gd name="connsiteY4" fmla="*/ 280 h 195549"/>
                <a:gd name="connsiteX0" fmla="*/ 1 w 858512"/>
                <a:gd name="connsiteY0" fmla="*/ 1163 h 195549"/>
                <a:gd name="connsiteX1" fmla="*/ 858512 w 858512"/>
                <a:gd name="connsiteY1" fmla="*/ 0 h 195549"/>
                <a:gd name="connsiteX2" fmla="*/ 567006 w 858512"/>
                <a:gd name="connsiteY2" fmla="*/ 192755 h 195549"/>
                <a:gd name="connsiteX3" fmla="*/ 219368 w 858512"/>
                <a:gd name="connsiteY3" fmla="*/ 195549 h 195549"/>
                <a:gd name="connsiteX4" fmla="*/ 1 w 858512"/>
                <a:gd name="connsiteY4" fmla="*/ 1163 h 195549"/>
                <a:gd name="connsiteX0" fmla="*/ 0 w 858511"/>
                <a:gd name="connsiteY0" fmla="*/ 1163 h 193674"/>
                <a:gd name="connsiteX1" fmla="*/ 858511 w 858511"/>
                <a:gd name="connsiteY1" fmla="*/ 0 h 193674"/>
                <a:gd name="connsiteX2" fmla="*/ 567005 w 858511"/>
                <a:gd name="connsiteY2" fmla="*/ 192755 h 193674"/>
                <a:gd name="connsiteX3" fmla="*/ 119587 w 858511"/>
                <a:gd name="connsiteY3" fmla="*/ 193674 h 193674"/>
                <a:gd name="connsiteX4" fmla="*/ 0 w 858511"/>
                <a:gd name="connsiteY4" fmla="*/ 1163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511" h="193674">
                  <a:moveTo>
                    <a:pt x="0" y="1163"/>
                  </a:moveTo>
                  <a:lnTo>
                    <a:pt x="858511" y="0"/>
                  </a:lnTo>
                  <a:lnTo>
                    <a:pt x="567005" y="192755"/>
                  </a:lnTo>
                  <a:lnTo>
                    <a:pt x="119587" y="193674"/>
                  </a:lnTo>
                  <a:lnTo>
                    <a:pt x="0" y="1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148">
              <a:extLst>
                <a:ext uri="{FF2B5EF4-FFF2-40B4-BE49-F238E27FC236}">
                  <a16:creationId xmlns:a16="http://schemas.microsoft.com/office/drawing/2014/main" id="{16CD9F40-B7E1-ED03-95E0-432D405CB3A1}"/>
                </a:ext>
              </a:extLst>
            </p:cNvPr>
            <p:cNvSpPr/>
            <p:nvPr/>
          </p:nvSpPr>
          <p:spPr>
            <a:xfrm rot="2467564">
              <a:off x="1525932" y="830328"/>
              <a:ext cx="476149" cy="386089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370651 w 865995"/>
                <a:gd name="connsiteY0" fmla="*/ 105869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370651 w 865995"/>
                <a:gd name="connsiteY7" fmla="*/ 105869 h 386089"/>
                <a:gd name="connsiteX0" fmla="*/ 219817 w 715161"/>
                <a:gd name="connsiteY0" fmla="*/ 105869 h 386089"/>
                <a:gd name="connsiteX1" fmla="*/ 522117 w 715161"/>
                <a:gd name="connsiteY1" fmla="*/ 96522 h 386089"/>
                <a:gd name="connsiteX2" fmla="*/ 522117 w 715161"/>
                <a:gd name="connsiteY2" fmla="*/ 0 h 386089"/>
                <a:gd name="connsiteX3" fmla="*/ 715161 w 715161"/>
                <a:gd name="connsiteY3" fmla="*/ 193045 h 386089"/>
                <a:gd name="connsiteX4" fmla="*/ 522117 w 715161"/>
                <a:gd name="connsiteY4" fmla="*/ 386089 h 386089"/>
                <a:gd name="connsiteX5" fmla="*/ 522117 w 715161"/>
                <a:gd name="connsiteY5" fmla="*/ 289567 h 386089"/>
                <a:gd name="connsiteX6" fmla="*/ 0 w 715161"/>
                <a:gd name="connsiteY6" fmla="*/ 288530 h 386089"/>
                <a:gd name="connsiteX7" fmla="*/ 219817 w 715161"/>
                <a:gd name="connsiteY7" fmla="*/ 105869 h 386089"/>
                <a:gd name="connsiteX0" fmla="*/ 201594 w 696938"/>
                <a:gd name="connsiteY0" fmla="*/ 105869 h 386089"/>
                <a:gd name="connsiteX1" fmla="*/ 503894 w 696938"/>
                <a:gd name="connsiteY1" fmla="*/ 96522 h 386089"/>
                <a:gd name="connsiteX2" fmla="*/ 503894 w 696938"/>
                <a:gd name="connsiteY2" fmla="*/ 0 h 386089"/>
                <a:gd name="connsiteX3" fmla="*/ 696938 w 696938"/>
                <a:gd name="connsiteY3" fmla="*/ 193045 h 386089"/>
                <a:gd name="connsiteX4" fmla="*/ 503894 w 696938"/>
                <a:gd name="connsiteY4" fmla="*/ 386089 h 386089"/>
                <a:gd name="connsiteX5" fmla="*/ 503894 w 696938"/>
                <a:gd name="connsiteY5" fmla="*/ 289567 h 386089"/>
                <a:gd name="connsiteX6" fmla="*/ 0 w 696938"/>
                <a:gd name="connsiteY6" fmla="*/ 285264 h 386089"/>
                <a:gd name="connsiteX7" fmla="*/ 201594 w 696938"/>
                <a:gd name="connsiteY7" fmla="*/ 105869 h 386089"/>
                <a:gd name="connsiteX0" fmla="*/ 196204 w 691548"/>
                <a:gd name="connsiteY0" fmla="*/ 105869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196204 w 691548"/>
                <a:gd name="connsiteY7" fmla="*/ 105869 h 386089"/>
                <a:gd name="connsiteX0" fmla="*/ 223841 w 691548"/>
                <a:gd name="connsiteY0" fmla="*/ 104102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23841 w 691548"/>
                <a:gd name="connsiteY7" fmla="*/ 104102 h 386089"/>
                <a:gd name="connsiteX0" fmla="*/ 285335 w 691548"/>
                <a:gd name="connsiteY0" fmla="*/ 101906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85335 w 691548"/>
                <a:gd name="connsiteY7" fmla="*/ 101906 h 3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548" h="386089">
                  <a:moveTo>
                    <a:pt x="285335" y="101906"/>
                  </a:moveTo>
                  <a:lnTo>
                    <a:pt x="498504" y="96522"/>
                  </a:lnTo>
                  <a:lnTo>
                    <a:pt x="498504" y="0"/>
                  </a:lnTo>
                  <a:lnTo>
                    <a:pt x="691548" y="193045"/>
                  </a:lnTo>
                  <a:lnTo>
                    <a:pt x="498504" y="386089"/>
                  </a:lnTo>
                  <a:lnTo>
                    <a:pt x="498504" y="289567"/>
                  </a:lnTo>
                  <a:lnTo>
                    <a:pt x="0" y="272128"/>
                  </a:lnTo>
                  <a:lnTo>
                    <a:pt x="285335" y="10190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DBC255C-3109-F8AC-435B-B3ACE9D63D54}"/>
                </a:ext>
              </a:extLst>
            </p:cNvPr>
            <p:cNvSpPr/>
            <p:nvPr/>
          </p:nvSpPr>
          <p:spPr>
            <a:xfrm rot="5400000">
              <a:off x="840408" y="1446168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6D3C98-C41D-D24D-4800-3CA29B55C6B0}"/>
                </a:ext>
              </a:extLst>
            </p:cNvPr>
            <p:cNvGrpSpPr/>
            <p:nvPr/>
          </p:nvGrpSpPr>
          <p:grpSpPr>
            <a:xfrm>
              <a:off x="145707" y="1023264"/>
              <a:ext cx="1514816" cy="338554"/>
              <a:chOff x="-48752" y="735655"/>
              <a:chExt cx="2178750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01616EF-1A85-1D31-4987-98283D04B1F5}"/>
                  </a:ext>
                </a:extLst>
              </p:cNvPr>
              <p:cNvSpPr/>
              <p:nvPr/>
            </p:nvSpPr>
            <p:spPr>
              <a:xfrm>
                <a:off x="113942" y="750352"/>
                <a:ext cx="1898099" cy="303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B1FE4D4-7E79-6D64-8ABE-0A47EAAFD7F4}"/>
                  </a:ext>
                </a:extLst>
              </p:cNvPr>
              <p:cNvSpPr txBox="1"/>
              <p:nvPr/>
            </p:nvSpPr>
            <p:spPr>
              <a:xfrm>
                <a:off x="-48752" y="735655"/>
                <a:ext cx="21787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A1662F-431B-FA2A-837D-152181EECA06}"/>
                </a:ext>
              </a:extLst>
            </p:cNvPr>
            <p:cNvGrpSpPr/>
            <p:nvPr/>
          </p:nvGrpSpPr>
          <p:grpSpPr>
            <a:xfrm>
              <a:off x="5907" y="2432524"/>
              <a:ext cx="1782247" cy="830997"/>
              <a:chOff x="27906" y="5317845"/>
              <a:chExt cx="2185416" cy="83099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F45F3CE-EA82-DF54-9653-84A17850EB1D}"/>
                  </a:ext>
                </a:extLst>
              </p:cNvPr>
              <p:cNvSpPr/>
              <p:nvPr/>
            </p:nvSpPr>
            <p:spPr>
              <a:xfrm>
                <a:off x="292267" y="5372080"/>
                <a:ext cx="1658952" cy="729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DDFE6F0-6E85-9823-D5B0-D09467C4555C}"/>
                  </a:ext>
                </a:extLst>
              </p:cNvPr>
              <p:cNvSpPr txBox="1"/>
              <p:nvPr/>
            </p:nvSpPr>
            <p:spPr>
              <a:xfrm>
                <a:off x="27906" y="5317845"/>
                <a:ext cx="21854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Nonlinear Dimensional </a:t>
                </a:r>
              </a:p>
              <a:p>
                <a:pPr algn="ctr"/>
                <a:r>
                  <a:rPr lang="en-US" sz="1600" b="1" dirty="0"/>
                  <a:t>Reduction 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EDB6962-B501-693F-4C6A-E0F719ECB14B}"/>
                </a:ext>
              </a:extLst>
            </p:cNvPr>
            <p:cNvGrpSpPr/>
            <p:nvPr/>
          </p:nvGrpSpPr>
          <p:grpSpPr>
            <a:xfrm>
              <a:off x="150425" y="3743219"/>
              <a:ext cx="1505381" cy="715826"/>
              <a:chOff x="76686" y="6031474"/>
              <a:chExt cx="2316208" cy="71582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8364068-7CF9-911E-A116-68B81DEE82A8}"/>
                  </a:ext>
                </a:extLst>
              </p:cNvPr>
              <p:cNvSpPr/>
              <p:nvPr/>
            </p:nvSpPr>
            <p:spPr>
              <a:xfrm>
                <a:off x="134321" y="6031474"/>
                <a:ext cx="2258573" cy="715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BB01D8E-5A12-FED4-9645-CA4A31B51BB5}"/>
                  </a:ext>
                </a:extLst>
              </p:cNvPr>
              <p:cNvSpPr txBox="1"/>
              <p:nvPr/>
            </p:nvSpPr>
            <p:spPr>
              <a:xfrm>
                <a:off x="76686" y="6104631"/>
                <a:ext cx="23080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Clustering &amp;</a:t>
                </a:r>
              </a:p>
              <a:p>
                <a:pPr algn="ctr"/>
                <a:r>
                  <a:rPr lang="en-US" sz="1600" b="1" dirty="0"/>
                  <a:t>Partitioning 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BB3801-5DCF-2166-4E1E-1CFD5D667042}"/>
                </a:ext>
              </a:extLst>
            </p:cNvPr>
            <p:cNvGrpSpPr/>
            <p:nvPr/>
          </p:nvGrpSpPr>
          <p:grpSpPr>
            <a:xfrm>
              <a:off x="197769" y="1709177"/>
              <a:ext cx="1410693" cy="338554"/>
              <a:chOff x="656178" y="1316220"/>
              <a:chExt cx="1537719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F7C3DD-3F83-047C-4879-D4BBB54DBE15}"/>
                  </a:ext>
                </a:extLst>
              </p:cNvPr>
              <p:cNvSpPr/>
              <p:nvPr/>
            </p:nvSpPr>
            <p:spPr>
              <a:xfrm>
                <a:off x="754184" y="1332386"/>
                <a:ext cx="1271053" cy="303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6196E45-7523-4A80-159E-00D44771B3DB}"/>
                  </a:ext>
                </a:extLst>
              </p:cNvPr>
              <p:cNvSpPr txBox="1"/>
              <p:nvPr/>
            </p:nvSpPr>
            <p:spPr>
              <a:xfrm>
                <a:off x="656178" y="1316220"/>
                <a:ext cx="15377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Integration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91D749-790D-51DA-C755-716389F2B8F0}"/>
                </a:ext>
              </a:extLst>
            </p:cNvPr>
            <p:cNvSpPr txBox="1"/>
            <p:nvPr/>
          </p:nvSpPr>
          <p:spPr>
            <a:xfrm>
              <a:off x="270028" y="1287315"/>
              <a:ext cx="12661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preprocess_cds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10146C-6198-4C27-8FD7-3BA758F7341F}"/>
                </a:ext>
              </a:extLst>
            </p:cNvPr>
            <p:cNvSpPr txBox="1"/>
            <p:nvPr/>
          </p:nvSpPr>
          <p:spPr>
            <a:xfrm>
              <a:off x="339010" y="1964885"/>
              <a:ext cx="11282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align_cds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3B0F8C-854D-47F2-DA1F-8D8D3DA2D577}"/>
                </a:ext>
              </a:extLst>
            </p:cNvPr>
            <p:cNvSpPr txBox="1"/>
            <p:nvPr/>
          </p:nvSpPr>
          <p:spPr>
            <a:xfrm>
              <a:off x="113051" y="3180061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reduce_dimension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B5C89D-933E-BD4D-5D6D-F59EDC88C883}"/>
                </a:ext>
              </a:extLst>
            </p:cNvPr>
            <p:cNvSpPr txBox="1"/>
            <p:nvPr/>
          </p:nvSpPr>
          <p:spPr>
            <a:xfrm>
              <a:off x="316376" y="4424711"/>
              <a:ext cx="11734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 </a:t>
              </a:r>
              <a:r>
                <a:rPr lang="en-US" sz="1200" i="1" dirty="0" err="1"/>
                <a:t>cluster_cells</a:t>
              </a:r>
              <a:r>
                <a:rPr lang="en-US" sz="1200" i="1" dirty="0"/>
                <a:t> ()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65CC1A-F686-F192-4F45-E0A09B799133}"/>
                </a:ext>
              </a:extLst>
            </p:cNvPr>
            <p:cNvSpPr txBox="1"/>
            <p:nvPr/>
          </p:nvSpPr>
          <p:spPr>
            <a:xfrm>
              <a:off x="223406" y="6334558"/>
              <a:ext cx="13594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learn_graph</a:t>
              </a:r>
              <a:r>
                <a:rPr lang="en-US" sz="1200" i="1" dirty="0"/>
                <a:t>()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BF10E7D-EC6B-F3D9-2FC8-074622494CFA}"/>
                </a:ext>
              </a:extLst>
            </p:cNvPr>
            <p:cNvGrpSpPr/>
            <p:nvPr/>
          </p:nvGrpSpPr>
          <p:grpSpPr>
            <a:xfrm>
              <a:off x="197769" y="5757285"/>
              <a:ext cx="1410693" cy="605189"/>
              <a:chOff x="69690" y="5733577"/>
              <a:chExt cx="2170519" cy="605189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79D1C16-C6B4-5EA6-84B9-0308E50AD5AA}"/>
                  </a:ext>
                </a:extLst>
              </p:cNvPr>
              <p:cNvSpPr/>
              <p:nvPr/>
            </p:nvSpPr>
            <p:spPr>
              <a:xfrm>
                <a:off x="297468" y="5733577"/>
                <a:ext cx="1805536" cy="592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CFCDF5F-5887-BCF2-B4D5-A6CA3048BC31}"/>
                  </a:ext>
                </a:extLst>
              </p:cNvPr>
              <p:cNvSpPr txBox="1"/>
              <p:nvPr/>
            </p:nvSpPr>
            <p:spPr>
              <a:xfrm>
                <a:off x="69690" y="5753991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Trajectory Graph</a:t>
                </a:r>
              </a:p>
            </p:txBody>
          </p:sp>
        </p:grp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5C5FB6B7-C472-312A-CFDB-EBE4C164A99E}"/>
                </a:ext>
              </a:extLst>
            </p:cNvPr>
            <p:cNvSpPr/>
            <p:nvPr/>
          </p:nvSpPr>
          <p:spPr>
            <a:xfrm rot="5400000">
              <a:off x="834853" y="2177973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A0886F5F-D46F-C0EE-0323-7A33DE82BD31}"/>
                </a:ext>
              </a:extLst>
            </p:cNvPr>
            <p:cNvSpPr/>
            <p:nvPr/>
          </p:nvSpPr>
          <p:spPr>
            <a:xfrm rot="5400000">
              <a:off x="826630" y="341725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C4E034C3-5C40-7887-8CD8-957665E87277}"/>
                </a:ext>
              </a:extLst>
            </p:cNvPr>
            <p:cNvSpPr/>
            <p:nvPr/>
          </p:nvSpPr>
          <p:spPr>
            <a:xfrm rot="5400000">
              <a:off x="826630" y="5468155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81B3426-4492-8896-2CB3-CCC239871328}"/>
                </a:ext>
              </a:extLst>
            </p:cNvPr>
            <p:cNvGrpSpPr/>
            <p:nvPr/>
          </p:nvGrpSpPr>
          <p:grpSpPr>
            <a:xfrm>
              <a:off x="1840551" y="1187401"/>
              <a:ext cx="1410693" cy="338554"/>
              <a:chOff x="136544" y="5759803"/>
              <a:chExt cx="2170519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E10B6C8-7B58-7D72-96C2-A5691F15C700}"/>
                  </a:ext>
                </a:extLst>
              </p:cNvPr>
              <p:cNvSpPr/>
              <p:nvPr/>
            </p:nvSpPr>
            <p:spPr>
              <a:xfrm>
                <a:off x="297468" y="5781482"/>
                <a:ext cx="1805536" cy="272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C0BB9A-57DB-394B-12E3-0FD4C8B94078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Order Cells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BF01DB5-C2E5-0185-6CFA-698F36608BCD}"/>
                </a:ext>
              </a:extLst>
            </p:cNvPr>
            <p:cNvGrpSpPr/>
            <p:nvPr/>
          </p:nvGrpSpPr>
          <p:grpSpPr>
            <a:xfrm>
              <a:off x="1840551" y="1852412"/>
              <a:ext cx="1410693" cy="584775"/>
              <a:chOff x="136544" y="5759803"/>
              <a:chExt cx="2170519" cy="58477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E087C65-2F57-B287-C6E1-982C1D036FF6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84B8500-8198-83BB-1613-F3DA83300D6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Subset Trajectory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8924DF-E910-35CC-9C77-4824C009259D}"/>
                </a:ext>
              </a:extLst>
            </p:cNvPr>
            <p:cNvGrpSpPr/>
            <p:nvPr/>
          </p:nvGrpSpPr>
          <p:grpSpPr>
            <a:xfrm>
              <a:off x="1840551" y="2934801"/>
              <a:ext cx="1410693" cy="584775"/>
              <a:chOff x="136544" y="5759803"/>
              <a:chExt cx="2170519" cy="58477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C21EDBD-55A4-5D43-1555-F2AD951A7CCF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A5C19B-9CF9-9AAB-1CDF-23A18034665E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Reprocess Trajectory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6A358DE-67D2-3FE3-1BE1-A79E083A2F68}"/>
                </a:ext>
              </a:extLst>
            </p:cNvPr>
            <p:cNvGrpSpPr/>
            <p:nvPr/>
          </p:nvGrpSpPr>
          <p:grpSpPr>
            <a:xfrm>
              <a:off x="1840551" y="3794444"/>
              <a:ext cx="1410693" cy="589910"/>
              <a:chOff x="130519" y="5781481"/>
              <a:chExt cx="2170519" cy="58991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7E801FE-E387-0596-4ED7-5FE38F6ACB38}"/>
                  </a:ext>
                </a:extLst>
              </p:cNvPr>
              <p:cNvSpPr/>
              <p:nvPr/>
            </p:nvSpPr>
            <p:spPr>
              <a:xfrm>
                <a:off x="265017" y="5781481"/>
                <a:ext cx="1856344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E1D47A-AC56-B5F0-F0D7-88919DACE94E}"/>
                  </a:ext>
                </a:extLst>
              </p:cNvPr>
              <p:cNvSpPr txBox="1"/>
              <p:nvPr/>
            </p:nvSpPr>
            <p:spPr>
              <a:xfrm>
                <a:off x="130519" y="5786616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Find Altered Genes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998DCD-4474-1D69-9926-A154B6F5FA1C}"/>
                </a:ext>
              </a:extLst>
            </p:cNvPr>
            <p:cNvGrpSpPr/>
            <p:nvPr/>
          </p:nvGrpSpPr>
          <p:grpSpPr>
            <a:xfrm>
              <a:off x="1840551" y="4762902"/>
              <a:ext cx="1410693" cy="584775"/>
              <a:chOff x="199846" y="5774065"/>
              <a:chExt cx="2170519" cy="584775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53F108A-DD19-6E1B-F0DC-FAAE8440EF7D}"/>
                  </a:ext>
                </a:extLst>
              </p:cNvPr>
              <p:cNvSpPr/>
              <p:nvPr/>
            </p:nvSpPr>
            <p:spPr>
              <a:xfrm>
                <a:off x="255376" y="5781481"/>
                <a:ext cx="2059461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A885278-23EE-D165-E86A-16EB416CCA0E}"/>
                  </a:ext>
                </a:extLst>
              </p:cNvPr>
              <p:cNvSpPr txBox="1"/>
              <p:nvPr/>
            </p:nvSpPr>
            <p:spPr>
              <a:xfrm>
                <a:off x="199846" y="5774065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Aggregate to Gene Modules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4EA9A9C-6EC5-2F8C-0A9A-54958C555EDD}"/>
                </a:ext>
              </a:extLst>
            </p:cNvPr>
            <p:cNvGrpSpPr/>
            <p:nvPr/>
          </p:nvGrpSpPr>
          <p:grpSpPr>
            <a:xfrm>
              <a:off x="1840551" y="5849744"/>
              <a:ext cx="1410693" cy="584775"/>
              <a:chOff x="183194" y="5775239"/>
              <a:chExt cx="2170519" cy="584775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D8592DA-5A00-B226-A9DC-FDA86F909553}"/>
                  </a:ext>
                </a:extLst>
              </p:cNvPr>
              <p:cNvSpPr/>
              <p:nvPr/>
            </p:nvSpPr>
            <p:spPr>
              <a:xfrm>
                <a:off x="198991" y="5781481"/>
                <a:ext cx="2134969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7DD5EA2-4641-9CED-A9F3-73D5F4A181E5}"/>
                  </a:ext>
                </a:extLst>
              </p:cNvPr>
              <p:cNvSpPr txBox="1"/>
              <p:nvPr/>
            </p:nvSpPr>
            <p:spPr>
              <a:xfrm>
                <a:off x="183194" y="5775239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Visualize Gene Modules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3076BD-77F5-3328-4B2C-1A4CB6DF3D8B}"/>
                </a:ext>
              </a:extLst>
            </p:cNvPr>
            <p:cNvSpPr txBox="1"/>
            <p:nvPr/>
          </p:nvSpPr>
          <p:spPr>
            <a:xfrm>
              <a:off x="1975356" y="2352876"/>
              <a:ext cx="11410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choose_graph</a:t>
              </a:r>
              <a:r>
                <a:rPr lang="en-US" sz="1200" dirty="0"/>
                <a:t>_</a:t>
              </a:r>
            </a:p>
            <a:p>
              <a:pPr algn="ctr"/>
              <a:r>
                <a:rPr lang="en-US" sz="1200" dirty="0"/>
                <a:t>segments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3444BA-9529-FCB2-74CB-31C56A464E81}"/>
                </a:ext>
              </a:extLst>
            </p:cNvPr>
            <p:cNvSpPr txBox="1"/>
            <p:nvPr/>
          </p:nvSpPr>
          <p:spPr>
            <a:xfrm>
              <a:off x="2047539" y="1423041"/>
              <a:ext cx="99671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order_cells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FEE79BE6-3D42-6361-22EB-A0803F9922F8}"/>
                </a:ext>
              </a:extLst>
            </p:cNvPr>
            <p:cNvSpPr/>
            <p:nvPr/>
          </p:nvSpPr>
          <p:spPr>
            <a:xfrm rot="5400000">
              <a:off x="2483190" y="2660109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BB1FB22-AA9D-7716-E89B-C04922B3B26D}"/>
                </a:ext>
              </a:extLst>
            </p:cNvPr>
            <p:cNvSpPr txBox="1"/>
            <p:nvPr/>
          </p:nvSpPr>
          <p:spPr>
            <a:xfrm>
              <a:off x="1755833" y="4293919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find_gene_modules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2598C8CF-765B-8ABB-0CF6-BF120ED1206F}"/>
                </a:ext>
              </a:extLst>
            </p:cNvPr>
            <p:cNvSpPr/>
            <p:nvPr/>
          </p:nvSpPr>
          <p:spPr>
            <a:xfrm rot="5400000">
              <a:off x="2469412" y="4460087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8B9AEF-B242-BCC3-0328-15E31FD44942}"/>
                </a:ext>
              </a:extLst>
            </p:cNvPr>
            <p:cNvSpPr txBox="1"/>
            <p:nvPr/>
          </p:nvSpPr>
          <p:spPr>
            <a:xfrm>
              <a:off x="1862336" y="5252207"/>
              <a:ext cx="13671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aggregate_gene</a:t>
              </a:r>
              <a:r>
                <a:rPr lang="en-US" sz="1200" i="1" dirty="0"/>
                <a:t>_</a:t>
              </a:r>
            </a:p>
            <a:p>
              <a:pPr algn="ctr"/>
              <a:r>
                <a:rPr lang="en-US" sz="1200" i="1" dirty="0"/>
                <a:t>expression() 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0593476A-BCA1-E881-A9A0-C4D0998EA0BD}"/>
                </a:ext>
              </a:extLst>
            </p:cNvPr>
            <p:cNvSpPr/>
            <p:nvPr/>
          </p:nvSpPr>
          <p:spPr>
            <a:xfrm rot="5400000">
              <a:off x="2469412" y="344828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503E6DE1-AB74-27B2-9E57-1EF44240D97B}"/>
                </a:ext>
              </a:extLst>
            </p:cNvPr>
            <p:cNvSpPr/>
            <p:nvPr/>
          </p:nvSpPr>
          <p:spPr>
            <a:xfrm rot="5400000">
              <a:off x="2469412" y="5575486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8A4D64-F93E-ABD3-2B03-C0B6EAAF424B}"/>
                </a:ext>
              </a:extLst>
            </p:cNvPr>
            <p:cNvSpPr/>
            <p:nvPr/>
          </p:nvSpPr>
          <p:spPr>
            <a:xfrm>
              <a:off x="72136" y="919698"/>
              <a:ext cx="3247136" cy="5658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65A41FD-205B-C4FB-9479-86653BFB35C9}"/>
                </a:ext>
              </a:extLst>
            </p:cNvPr>
            <p:cNvGrpSpPr/>
            <p:nvPr/>
          </p:nvGrpSpPr>
          <p:grpSpPr>
            <a:xfrm>
              <a:off x="197769" y="4934824"/>
              <a:ext cx="1410693" cy="604375"/>
              <a:chOff x="127265" y="5734193"/>
              <a:chExt cx="2170519" cy="60437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E171CD7-2675-48CC-F67B-A21D61F9B065}"/>
                  </a:ext>
                </a:extLst>
              </p:cNvPr>
              <p:cNvSpPr/>
              <p:nvPr/>
            </p:nvSpPr>
            <p:spPr>
              <a:xfrm>
                <a:off x="297469" y="5734193"/>
                <a:ext cx="1805535" cy="5916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149154-B3EC-549C-0FEA-7AC44A2C00B6}"/>
                  </a:ext>
                </a:extLst>
              </p:cNvPr>
              <p:cNvSpPr txBox="1"/>
              <p:nvPr/>
            </p:nvSpPr>
            <p:spPr>
              <a:xfrm>
                <a:off x="127265" y="575379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Cell Type Annotation</a:t>
                </a:r>
              </a:p>
            </p:txBody>
          </p:sp>
        </p:grp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24A721B0-071D-4075-15B4-E265C42F1660}"/>
                </a:ext>
              </a:extLst>
            </p:cNvPr>
            <p:cNvSpPr/>
            <p:nvPr/>
          </p:nvSpPr>
          <p:spPr>
            <a:xfrm rot="5400000">
              <a:off x="826630" y="4581189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0CC5DC68-11B1-3335-B34F-085FAB5CDD28}"/>
                </a:ext>
              </a:extLst>
            </p:cNvPr>
            <p:cNvSpPr/>
            <p:nvPr/>
          </p:nvSpPr>
          <p:spPr>
            <a:xfrm rot="5400000">
              <a:off x="2483190" y="1584593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964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5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2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099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6: </a:t>
            </a:r>
            <a:r>
              <a:rPr lang="en-US" dirty="0" err="1"/>
              <a:t>Pseudotime</a:t>
            </a:r>
            <a:r>
              <a:rPr lang="en-US" dirty="0"/>
              <a:t> Analysis with Monocle3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8CF3184-F4C3-800D-1EB6-69AD2769D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7391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dirty="0"/>
              <a:t>NC State </a:t>
            </a:r>
            <a:r>
              <a:rPr lang="en-US" sz="4000" dirty="0" err="1"/>
              <a:t>scRNA</a:t>
            </a:r>
            <a:r>
              <a:rPr lang="en-US" sz="4000" dirty="0"/>
              <a:t> Workshop, 2024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C271-F2CE-D4AE-F30F-84FB5E30A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DA7D-FAB5-59CD-3BF3-28FA86C6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130E9-1C9C-D99E-57BF-5B00816A5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40"/>
          <a:stretch/>
        </p:blipFill>
        <p:spPr>
          <a:xfrm>
            <a:off x="4017603" y="868961"/>
            <a:ext cx="6144482" cy="66565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96E8387-F44A-7A1A-E3D1-4101E47345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62"/>
          <a:stretch/>
        </p:blipFill>
        <p:spPr>
          <a:xfrm>
            <a:off x="3843756" y="1985453"/>
            <a:ext cx="5414901" cy="4077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D71337-BA45-BE5E-A424-3C61058AB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58" t="5482" r="838" b="12643"/>
          <a:stretch/>
        </p:blipFill>
        <p:spPr>
          <a:xfrm>
            <a:off x="9514137" y="2242066"/>
            <a:ext cx="2468210" cy="3019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4E5566-597C-C2E4-88F4-6313BE4B16E2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3FD09-6252-AD4B-96E7-9130200E23A6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3282559-F983-5CB9-8538-570A6B09259E}"/>
              </a:ext>
            </a:extLst>
          </p:cNvPr>
          <p:cNvSpPr/>
          <p:nvPr/>
        </p:nvSpPr>
        <p:spPr>
          <a:xfrm>
            <a:off x="1691034" y="942975"/>
            <a:ext cx="1604616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89ABBE6-C470-408F-3A1D-A6008D8E99C5}"/>
              </a:ext>
            </a:extLst>
          </p:cNvPr>
          <p:cNvSpPr/>
          <p:nvPr/>
        </p:nvSpPr>
        <p:spPr>
          <a:xfrm>
            <a:off x="91440" y="941832"/>
            <a:ext cx="1599594" cy="478231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F898ED7-C53A-D055-ACB8-A41F8D5EEA33}"/>
              </a:ext>
            </a:extLst>
          </p:cNvPr>
          <p:cNvSpPr/>
          <p:nvPr/>
        </p:nvSpPr>
        <p:spPr>
          <a:xfrm rot="20998236">
            <a:off x="5491106" y="3010972"/>
            <a:ext cx="2010211" cy="4026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CCBB7-2CCA-5A18-9D19-83182E899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31E6-5C7F-BC10-83B0-92D3F1DA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A1A0D0-21A1-C369-08EF-7540F116E62C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BF693-3591-3ABA-6A6A-D934ABC5D3CF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34FFA7F-984A-3883-A031-2A31CF5491D6}"/>
              </a:ext>
            </a:extLst>
          </p:cNvPr>
          <p:cNvSpPr/>
          <p:nvPr/>
        </p:nvSpPr>
        <p:spPr>
          <a:xfrm>
            <a:off x="1691034" y="1637049"/>
            <a:ext cx="1604616" cy="4941077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26D85BAC-CD69-6F5C-8F28-6D2F12538FCB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0C0A38-B7E8-AE10-F0E7-89C1B42CB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983" y="2296386"/>
            <a:ext cx="5401429" cy="40391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FD3F5B-DCE9-23C0-E5CB-AC2AADE9D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614" y="930296"/>
            <a:ext cx="5668166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6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909B6-96C0-D8BB-4E7D-A14FF4B13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08AC-EFF7-FF4C-859B-9134CEDA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8C90B-2617-E603-071E-04CF7A6F7C64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3FA81-6205-A203-E199-2D514BC94E5F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CA3F45-B733-1171-EEB8-438F07F8A865}"/>
              </a:ext>
            </a:extLst>
          </p:cNvPr>
          <p:cNvSpPr/>
          <p:nvPr/>
        </p:nvSpPr>
        <p:spPr>
          <a:xfrm>
            <a:off x="1691034" y="3557016"/>
            <a:ext cx="1604616" cy="302111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D6023F-810E-A38D-4671-8682C0E2DCDA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5B90B4C-87E9-9CE4-F8D0-38331194B82A}"/>
              </a:ext>
            </a:extLst>
          </p:cNvPr>
          <p:cNvSpPr/>
          <p:nvPr/>
        </p:nvSpPr>
        <p:spPr>
          <a:xfrm>
            <a:off x="1702937" y="929767"/>
            <a:ext cx="1604616" cy="90016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0952E8-C5C8-63AF-89D6-5ACB66841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92" b="23385"/>
          <a:stretch/>
        </p:blipFill>
        <p:spPr>
          <a:xfrm>
            <a:off x="3702126" y="1600200"/>
            <a:ext cx="5182323" cy="165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6DE658-E38B-B1DA-84CF-9BFDE43F5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617" r="8001"/>
          <a:stretch/>
        </p:blipFill>
        <p:spPr>
          <a:xfrm>
            <a:off x="7265809" y="2814742"/>
            <a:ext cx="4767696" cy="7920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CE007B-1E7E-4A14-0E6D-A267E14AC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126" y="3606801"/>
            <a:ext cx="5645652" cy="31510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65BE77-1878-EDED-D66B-1B48F4C69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197" y="681238"/>
            <a:ext cx="5029902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DFD3C-6365-3DD6-5F08-C12E32DD0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C6AB-82BE-DD87-3199-27D50CE5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13FF1-1AE7-FA45-C8CA-A58E6E536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188" y="2900031"/>
            <a:ext cx="5382376" cy="57158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FBAD018-10CF-2177-3AB0-AA563314E4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70" t="29346" b="31411"/>
          <a:stretch/>
        </p:blipFill>
        <p:spPr>
          <a:xfrm>
            <a:off x="7802766" y="4418159"/>
            <a:ext cx="578239" cy="13202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DCCDE2-D2E1-B600-91E9-902611BB9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519" y="674797"/>
            <a:ext cx="6163535" cy="2210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AD4378-6BDF-9E6C-FC85-A33B039DE3FC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85175F-4915-60CA-7780-D24132DBE5C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838C70C-36D8-785B-D153-27FEACE19EF3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82FBD35-8EF3-A2F2-B47E-E016FC7DC40E}"/>
              </a:ext>
            </a:extLst>
          </p:cNvPr>
          <p:cNvSpPr/>
          <p:nvPr/>
        </p:nvSpPr>
        <p:spPr>
          <a:xfrm>
            <a:off x="1702937" y="929767"/>
            <a:ext cx="1604616" cy="279075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A4869A8-4E03-6699-D52E-5561293DECBE}"/>
              </a:ext>
            </a:extLst>
          </p:cNvPr>
          <p:cNvGrpSpPr/>
          <p:nvPr/>
        </p:nvGrpSpPr>
        <p:grpSpPr>
          <a:xfrm>
            <a:off x="8934564" y="2293537"/>
            <a:ext cx="2929249" cy="2270926"/>
            <a:chOff x="8934564" y="2325142"/>
            <a:chExt cx="2929249" cy="227092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71DEC4C-5EBB-C1EE-04CB-93177051B9E6}"/>
                </a:ext>
              </a:extLst>
            </p:cNvPr>
            <p:cNvSpPr/>
            <p:nvPr/>
          </p:nvSpPr>
          <p:spPr>
            <a:xfrm>
              <a:off x="8934564" y="2325142"/>
              <a:ext cx="2929249" cy="2270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12496C3-C8B6-14B0-45DB-B8AE7A2CA8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6717"/>
            <a:stretch/>
          </p:blipFill>
          <p:spPr>
            <a:xfrm>
              <a:off x="8981088" y="2391826"/>
              <a:ext cx="2855293" cy="2143424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ED80DFB-9D73-8F53-0CBB-AD72B14E76D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2769"/>
          <a:stretch/>
        </p:blipFill>
        <p:spPr>
          <a:xfrm>
            <a:off x="3764087" y="3471611"/>
            <a:ext cx="3941131" cy="336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6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74D4-BB8A-C9A5-8875-E490AFD8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 Troubleshooting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03626B-AFC7-59F3-1789-B060AB4080B8}"/>
              </a:ext>
            </a:extLst>
          </p:cNvPr>
          <p:cNvSpPr txBox="1"/>
          <p:nvPr/>
        </p:nvSpPr>
        <p:spPr>
          <a:xfrm>
            <a:off x="469375" y="765874"/>
            <a:ext cx="8215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Troubleshooting Strategies</a:t>
            </a:r>
          </a:p>
          <a:p>
            <a:pPr marL="342900" indent="-342900">
              <a:buAutoNum type="arabicPeriod"/>
            </a:pPr>
            <a:r>
              <a:rPr lang="en-US" dirty="0"/>
              <a:t>Packages are not up-to-date</a:t>
            </a:r>
          </a:p>
          <a:p>
            <a:pPr marL="800100" lvl="1" indent="-342900">
              <a:buAutoNum type="arabicPeriod"/>
            </a:pPr>
            <a:r>
              <a:rPr lang="en-US" dirty="0"/>
              <a:t>Install latest developer versions of Monocle3, </a:t>
            </a:r>
            <a:r>
              <a:rPr lang="en-US" dirty="0" err="1"/>
              <a:t>SeuratWrappers</a:t>
            </a:r>
            <a:r>
              <a:rPr lang="en-US" dirty="0"/>
              <a:t>, and Seurat.</a:t>
            </a:r>
          </a:p>
          <a:p>
            <a:pPr marL="800100" lvl="1" indent="-342900">
              <a:buAutoNum type="arabicPeriod"/>
            </a:pPr>
            <a:r>
              <a:rPr lang="en-US" dirty="0"/>
              <a:t>Run utils::</a:t>
            </a:r>
            <a:r>
              <a:rPr lang="en-US" dirty="0" err="1"/>
              <a:t>update.packages</a:t>
            </a:r>
            <a:r>
              <a:rPr lang="en-US" dirty="0"/>
              <a:t>() and </a:t>
            </a:r>
            <a:r>
              <a:rPr lang="en-US" dirty="0" err="1"/>
              <a:t>BiocManager</a:t>
            </a:r>
            <a:r>
              <a:rPr lang="en-US" dirty="0"/>
              <a:t>::valid().</a:t>
            </a:r>
          </a:p>
          <a:p>
            <a:pPr marL="800100" lvl="1" indent="-342900">
              <a:buAutoNum type="arabicPeriod"/>
            </a:pPr>
            <a:r>
              <a:rPr lang="en-US" dirty="0"/>
              <a:t>If there are warnings that package updates failed, </a:t>
            </a:r>
            <a:r>
              <a:rPr lang="en-US" i="1" dirty="0"/>
              <a:t>might</a:t>
            </a:r>
            <a:r>
              <a:rPr lang="en-US" dirty="0"/>
              <a:t> be the cause.</a:t>
            </a:r>
          </a:p>
          <a:p>
            <a:pPr marL="342900" indent="-342900">
              <a:buAutoNum type="arabicPeriod"/>
            </a:pPr>
            <a:r>
              <a:rPr lang="en-US" dirty="0"/>
              <a:t>Internet search for error message, check for solutions.</a:t>
            </a:r>
          </a:p>
          <a:p>
            <a:pPr marL="342900" indent="-342900">
              <a:buAutoNum type="arabicPeriod"/>
            </a:pPr>
            <a:r>
              <a:rPr lang="en-US" dirty="0"/>
              <a:t>Change parameters and algorithms for the step that raises error or previous steps.</a:t>
            </a:r>
          </a:p>
          <a:p>
            <a:pPr marL="342900" indent="-342900">
              <a:buAutoNum type="arabicPeriod"/>
            </a:pPr>
            <a:r>
              <a:rPr lang="en-US" dirty="0"/>
              <a:t>Use less PCA dimensions.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C0C6DC-C91A-C5AF-0F5F-7EA27A2A06F4}"/>
              </a:ext>
            </a:extLst>
          </p:cNvPr>
          <p:cNvGrpSpPr/>
          <p:nvPr/>
        </p:nvGrpSpPr>
        <p:grpSpPr>
          <a:xfrm>
            <a:off x="2176828" y="3542792"/>
            <a:ext cx="7306695" cy="1095528"/>
            <a:chOff x="353108" y="3102086"/>
            <a:chExt cx="7306695" cy="10955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C87A54-33CA-AC0F-9963-1763992BEA66}"/>
                </a:ext>
              </a:extLst>
            </p:cNvPr>
            <p:cNvSpPr/>
            <p:nvPr/>
          </p:nvSpPr>
          <p:spPr>
            <a:xfrm>
              <a:off x="6489614" y="3227832"/>
              <a:ext cx="731520" cy="1920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836A88-D209-F174-C1F3-417168D5F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108" y="3102086"/>
              <a:ext cx="7306695" cy="109552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228966-9F80-F758-0B24-47ECF284A28A}"/>
              </a:ext>
            </a:extLst>
          </p:cNvPr>
          <p:cNvGrpSpPr/>
          <p:nvPr/>
        </p:nvGrpSpPr>
        <p:grpSpPr>
          <a:xfrm>
            <a:off x="2176828" y="5686449"/>
            <a:ext cx="7182852" cy="609685"/>
            <a:chOff x="353108" y="5443643"/>
            <a:chExt cx="7182852" cy="6096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D8655A-A409-647D-DB70-FC807B51950D}"/>
                </a:ext>
              </a:extLst>
            </p:cNvPr>
            <p:cNvSpPr/>
            <p:nvPr/>
          </p:nvSpPr>
          <p:spPr>
            <a:xfrm>
              <a:off x="6523142" y="5560310"/>
              <a:ext cx="731520" cy="1920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9FEAEE-CE82-6410-E581-EBCC0A868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108" y="5443643"/>
              <a:ext cx="7182852" cy="609685"/>
            </a:xfrm>
            <a:prstGeom prst="rect">
              <a:avLst/>
            </a:prstGeom>
          </p:spPr>
        </p:pic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49965D7-3A73-5474-7940-FB10BDEEE5DB}"/>
              </a:ext>
            </a:extLst>
          </p:cNvPr>
          <p:cNvSpPr/>
          <p:nvPr/>
        </p:nvSpPr>
        <p:spPr>
          <a:xfrm rot="5400000">
            <a:off x="5772212" y="4934544"/>
            <a:ext cx="79382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900BC-6B0A-E199-A68A-3FDB2C0FD3A7}"/>
              </a:ext>
            </a:extLst>
          </p:cNvPr>
          <p:cNvSpPr txBox="1"/>
          <p:nvPr/>
        </p:nvSpPr>
        <p:spPr>
          <a:xfrm>
            <a:off x="1387839" y="3059668"/>
            <a:ext cx="505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</a:t>
            </a:r>
            <a:r>
              <a:rPr lang="en-US" b="1" dirty="0"/>
              <a:t>PBMC3K</a:t>
            </a:r>
            <a:r>
              <a:rPr lang="en-US" dirty="0"/>
              <a:t> Dataset from the previous slides.</a:t>
            </a:r>
          </a:p>
        </p:txBody>
      </p:sp>
    </p:spTree>
    <p:extLst>
      <p:ext uri="{BB962C8B-B14F-4D97-AF65-F5344CB8AC3E}">
        <p14:creationId xmlns:p14="http://schemas.microsoft.com/office/powerpoint/2010/main" val="59932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35A4-51E8-D250-CDA2-14B0A028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PBMC3K Dataset: Limitations of </a:t>
            </a:r>
            <a:r>
              <a:rPr lang="en-US" dirty="0" err="1"/>
              <a:t>Pseudotime</a:t>
            </a:r>
            <a:r>
              <a:rPr lang="en-US" dirty="0"/>
              <a:t>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ED34E-FF2D-D071-6D64-F0F37BB8C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0" y="684386"/>
            <a:ext cx="6134956" cy="2638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AF35CC-EB65-63FE-635C-FF2D05428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30" y="3852109"/>
            <a:ext cx="4152306" cy="29967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E0DB7C-BDAE-A8B0-E096-9F963ADBA2A3}"/>
              </a:ext>
            </a:extLst>
          </p:cNvPr>
          <p:cNvSpPr txBox="1"/>
          <p:nvPr/>
        </p:nvSpPr>
        <p:spPr>
          <a:xfrm>
            <a:off x="3707129" y="3959353"/>
            <a:ext cx="9258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Clusters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B0ECE6-14A9-CAFE-EF84-7DB8EE479E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3" b="1"/>
          <a:stretch/>
        </p:blipFill>
        <p:spPr>
          <a:xfrm>
            <a:off x="7307978" y="740663"/>
            <a:ext cx="4039927" cy="286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83CDE5-3200-A9DA-0B2E-6EE06125E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603" y="3693835"/>
            <a:ext cx="4251710" cy="31438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C64F9A-5589-76C2-E610-B4613C338A39}"/>
              </a:ext>
            </a:extLst>
          </p:cNvPr>
          <p:cNvSpPr txBox="1"/>
          <p:nvPr/>
        </p:nvSpPr>
        <p:spPr>
          <a:xfrm>
            <a:off x="10265686" y="911353"/>
            <a:ext cx="10822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Partitions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16EBD9-C71D-B286-02DD-14D84E8EE879}"/>
              </a:ext>
            </a:extLst>
          </p:cNvPr>
          <p:cNvSpPr txBox="1"/>
          <p:nvPr/>
        </p:nvSpPr>
        <p:spPr>
          <a:xfrm>
            <a:off x="10472236" y="4005519"/>
            <a:ext cx="11680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  Types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scType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8122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F62E-1E81-C949-C9BF-4F85541E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PBMC3K Dataset: Limitations of </a:t>
            </a:r>
            <a:r>
              <a:rPr lang="en-US" dirty="0" err="1"/>
              <a:t>Pseudotime</a:t>
            </a:r>
            <a:r>
              <a:rPr lang="en-US" dirty="0"/>
              <a:t>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E835D-B83C-00A7-4F13-2E97208F19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6687" y="1636776"/>
            <a:ext cx="8746314" cy="4789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2ABDB8-835E-1A7C-79D7-D2C5C79F9B0F}"/>
              </a:ext>
            </a:extLst>
          </p:cNvPr>
          <p:cNvSpPr txBox="1"/>
          <p:nvPr/>
        </p:nvSpPr>
        <p:spPr>
          <a:xfrm>
            <a:off x="292608" y="777240"/>
            <a:ext cx="392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Trajectories where none likely exist:</a:t>
            </a:r>
          </a:p>
        </p:txBody>
      </p:sp>
    </p:spTree>
    <p:extLst>
      <p:ext uri="{BB962C8B-B14F-4D97-AF65-F5344CB8AC3E}">
        <p14:creationId xmlns:p14="http://schemas.microsoft.com/office/powerpoint/2010/main" val="75727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F2D2-8C5D-1162-038F-F3A45728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that trajectory is real?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15183-A6C1-A4B1-D09E-A9E118C57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789"/>
          <a:stretch/>
        </p:blipFill>
        <p:spPr>
          <a:xfrm>
            <a:off x="534618" y="1626056"/>
            <a:ext cx="6105492" cy="568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46C27-59FD-E177-39D0-1DE2ECBE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18" y="2405357"/>
            <a:ext cx="4309251" cy="57859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E9EB1D6-9EF3-23ED-0B4F-D489469AB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810" y="2047027"/>
            <a:ext cx="6434494" cy="159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EE448B-EFDB-4ED0-1BA0-5A0E5BCA322F}"/>
              </a:ext>
            </a:extLst>
          </p:cNvPr>
          <p:cNvSpPr txBox="1"/>
          <p:nvPr/>
        </p:nvSpPr>
        <p:spPr>
          <a:xfrm>
            <a:off x="256032" y="4101811"/>
            <a:ext cx="463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2) Inspection and Experimental 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A79B4-ED66-C0C2-FD89-B6C3711AA7A0}"/>
              </a:ext>
            </a:extLst>
          </p:cNvPr>
          <p:cNvSpPr txBox="1"/>
          <p:nvPr/>
        </p:nvSpPr>
        <p:spPr>
          <a:xfrm>
            <a:off x="256032" y="1064925"/>
            <a:ext cx="6221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1) Statistical Analysis (Ongoing research &amp; Development)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6AB87-BDF6-B8A9-EB21-AB232693D46A}"/>
              </a:ext>
            </a:extLst>
          </p:cNvPr>
          <p:cNvSpPr txBox="1"/>
          <p:nvPr/>
        </p:nvSpPr>
        <p:spPr>
          <a:xfrm>
            <a:off x="3587364" y="5064415"/>
            <a:ext cx="444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the class what they would do to validate. </a:t>
            </a:r>
          </a:p>
          <a:p>
            <a:r>
              <a:rPr lang="en-US" dirty="0"/>
              <a:t>(Strategies discussed in Module 7)</a:t>
            </a:r>
          </a:p>
        </p:txBody>
      </p:sp>
    </p:spTree>
    <p:extLst>
      <p:ext uri="{BB962C8B-B14F-4D97-AF65-F5344CB8AC3E}">
        <p14:creationId xmlns:p14="http://schemas.microsoft.com/office/powerpoint/2010/main" val="2068461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896BDB1-5BE6-4EA2-E515-66CCF8852990}"/>
              </a:ext>
            </a:extLst>
          </p:cNvPr>
          <p:cNvGrpSpPr>
            <a:grpSpLocks noChangeAspect="1"/>
          </p:cNvGrpSpPr>
          <p:nvPr/>
        </p:nvGrpSpPr>
        <p:grpSpPr>
          <a:xfrm>
            <a:off x="218742" y="810125"/>
            <a:ext cx="7325058" cy="1699532"/>
            <a:chOff x="434780" y="1103624"/>
            <a:chExt cx="6796771" cy="15769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13F34B3-F82C-1FB6-211C-E11706958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659" y="1650762"/>
              <a:ext cx="3734039" cy="102982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DFAA16-B102-DE0B-1CA1-D7C3ED9EC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0832" y="1103624"/>
              <a:ext cx="2860719" cy="157696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ECBCB47-98FB-4009-539D-41D91E764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780" y="1165701"/>
              <a:ext cx="3734039" cy="436446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38FFBE4-DD5F-ABA6-9C1A-36BC0E10A0DF}"/>
              </a:ext>
            </a:extLst>
          </p:cNvPr>
          <p:cNvSpPr/>
          <p:nvPr/>
        </p:nvSpPr>
        <p:spPr>
          <a:xfrm>
            <a:off x="4460728" y="2186940"/>
            <a:ext cx="7036119" cy="445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EEA55-6B96-183C-34FB-5060ABC8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046237-CD70-B57E-8280-A47780088423}"/>
              </a:ext>
            </a:extLst>
          </p:cNvPr>
          <p:cNvGrpSpPr>
            <a:grpSpLocks noChangeAspect="1"/>
          </p:cNvGrpSpPr>
          <p:nvPr/>
        </p:nvGrpSpPr>
        <p:grpSpPr>
          <a:xfrm>
            <a:off x="4460728" y="2285562"/>
            <a:ext cx="7036119" cy="2826696"/>
            <a:chOff x="6308800" y="2527381"/>
            <a:chExt cx="5683814" cy="228342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96EA21-7E70-D1F4-ECB8-01D779CE5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8800" y="2868574"/>
              <a:ext cx="5683814" cy="19422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84283DC-C21D-6740-3308-8A13CCCB8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0356" y="2527381"/>
              <a:ext cx="5340507" cy="335038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4AB3F2C-1D12-9154-8464-71100F166C60}"/>
              </a:ext>
            </a:extLst>
          </p:cNvPr>
          <p:cNvGrpSpPr>
            <a:grpSpLocks noChangeAspect="1"/>
          </p:cNvGrpSpPr>
          <p:nvPr/>
        </p:nvGrpSpPr>
        <p:grpSpPr>
          <a:xfrm>
            <a:off x="333965" y="4436292"/>
            <a:ext cx="7693930" cy="2287719"/>
            <a:chOff x="297390" y="4588996"/>
            <a:chExt cx="6535795" cy="19433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3ADC2D-2ACA-5DC7-3FD8-9C45373A0634}"/>
                </a:ext>
              </a:extLst>
            </p:cNvPr>
            <p:cNvSpPr/>
            <p:nvPr/>
          </p:nvSpPr>
          <p:spPr>
            <a:xfrm>
              <a:off x="297391" y="4588996"/>
              <a:ext cx="6525915" cy="19433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607718-9C28-E96B-878A-35D23306B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0254" y="5143953"/>
              <a:ext cx="2760554" cy="136205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5F611A3-0792-9D64-552E-9557E0B37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16918"/>
            <a:stretch/>
          </p:blipFill>
          <p:spPr>
            <a:xfrm>
              <a:off x="297390" y="4626178"/>
              <a:ext cx="5635210" cy="462647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B722F23-BD85-9BBC-9E84-D1E0FAEB53C8}"/>
                </a:ext>
              </a:extLst>
            </p:cNvPr>
            <p:cNvSpPr/>
            <p:nvPr/>
          </p:nvSpPr>
          <p:spPr>
            <a:xfrm>
              <a:off x="3086100" y="5143953"/>
              <a:ext cx="3747085" cy="137114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472841-3576-5E49-D96B-D028C0857E48}"/>
                </a:ext>
              </a:extLst>
            </p:cNvPr>
            <p:cNvSpPr txBox="1"/>
            <p:nvPr/>
          </p:nvSpPr>
          <p:spPr>
            <a:xfrm>
              <a:off x="3163090" y="5172230"/>
              <a:ext cx="354668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Open Sans" panose="020B0606030504020204" pitchFamily="34" charset="0"/>
                </a:rPr>
                <a:t>Bridging biological research and data science for the next generation of scientific discoveries.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22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Pseudotime</a:t>
            </a:r>
            <a:r>
              <a:rPr lang="en-US" dirty="0"/>
              <a:t> Analysis?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D5F036F-8391-06F7-D052-E3EB0785FAA9}"/>
              </a:ext>
            </a:extLst>
          </p:cNvPr>
          <p:cNvSpPr txBox="1"/>
          <p:nvPr/>
        </p:nvSpPr>
        <p:spPr>
          <a:xfrm>
            <a:off x="265266" y="932978"/>
            <a:ext cx="64007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Pseudotimes</a:t>
            </a:r>
            <a:r>
              <a:rPr lang="en-US" dirty="0"/>
              <a:t> measure the </a:t>
            </a:r>
            <a:r>
              <a:rPr lang="en-US" b="1" dirty="0"/>
              <a:t>relative progression </a:t>
            </a:r>
            <a:r>
              <a:rPr lang="en-US" dirty="0"/>
              <a:t>of each of the individuals along the biological process of interest, e.g., disease progression, cellular development, etc., allowing us to understand the (pseudo)-temporal behavior of measured features without explicit time series data.</a:t>
            </a: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68CF903E-939A-51FA-71CB-172C448C9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17" y="3013325"/>
            <a:ext cx="8058150" cy="3729772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3C9FFE78-10CC-473B-916C-0E43F24BA4B0}"/>
              </a:ext>
            </a:extLst>
          </p:cNvPr>
          <p:cNvSpPr txBox="1"/>
          <p:nvPr/>
        </p:nvSpPr>
        <p:spPr>
          <a:xfrm>
            <a:off x="7129141" y="999240"/>
            <a:ext cx="4471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Determining a cell trajectory can </a:t>
            </a:r>
            <a:r>
              <a:rPr lang="en-US" b="1" dirty="0"/>
              <a:t>give insight </a:t>
            </a:r>
            <a:r>
              <a:rPr lang="en-US" dirty="0"/>
              <a:t>to the biological question when: </a:t>
            </a:r>
          </a:p>
          <a:p>
            <a:r>
              <a:rPr lang="en-US" dirty="0"/>
              <a:t>1. There is </a:t>
            </a:r>
            <a:r>
              <a:rPr lang="en-US" b="1" dirty="0"/>
              <a:t>prior knowledge </a:t>
            </a:r>
            <a:r>
              <a:rPr lang="en-US" dirty="0"/>
              <a:t>that a trajectory/ cellular differentiation pathway exists.</a:t>
            </a:r>
          </a:p>
          <a:p>
            <a:r>
              <a:rPr lang="en-US" dirty="0"/>
              <a:t>2. There is </a:t>
            </a:r>
            <a:r>
              <a:rPr lang="en-US" b="1" dirty="0"/>
              <a:t>sufficient sampling </a:t>
            </a:r>
            <a:r>
              <a:rPr lang="en-US" dirty="0"/>
              <a:t>with number of cells and between timepoints.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B3446-036C-4B50-E68A-E49B38C6D130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350F1-668C-A32C-E8EF-B37A14FD546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D48B5-0821-9E56-C5E2-A31D90E48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72CBDAD9-5548-A174-F3AF-CEEC58BD8B83}"/>
              </a:ext>
            </a:extLst>
          </p:cNvPr>
          <p:cNvSpPr/>
          <p:nvPr/>
        </p:nvSpPr>
        <p:spPr>
          <a:xfrm>
            <a:off x="4766123" y="1137880"/>
            <a:ext cx="3854550" cy="3970578"/>
          </a:xfrm>
          <a:custGeom>
            <a:avLst/>
            <a:gdLst>
              <a:gd name="connsiteX0" fmla="*/ 0 w 3848200"/>
              <a:gd name="connsiteY0" fmla="*/ 0 h 3970578"/>
              <a:gd name="connsiteX1" fmla="*/ 1973233 w 3848200"/>
              <a:gd name="connsiteY1" fmla="*/ 0 h 3970578"/>
              <a:gd name="connsiteX2" fmla="*/ 1977339 w 3848200"/>
              <a:gd name="connsiteY2" fmla="*/ 0 h 3970578"/>
              <a:gd name="connsiteX3" fmla="*/ 1977339 w 3848200"/>
              <a:gd name="connsiteY3" fmla="*/ 9893 h 3970578"/>
              <a:gd name="connsiteX4" fmla="*/ 2320626 w 3848200"/>
              <a:gd name="connsiteY4" fmla="*/ 836948 h 3970578"/>
              <a:gd name="connsiteX5" fmla="*/ 3848200 w 3848200"/>
              <a:gd name="connsiteY5" fmla="*/ 836948 h 3970578"/>
              <a:gd name="connsiteX6" fmla="*/ 3848200 w 3848200"/>
              <a:gd name="connsiteY6" fmla="*/ 1673265 h 3970578"/>
              <a:gd name="connsiteX7" fmla="*/ 2320626 w 3848200"/>
              <a:gd name="connsiteY7" fmla="*/ 1682833 h 3970578"/>
              <a:gd name="connsiteX8" fmla="*/ 1982758 w 3848200"/>
              <a:gd name="connsiteY8" fmla="*/ 3970578 h 3970578"/>
              <a:gd name="connsiteX9" fmla="*/ 1977339 w 3848200"/>
              <a:gd name="connsiteY9" fmla="*/ 1711627 h 3970578"/>
              <a:gd name="connsiteX10" fmla="*/ 1977339 w 3848200"/>
              <a:gd name="connsiteY10" fmla="*/ 3970577 h 3970578"/>
              <a:gd name="connsiteX11" fmla="*/ 0 w 3848200"/>
              <a:gd name="connsiteY11" fmla="*/ 3970577 h 3970578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48200 w 3848200"/>
              <a:gd name="connsiteY5" fmla="*/ 836948 h 4140040"/>
              <a:gd name="connsiteX6" fmla="*/ 3848200 w 3848200"/>
              <a:gd name="connsiteY6" fmla="*/ 16732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48200 w 3848200"/>
              <a:gd name="connsiteY5" fmla="*/ 836948 h 4140040"/>
              <a:gd name="connsiteX6" fmla="*/ 3848200 w 3848200"/>
              <a:gd name="connsiteY6" fmla="*/ 25749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276176 w 3848200"/>
              <a:gd name="connsiteY7" fmla="*/ 2571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288876 w 3848200"/>
              <a:gd name="connsiteY4" fmla="*/ 193549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276176 w 3848200"/>
              <a:gd name="connsiteY7" fmla="*/ 2571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323628"/>
              <a:gd name="connsiteX1" fmla="*/ 1973233 w 3848200"/>
              <a:gd name="connsiteY1" fmla="*/ 0 h 4323628"/>
              <a:gd name="connsiteX2" fmla="*/ 1977339 w 3848200"/>
              <a:gd name="connsiteY2" fmla="*/ 0 h 4323628"/>
              <a:gd name="connsiteX3" fmla="*/ 1977339 w 3848200"/>
              <a:gd name="connsiteY3" fmla="*/ 9893 h 4323628"/>
              <a:gd name="connsiteX4" fmla="*/ 2288876 w 3848200"/>
              <a:gd name="connsiteY4" fmla="*/ 1935498 h 4323628"/>
              <a:gd name="connsiteX5" fmla="*/ 3835500 w 3848200"/>
              <a:gd name="connsiteY5" fmla="*/ 1941848 h 4323628"/>
              <a:gd name="connsiteX6" fmla="*/ 3848200 w 3848200"/>
              <a:gd name="connsiteY6" fmla="*/ 2574965 h 4323628"/>
              <a:gd name="connsiteX7" fmla="*/ 2276176 w 3848200"/>
              <a:gd name="connsiteY7" fmla="*/ 2571833 h 4323628"/>
              <a:gd name="connsiteX8" fmla="*/ 1982758 w 3848200"/>
              <a:gd name="connsiteY8" fmla="*/ 3970578 h 4323628"/>
              <a:gd name="connsiteX9" fmla="*/ 0 w 3848200"/>
              <a:gd name="connsiteY9" fmla="*/ 3970577 h 4323628"/>
              <a:gd name="connsiteX10" fmla="*/ 0 w 3848200"/>
              <a:gd name="connsiteY10" fmla="*/ 0 h 4323628"/>
              <a:gd name="connsiteX0" fmla="*/ 0 w 3848200"/>
              <a:gd name="connsiteY0" fmla="*/ 0 h 4264693"/>
              <a:gd name="connsiteX1" fmla="*/ 1973233 w 3848200"/>
              <a:gd name="connsiteY1" fmla="*/ 0 h 4264693"/>
              <a:gd name="connsiteX2" fmla="*/ 1977339 w 3848200"/>
              <a:gd name="connsiteY2" fmla="*/ 0 h 4264693"/>
              <a:gd name="connsiteX3" fmla="*/ 1977339 w 3848200"/>
              <a:gd name="connsiteY3" fmla="*/ 9893 h 4264693"/>
              <a:gd name="connsiteX4" fmla="*/ 2288876 w 3848200"/>
              <a:gd name="connsiteY4" fmla="*/ 1935498 h 4264693"/>
              <a:gd name="connsiteX5" fmla="*/ 3835500 w 3848200"/>
              <a:gd name="connsiteY5" fmla="*/ 1941848 h 4264693"/>
              <a:gd name="connsiteX6" fmla="*/ 3848200 w 3848200"/>
              <a:gd name="connsiteY6" fmla="*/ 2574965 h 4264693"/>
              <a:gd name="connsiteX7" fmla="*/ 2276176 w 3848200"/>
              <a:gd name="connsiteY7" fmla="*/ 2571833 h 4264693"/>
              <a:gd name="connsiteX8" fmla="*/ 1982758 w 3848200"/>
              <a:gd name="connsiteY8" fmla="*/ 3970578 h 4264693"/>
              <a:gd name="connsiteX9" fmla="*/ 0 w 3848200"/>
              <a:gd name="connsiteY9" fmla="*/ 3970577 h 4264693"/>
              <a:gd name="connsiteX10" fmla="*/ 0 w 3848200"/>
              <a:gd name="connsiteY10" fmla="*/ 0 h 4264693"/>
              <a:gd name="connsiteX0" fmla="*/ 0 w 3848200"/>
              <a:gd name="connsiteY0" fmla="*/ 0 h 3970578"/>
              <a:gd name="connsiteX1" fmla="*/ 1973233 w 3848200"/>
              <a:gd name="connsiteY1" fmla="*/ 0 h 3970578"/>
              <a:gd name="connsiteX2" fmla="*/ 1977339 w 3848200"/>
              <a:gd name="connsiteY2" fmla="*/ 0 h 3970578"/>
              <a:gd name="connsiteX3" fmla="*/ 1977339 w 3848200"/>
              <a:gd name="connsiteY3" fmla="*/ 9893 h 3970578"/>
              <a:gd name="connsiteX4" fmla="*/ 2288876 w 3848200"/>
              <a:gd name="connsiteY4" fmla="*/ 1935498 h 3970578"/>
              <a:gd name="connsiteX5" fmla="*/ 3835500 w 3848200"/>
              <a:gd name="connsiteY5" fmla="*/ 1941848 h 3970578"/>
              <a:gd name="connsiteX6" fmla="*/ 3848200 w 3848200"/>
              <a:gd name="connsiteY6" fmla="*/ 2574965 h 3970578"/>
              <a:gd name="connsiteX7" fmla="*/ 2276176 w 3848200"/>
              <a:gd name="connsiteY7" fmla="*/ 2571833 h 3970578"/>
              <a:gd name="connsiteX8" fmla="*/ 1982758 w 3848200"/>
              <a:gd name="connsiteY8" fmla="*/ 3970578 h 3970578"/>
              <a:gd name="connsiteX9" fmla="*/ 0 w 3848200"/>
              <a:gd name="connsiteY9" fmla="*/ 3970577 h 3970578"/>
              <a:gd name="connsiteX10" fmla="*/ 0 w 384820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88876 w 3854550"/>
              <a:gd name="connsiteY4" fmla="*/ 1935498 h 3970578"/>
              <a:gd name="connsiteX5" fmla="*/ 3854550 w 3854550"/>
              <a:gd name="connsiteY5" fmla="*/ 2018048 h 3970578"/>
              <a:gd name="connsiteX6" fmla="*/ 3848200 w 3854550"/>
              <a:gd name="connsiteY6" fmla="*/ 25749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88876 w 3854550"/>
              <a:gd name="connsiteY4" fmla="*/ 19354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20626 w 3854550"/>
              <a:gd name="connsiteY7" fmla="*/ 262898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33326 w 3854550"/>
              <a:gd name="connsiteY7" fmla="*/ 26480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07926 w 3854550"/>
              <a:gd name="connsiteY7" fmla="*/ 264168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82526 w 3854550"/>
              <a:gd name="connsiteY7" fmla="*/ 26353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54550" h="3970578">
                <a:moveTo>
                  <a:pt x="0" y="0"/>
                </a:moveTo>
                <a:lnTo>
                  <a:pt x="1973233" y="0"/>
                </a:lnTo>
                <a:lnTo>
                  <a:pt x="1977339" y="0"/>
                </a:lnTo>
                <a:lnTo>
                  <a:pt x="1977339" y="9893"/>
                </a:lnTo>
                <a:lnTo>
                  <a:pt x="2295226" y="2011698"/>
                </a:lnTo>
                <a:lnTo>
                  <a:pt x="3854550" y="2018048"/>
                </a:lnTo>
                <a:cubicBezTo>
                  <a:pt x="3852433" y="2203687"/>
                  <a:pt x="3843967" y="2452826"/>
                  <a:pt x="3841850" y="2638465"/>
                </a:cubicBezTo>
                <a:lnTo>
                  <a:pt x="2282526" y="2635333"/>
                </a:lnTo>
                <a:lnTo>
                  <a:pt x="1982758" y="3970578"/>
                </a:lnTo>
                <a:lnTo>
                  <a:pt x="0" y="39705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301EC9F-BD01-79C4-93F4-16D89057A91D}"/>
              </a:ext>
            </a:extLst>
          </p:cNvPr>
          <p:cNvGrpSpPr/>
          <p:nvPr/>
        </p:nvGrpSpPr>
        <p:grpSpPr>
          <a:xfrm>
            <a:off x="1006908" y="1136262"/>
            <a:ext cx="5545612" cy="5720832"/>
            <a:chOff x="2035608" y="1194318"/>
            <a:chExt cx="5545612" cy="5579707"/>
          </a:xfrm>
          <a:solidFill>
            <a:schemeClr val="accent6">
              <a:lumMod val="60000"/>
              <a:lumOff val="40000"/>
              <a:alpha val="12941"/>
            </a:schemeClr>
          </a:solidFill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27063BE-4B89-54E5-0256-0A671E960DA3}"/>
                </a:ext>
              </a:extLst>
            </p:cNvPr>
            <p:cNvSpPr/>
            <p:nvPr/>
          </p:nvSpPr>
          <p:spPr>
            <a:xfrm>
              <a:off x="2035608" y="1194318"/>
              <a:ext cx="2172498" cy="5557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A74E77E-E0A6-B5B5-C6B1-D7F21C1441E5}"/>
                </a:ext>
              </a:extLst>
            </p:cNvPr>
            <p:cNvSpPr/>
            <p:nvPr/>
          </p:nvSpPr>
          <p:spPr>
            <a:xfrm>
              <a:off x="4210147" y="1195319"/>
              <a:ext cx="3371073" cy="5578706"/>
            </a:xfrm>
            <a:custGeom>
              <a:avLst/>
              <a:gdLst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56343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1251954 w 2228073"/>
                <a:gd name="connsiteY3" fmla="*/ 443758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451854 w 2228073"/>
                <a:gd name="connsiteY3" fmla="*/ 354604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2228073 w 3371073"/>
                <a:gd name="connsiteY2" fmla="*/ 3538802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651879 w 3371073"/>
                <a:gd name="connsiteY3" fmla="*/ 3873127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1073" h="5634302">
                  <a:moveTo>
                    <a:pt x="0" y="0"/>
                  </a:moveTo>
                  <a:lnTo>
                    <a:pt x="3371073" y="9620"/>
                  </a:lnTo>
                  <a:lnTo>
                    <a:pt x="3371073" y="3865879"/>
                  </a:lnTo>
                  <a:lnTo>
                    <a:pt x="651879" y="3873127"/>
                  </a:lnTo>
                  <a:lnTo>
                    <a:pt x="0" y="56343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7D11E3-4FB5-7F56-DADD-A320F3F9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 Pipeline, Overlap with Seurat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10370B-1861-64F4-BBDD-6CBFB3E58EB2}"/>
              </a:ext>
            </a:extLst>
          </p:cNvPr>
          <p:cNvGrpSpPr/>
          <p:nvPr/>
        </p:nvGrpSpPr>
        <p:grpSpPr>
          <a:xfrm>
            <a:off x="1169194" y="2406921"/>
            <a:ext cx="1775396" cy="338554"/>
            <a:chOff x="-11289" y="2786494"/>
            <a:chExt cx="2170520" cy="3385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04D84F-731E-9082-2B21-091C6A37CFD1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12BD3C-77B8-029A-56CD-173FF30B09FE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83702-81FE-6548-923B-7A355B570D40}"/>
              </a:ext>
            </a:extLst>
          </p:cNvPr>
          <p:cNvGrpSpPr/>
          <p:nvPr/>
        </p:nvGrpSpPr>
        <p:grpSpPr>
          <a:xfrm>
            <a:off x="1165769" y="3805106"/>
            <a:ext cx="1782247" cy="830997"/>
            <a:chOff x="27906" y="5317845"/>
            <a:chExt cx="2185416" cy="8309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043660-3AF2-BB1D-4E89-4DE1451F796A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E56C49-FD67-8037-0223-9D96334452D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2BC7AE-7E66-B88D-88DE-6FBDACD00730}"/>
              </a:ext>
            </a:extLst>
          </p:cNvPr>
          <p:cNvGrpSpPr/>
          <p:nvPr/>
        </p:nvGrpSpPr>
        <p:grpSpPr>
          <a:xfrm>
            <a:off x="1336916" y="4979622"/>
            <a:ext cx="1439952" cy="338554"/>
            <a:chOff x="154851" y="5720670"/>
            <a:chExt cx="2215538" cy="33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53F215-D050-F408-C174-CA93CECE7A6F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F7952C-1A2D-369F-B88D-9C5680AE11E2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C3FC01-C980-892B-BDE8-25AFCA21F6A3}"/>
              </a:ext>
            </a:extLst>
          </p:cNvPr>
          <p:cNvGrpSpPr/>
          <p:nvPr/>
        </p:nvGrpSpPr>
        <p:grpSpPr>
          <a:xfrm>
            <a:off x="1537463" y="1779750"/>
            <a:ext cx="1038858" cy="338554"/>
            <a:chOff x="59136" y="2068190"/>
            <a:chExt cx="2233557" cy="3385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AD03A2-A5B3-C9EF-AF1C-D8D720DFDBB3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70EEEF-B34B-1193-293D-F050650EFA1C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13A1AB-48FF-35C0-43FF-193E564C95A6}"/>
              </a:ext>
            </a:extLst>
          </p:cNvPr>
          <p:cNvGrpSpPr/>
          <p:nvPr/>
        </p:nvGrpSpPr>
        <p:grpSpPr>
          <a:xfrm>
            <a:off x="1050255" y="1162365"/>
            <a:ext cx="2013275" cy="338554"/>
            <a:chOff x="97343" y="1300458"/>
            <a:chExt cx="2194560" cy="3385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62602F-1CCB-4C62-18A8-4419D4F2DD05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3A98C4-096A-7EA0-B505-8C612594343D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CADEE0-3E2D-CE05-517B-40FF4E43FCE6}"/>
              </a:ext>
            </a:extLst>
          </p:cNvPr>
          <p:cNvGrpSpPr/>
          <p:nvPr/>
        </p:nvGrpSpPr>
        <p:grpSpPr>
          <a:xfrm>
            <a:off x="1482022" y="3197610"/>
            <a:ext cx="1149740" cy="338554"/>
            <a:chOff x="-63988" y="3721744"/>
            <a:chExt cx="2170519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A23B3C3-85C8-912B-411F-04F7B20F44AC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ACB95B-CA8C-A92E-ECE9-B4DD896B43B5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3773D63-1591-D89D-60A4-63E32B1B9436}"/>
              </a:ext>
            </a:extLst>
          </p:cNvPr>
          <p:cNvSpPr txBox="1"/>
          <p:nvPr/>
        </p:nvSpPr>
        <p:spPr>
          <a:xfrm>
            <a:off x="1135454" y="1391191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6976B7-1ED3-58D3-C7C9-7BD24C1E930E}"/>
              </a:ext>
            </a:extLst>
          </p:cNvPr>
          <p:cNvSpPr txBox="1"/>
          <p:nvPr/>
        </p:nvSpPr>
        <p:spPr>
          <a:xfrm>
            <a:off x="1638822" y="2030369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0488DE-8551-9FF4-BF87-2E1C98AD8AE0}"/>
              </a:ext>
            </a:extLst>
          </p:cNvPr>
          <p:cNvSpPr txBox="1"/>
          <p:nvPr/>
        </p:nvSpPr>
        <p:spPr>
          <a:xfrm>
            <a:off x="1317857" y="2652771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28CE2F-CF96-83C5-7A8E-55AB34505112}"/>
              </a:ext>
            </a:extLst>
          </p:cNvPr>
          <p:cNvSpPr txBox="1"/>
          <p:nvPr/>
        </p:nvSpPr>
        <p:spPr>
          <a:xfrm>
            <a:off x="1269891" y="2822590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92E03-188D-3471-F7E6-F958D8382234}"/>
              </a:ext>
            </a:extLst>
          </p:cNvPr>
          <p:cNvSpPr txBox="1"/>
          <p:nvPr/>
        </p:nvSpPr>
        <p:spPr>
          <a:xfrm>
            <a:off x="1587629" y="3462392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3C2A02-DC9B-8E62-174C-A6D06DACFBB4}"/>
              </a:ext>
            </a:extLst>
          </p:cNvPr>
          <p:cNvSpPr txBox="1"/>
          <p:nvPr/>
        </p:nvSpPr>
        <p:spPr>
          <a:xfrm>
            <a:off x="1171843" y="4565343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02D5C5-98D2-DB1F-FC1F-F5E376C284DA}"/>
              </a:ext>
            </a:extLst>
          </p:cNvPr>
          <p:cNvSpPr txBox="1"/>
          <p:nvPr/>
        </p:nvSpPr>
        <p:spPr>
          <a:xfrm>
            <a:off x="959612" y="5245325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349D5C-5261-D8BB-7722-D66B9895E6D0}"/>
              </a:ext>
            </a:extLst>
          </p:cNvPr>
          <p:cNvSpPr txBox="1"/>
          <p:nvPr/>
        </p:nvSpPr>
        <p:spPr>
          <a:xfrm>
            <a:off x="1161000" y="6425837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B77C4B-3546-C6C1-8B64-EDF8A83DE983}"/>
              </a:ext>
            </a:extLst>
          </p:cNvPr>
          <p:cNvGrpSpPr/>
          <p:nvPr/>
        </p:nvGrpSpPr>
        <p:grpSpPr>
          <a:xfrm>
            <a:off x="1350934" y="5663978"/>
            <a:ext cx="1411916" cy="830997"/>
            <a:chOff x="136544" y="5759803"/>
            <a:chExt cx="2172401" cy="83099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E953CF-0ECE-1A35-19FE-DACC7E68D668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E5126A-D7CA-D89A-6129-489143EB992B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41BE6D2-36C7-58A9-AC23-12307F1432B6}"/>
              </a:ext>
            </a:extLst>
          </p:cNvPr>
          <p:cNvSpPr/>
          <p:nvPr/>
        </p:nvSpPr>
        <p:spPr>
          <a:xfrm rot="5400000">
            <a:off x="1988630" y="1540780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A5E639E-0C24-DA7F-E6BA-28EF99BA34F3}"/>
              </a:ext>
            </a:extLst>
          </p:cNvPr>
          <p:cNvSpPr/>
          <p:nvPr/>
        </p:nvSpPr>
        <p:spPr>
          <a:xfrm rot="5400000">
            <a:off x="1999458" y="2148508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E30883B-8DD8-AA73-2AE6-5528379FCB76}"/>
              </a:ext>
            </a:extLst>
          </p:cNvPr>
          <p:cNvSpPr/>
          <p:nvPr/>
        </p:nvSpPr>
        <p:spPr>
          <a:xfrm rot="5400000">
            <a:off x="2003990" y="2952377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41C2E01-593D-AFD1-64D5-62FBE704382D}"/>
              </a:ext>
            </a:extLst>
          </p:cNvPr>
          <p:cNvSpPr/>
          <p:nvPr/>
        </p:nvSpPr>
        <p:spPr>
          <a:xfrm rot="5400000">
            <a:off x="1997142" y="3584967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936CDF9-B906-2ECF-F704-F64C45B9FA63}"/>
              </a:ext>
            </a:extLst>
          </p:cNvPr>
          <p:cNvSpPr/>
          <p:nvPr/>
        </p:nvSpPr>
        <p:spPr>
          <a:xfrm rot="5400000">
            <a:off x="1980407" y="471681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E1B9CAD-307D-94ED-D899-6E40C022C26B}"/>
              </a:ext>
            </a:extLst>
          </p:cNvPr>
          <p:cNvSpPr/>
          <p:nvPr/>
        </p:nvSpPr>
        <p:spPr>
          <a:xfrm rot="5400000">
            <a:off x="1980407" y="5412514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7421AB0-4654-EBAC-BD08-E70F1894A9A7}"/>
              </a:ext>
            </a:extLst>
          </p:cNvPr>
          <p:cNvSpPr txBox="1"/>
          <p:nvPr/>
        </p:nvSpPr>
        <p:spPr>
          <a:xfrm>
            <a:off x="1576683" y="698274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Seurat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CB2C6F3-C36D-00D7-33E2-198F8D8000EA}"/>
              </a:ext>
            </a:extLst>
          </p:cNvPr>
          <p:cNvSpPr txBox="1"/>
          <p:nvPr/>
        </p:nvSpPr>
        <p:spPr>
          <a:xfrm>
            <a:off x="5812829" y="698274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Monocle3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FE756D2-9764-3407-413E-AEEE3E29F2B4}"/>
              </a:ext>
            </a:extLst>
          </p:cNvPr>
          <p:cNvSpPr/>
          <p:nvPr/>
        </p:nvSpPr>
        <p:spPr>
          <a:xfrm>
            <a:off x="1010034" y="1121886"/>
            <a:ext cx="2179639" cy="5678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D08DAA7-EFA8-207F-F65E-0CAAD3083423}"/>
              </a:ext>
            </a:extLst>
          </p:cNvPr>
          <p:cNvSpPr txBox="1"/>
          <p:nvPr/>
        </p:nvSpPr>
        <p:spPr>
          <a:xfrm>
            <a:off x="8987041" y="1978719"/>
            <a:ext cx="316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Monocle3</a:t>
            </a:r>
            <a:r>
              <a:rPr lang="en-US" dirty="0"/>
              <a:t> has it’s own </a:t>
            </a:r>
            <a:r>
              <a:rPr lang="en-US" dirty="0" err="1"/>
              <a:t>scRNA</a:t>
            </a:r>
            <a:r>
              <a:rPr lang="en-US" dirty="0"/>
              <a:t>-Seq processing pipeline.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E6508B0-1C13-21BF-66DD-E1BD5A1CF8F6}"/>
              </a:ext>
            </a:extLst>
          </p:cNvPr>
          <p:cNvSpPr txBox="1"/>
          <p:nvPr/>
        </p:nvSpPr>
        <p:spPr>
          <a:xfrm>
            <a:off x="8987041" y="3215161"/>
            <a:ext cx="2875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import data from </a:t>
            </a:r>
            <a:r>
              <a:rPr lang="en-US" b="1" dirty="0"/>
              <a:t>Seurat</a:t>
            </a:r>
            <a:r>
              <a:rPr lang="en-US" dirty="0"/>
              <a:t> to </a:t>
            </a:r>
            <a:r>
              <a:rPr lang="en-US" i="1" dirty="0"/>
              <a:t>preserve clustering assignments</a:t>
            </a:r>
            <a:r>
              <a:rPr lang="en-US" dirty="0"/>
              <a:t>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A3BECDB-FE2D-1C95-2886-441083ABB7C9}"/>
              </a:ext>
            </a:extLst>
          </p:cNvPr>
          <p:cNvSpPr txBox="1"/>
          <p:nvPr/>
        </p:nvSpPr>
        <p:spPr>
          <a:xfrm>
            <a:off x="8987041" y="4605049"/>
            <a:ext cx="287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</a:t>
            </a:r>
            <a:r>
              <a:rPr lang="en-US" dirty="0"/>
              <a:t>: Cluster of clusters (</a:t>
            </a:r>
            <a:r>
              <a:rPr lang="en-US" dirty="0" err="1"/>
              <a:t>metaclusters</a:t>
            </a:r>
            <a:r>
              <a:rPr lang="en-US" dirty="0"/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51E87-108A-E2D5-A37F-5DC5C3F43CBB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FEA98-2F72-8A30-995A-FB40686F7E78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301" name="Arrow: Right 147">
            <a:extLst>
              <a:ext uri="{FF2B5EF4-FFF2-40B4-BE49-F238E27FC236}">
                <a16:creationId xmlns:a16="http://schemas.microsoft.com/office/drawing/2014/main" id="{0BEFAFFB-3F45-999A-EE8C-C236F75E6FDE}"/>
              </a:ext>
            </a:extLst>
          </p:cNvPr>
          <p:cNvSpPr/>
          <p:nvPr/>
        </p:nvSpPr>
        <p:spPr>
          <a:xfrm rot="2467564">
            <a:off x="5901574" y="6561765"/>
            <a:ext cx="666855" cy="197718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0 w 865995"/>
              <a:gd name="connsiteY0" fmla="*/ 0 h 289567"/>
              <a:gd name="connsiteX1" fmla="*/ 672951 w 865995"/>
              <a:gd name="connsiteY1" fmla="*/ 0 h 289567"/>
              <a:gd name="connsiteX2" fmla="*/ 865995 w 865995"/>
              <a:gd name="connsiteY2" fmla="*/ 96523 h 289567"/>
              <a:gd name="connsiteX3" fmla="*/ 672951 w 865995"/>
              <a:gd name="connsiteY3" fmla="*/ 289567 h 289567"/>
              <a:gd name="connsiteX4" fmla="*/ 672951 w 865995"/>
              <a:gd name="connsiteY4" fmla="*/ 193045 h 289567"/>
              <a:gd name="connsiteX5" fmla="*/ 0 w 865995"/>
              <a:gd name="connsiteY5" fmla="*/ 193045 h 289567"/>
              <a:gd name="connsiteX6" fmla="*/ 0 w 865995"/>
              <a:gd name="connsiteY6" fmla="*/ 0 h 289567"/>
              <a:gd name="connsiteX0" fmla="*/ 0 w 672951"/>
              <a:gd name="connsiteY0" fmla="*/ 0 h 289567"/>
              <a:gd name="connsiteX1" fmla="*/ 672951 w 672951"/>
              <a:gd name="connsiteY1" fmla="*/ 0 h 289567"/>
              <a:gd name="connsiteX2" fmla="*/ 672951 w 672951"/>
              <a:gd name="connsiteY2" fmla="*/ 289567 h 289567"/>
              <a:gd name="connsiteX3" fmla="*/ 672951 w 672951"/>
              <a:gd name="connsiteY3" fmla="*/ 193045 h 289567"/>
              <a:gd name="connsiteX4" fmla="*/ 0 w 672951"/>
              <a:gd name="connsiteY4" fmla="*/ 193045 h 289567"/>
              <a:gd name="connsiteX5" fmla="*/ 0 w 672951"/>
              <a:gd name="connsiteY5" fmla="*/ 0 h 289567"/>
              <a:gd name="connsiteX0" fmla="*/ 0 w 672951"/>
              <a:gd name="connsiteY0" fmla="*/ 0 h 193045"/>
              <a:gd name="connsiteX1" fmla="*/ 672951 w 672951"/>
              <a:gd name="connsiteY1" fmla="*/ 0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72951"/>
              <a:gd name="connsiteY0" fmla="*/ 0 h 193045"/>
              <a:gd name="connsiteX1" fmla="*/ 629045 w 672951"/>
              <a:gd name="connsiteY1" fmla="*/ 402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29045"/>
              <a:gd name="connsiteY0" fmla="*/ 0 h 193045"/>
              <a:gd name="connsiteX1" fmla="*/ 629045 w 629045"/>
              <a:gd name="connsiteY1" fmla="*/ 402 h 193045"/>
              <a:gd name="connsiteX2" fmla="*/ 416461 w 629045"/>
              <a:gd name="connsiteY2" fmla="*/ 192553 h 193045"/>
              <a:gd name="connsiteX3" fmla="*/ 0 w 629045"/>
              <a:gd name="connsiteY3" fmla="*/ 193045 h 193045"/>
              <a:gd name="connsiteX4" fmla="*/ 0 w 629045"/>
              <a:gd name="connsiteY4" fmla="*/ 0 h 193045"/>
              <a:gd name="connsiteX0" fmla="*/ 0 w 637559"/>
              <a:gd name="connsiteY0" fmla="*/ 709 h 193754"/>
              <a:gd name="connsiteX1" fmla="*/ 637559 w 637559"/>
              <a:gd name="connsiteY1" fmla="*/ 0 h 193754"/>
              <a:gd name="connsiteX2" fmla="*/ 416461 w 637559"/>
              <a:gd name="connsiteY2" fmla="*/ 193262 h 193754"/>
              <a:gd name="connsiteX3" fmla="*/ 0 w 637559"/>
              <a:gd name="connsiteY3" fmla="*/ 193754 h 193754"/>
              <a:gd name="connsiteX4" fmla="*/ 0 w 637559"/>
              <a:gd name="connsiteY4" fmla="*/ 709 h 193754"/>
              <a:gd name="connsiteX0" fmla="*/ 0 w 824232"/>
              <a:gd name="connsiteY0" fmla="*/ 0 h 194435"/>
              <a:gd name="connsiteX1" fmla="*/ 824232 w 824232"/>
              <a:gd name="connsiteY1" fmla="*/ 681 h 194435"/>
              <a:gd name="connsiteX2" fmla="*/ 603134 w 824232"/>
              <a:gd name="connsiteY2" fmla="*/ 193943 h 194435"/>
              <a:gd name="connsiteX3" fmla="*/ 186673 w 824232"/>
              <a:gd name="connsiteY3" fmla="*/ 194435 h 194435"/>
              <a:gd name="connsiteX4" fmla="*/ 0 w 824232"/>
              <a:gd name="connsiteY4" fmla="*/ 0 h 194435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85214 w 806312"/>
              <a:gd name="connsiteY2" fmla="*/ 193262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  <a:gd name="connsiteX0" fmla="*/ 0 w 806312"/>
              <a:gd name="connsiteY0" fmla="*/ 534 h 194803"/>
              <a:gd name="connsiteX1" fmla="*/ 806312 w 806312"/>
              <a:gd name="connsiteY1" fmla="*/ 0 h 194803"/>
              <a:gd name="connsiteX2" fmla="*/ 553548 w 806312"/>
              <a:gd name="connsiteY2" fmla="*/ 194803 h 194803"/>
              <a:gd name="connsiteX3" fmla="*/ 168753 w 806312"/>
              <a:gd name="connsiteY3" fmla="*/ 193754 h 194803"/>
              <a:gd name="connsiteX4" fmla="*/ 0 w 806312"/>
              <a:gd name="connsiteY4" fmla="*/ 534 h 194803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51719 w 806312"/>
              <a:gd name="connsiteY2" fmla="*/ 193009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  <a:gd name="connsiteX0" fmla="*/ 0 w 806312"/>
              <a:gd name="connsiteY0" fmla="*/ 534 h 195803"/>
              <a:gd name="connsiteX1" fmla="*/ 806312 w 806312"/>
              <a:gd name="connsiteY1" fmla="*/ 0 h 195803"/>
              <a:gd name="connsiteX2" fmla="*/ 551719 w 806312"/>
              <a:gd name="connsiteY2" fmla="*/ 193009 h 195803"/>
              <a:gd name="connsiteX3" fmla="*/ 204081 w 806312"/>
              <a:gd name="connsiteY3" fmla="*/ 195803 h 195803"/>
              <a:gd name="connsiteX4" fmla="*/ 0 w 806312"/>
              <a:gd name="connsiteY4" fmla="*/ 534 h 195803"/>
              <a:gd name="connsiteX0" fmla="*/ 0 w 843224"/>
              <a:gd name="connsiteY0" fmla="*/ 280 h 195549"/>
              <a:gd name="connsiteX1" fmla="*/ 843225 w 843224"/>
              <a:gd name="connsiteY1" fmla="*/ 0 h 195549"/>
              <a:gd name="connsiteX2" fmla="*/ 551719 w 843224"/>
              <a:gd name="connsiteY2" fmla="*/ 192755 h 195549"/>
              <a:gd name="connsiteX3" fmla="*/ 204081 w 843224"/>
              <a:gd name="connsiteY3" fmla="*/ 195549 h 195549"/>
              <a:gd name="connsiteX4" fmla="*/ 0 w 843224"/>
              <a:gd name="connsiteY4" fmla="*/ 280 h 195549"/>
              <a:gd name="connsiteX0" fmla="*/ 1 w 858512"/>
              <a:gd name="connsiteY0" fmla="*/ 1163 h 195549"/>
              <a:gd name="connsiteX1" fmla="*/ 858512 w 858512"/>
              <a:gd name="connsiteY1" fmla="*/ 0 h 195549"/>
              <a:gd name="connsiteX2" fmla="*/ 567006 w 858512"/>
              <a:gd name="connsiteY2" fmla="*/ 192755 h 195549"/>
              <a:gd name="connsiteX3" fmla="*/ 219368 w 858512"/>
              <a:gd name="connsiteY3" fmla="*/ 195549 h 195549"/>
              <a:gd name="connsiteX4" fmla="*/ 1 w 858512"/>
              <a:gd name="connsiteY4" fmla="*/ 1163 h 195549"/>
              <a:gd name="connsiteX0" fmla="*/ 0 w 858511"/>
              <a:gd name="connsiteY0" fmla="*/ 1163 h 197718"/>
              <a:gd name="connsiteX1" fmla="*/ 858511 w 858511"/>
              <a:gd name="connsiteY1" fmla="*/ 0 h 197718"/>
              <a:gd name="connsiteX2" fmla="*/ 567005 w 858511"/>
              <a:gd name="connsiteY2" fmla="*/ 192755 h 197718"/>
              <a:gd name="connsiteX3" fmla="*/ 132271 w 858511"/>
              <a:gd name="connsiteY3" fmla="*/ 197718 h 197718"/>
              <a:gd name="connsiteX4" fmla="*/ 0 w 858511"/>
              <a:gd name="connsiteY4" fmla="*/ 1163 h 19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511" h="197718">
                <a:moveTo>
                  <a:pt x="0" y="1163"/>
                </a:moveTo>
                <a:lnTo>
                  <a:pt x="858511" y="0"/>
                </a:lnTo>
                <a:lnTo>
                  <a:pt x="567005" y="192755"/>
                </a:lnTo>
                <a:lnTo>
                  <a:pt x="132271" y="197718"/>
                </a:lnTo>
                <a:lnTo>
                  <a:pt x="0" y="1163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row: Right 148">
            <a:extLst>
              <a:ext uri="{FF2B5EF4-FFF2-40B4-BE49-F238E27FC236}">
                <a16:creationId xmlns:a16="http://schemas.microsoft.com/office/drawing/2014/main" id="{1311CEA5-5A9A-8DA1-5F4F-F3756F6E9426}"/>
              </a:ext>
            </a:extLst>
          </p:cNvPr>
          <p:cNvSpPr/>
          <p:nvPr/>
        </p:nvSpPr>
        <p:spPr>
          <a:xfrm rot="2467564">
            <a:off x="6699858" y="1061110"/>
            <a:ext cx="476149" cy="386089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370651 w 865995"/>
              <a:gd name="connsiteY0" fmla="*/ 105869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370651 w 865995"/>
              <a:gd name="connsiteY7" fmla="*/ 105869 h 386089"/>
              <a:gd name="connsiteX0" fmla="*/ 219817 w 715161"/>
              <a:gd name="connsiteY0" fmla="*/ 105869 h 386089"/>
              <a:gd name="connsiteX1" fmla="*/ 522117 w 715161"/>
              <a:gd name="connsiteY1" fmla="*/ 96522 h 386089"/>
              <a:gd name="connsiteX2" fmla="*/ 522117 w 715161"/>
              <a:gd name="connsiteY2" fmla="*/ 0 h 386089"/>
              <a:gd name="connsiteX3" fmla="*/ 715161 w 715161"/>
              <a:gd name="connsiteY3" fmla="*/ 193045 h 386089"/>
              <a:gd name="connsiteX4" fmla="*/ 522117 w 715161"/>
              <a:gd name="connsiteY4" fmla="*/ 386089 h 386089"/>
              <a:gd name="connsiteX5" fmla="*/ 522117 w 715161"/>
              <a:gd name="connsiteY5" fmla="*/ 289567 h 386089"/>
              <a:gd name="connsiteX6" fmla="*/ 0 w 715161"/>
              <a:gd name="connsiteY6" fmla="*/ 288530 h 386089"/>
              <a:gd name="connsiteX7" fmla="*/ 219817 w 715161"/>
              <a:gd name="connsiteY7" fmla="*/ 105869 h 386089"/>
              <a:gd name="connsiteX0" fmla="*/ 201594 w 696938"/>
              <a:gd name="connsiteY0" fmla="*/ 105869 h 386089"/>
              <a:gd name="connsiteX1" fmla="*/ 503894 w 696938"/>
              <a:gd name="connsiteY1" fmla="*/ 96522 h 386089"/>
              <a:gd name="connsiteX2" fmla="*/ 503894 w 696938"/>
              <a:gd name="connsiteY2" fmla="*/ 0 h 386089"/>
              <a:gd name="connsiteX3" fmla="*/ 696938 w 696938"/>
              <a:gd name="connsiteY3" fmla="*/ 193045 h 386089"/>
              <a:gd name="connsiteX4" fmla="*/ 503894 w 696938"/>
              <a:gd name="connsiteY4" fmla="*/ 386089 h 386089"/>
              <a:gd name="connsiteX5" fmla="*/ 503894 w 696938"/>
              <a:gd name="connsiteY5" fmla="*/ 289567 h 386089"/>
              <a:gd name="connsiteX6" fmla="*/ 0 w 696938"/>
              <a:gd name="connsiteY6" fmla="*/ 285264 h 386089"/>
              <a:gd name="connsiteX7" fmla="*/ 201594 w 696938"/>
              <a:gd name="connsiteY7" fmla="*/ 105869 h 386089"/>
              <a:gd name="connsiteX0" fmla="*/ 196204 w 691548"/>
              <a:gd name="connsiteY0" fmla="*/ 105869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196204 w 691548"/>
              <a:gd name="connsiteY7" fmla="*/ 105869 h 386089"/>
              <a:gd name="connsiteX0" fmla="*/ 223841 w 691548"/>
              <a:gd name="connsiteY0" fmla="*/ 104102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223841 w 691548"/>
              <a:gd name="connsiteY7" fmla="*/ 104102 h 386089"/>
              <a:gd name="connsiteX0" fmla="*/ 285335 w 691548"/>
              <a:gd name="connsiteY0" fmla="*/ 101906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285335 w 691548"/>
              <a:gd name="connsiteY7" fmla="*/ 101906 h 38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548" h="386089">
                <a:moveTo>
                  <a:pt x="285335" y="101906"/>
                </a:moveTo>
                <a:lnTo>
                  <a:pt x="498504" y="96522"/>
                </a:lnTo>
                <a:lnTo>
                  <a:pt x="498504" y="0"/>
                </a:lnTo>
                <a:lnTo>
                  <a:pt x="691548" y="193045"/>
                </a:lnTo>
                <a:lnTo>
                  <a:pt x="498504" y="386089"/>
                </a:lnTo>
                <a:lnTo>
                  <a:pt x="498504" y="289567"/>
                </a:lnTo>
                <a:lnTo>
                  <a:pt x="0" y="272128"/>
                </a:lnTo>
                <a:lnTo>
                  <a:pt x="285335" y="101906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Arrow: Right 302">
            <a:extLst>
              <a:ext uri="{FF2B5EF4-FFF2-40B4-BE49-F238E27FC236}">
                <a16:creationId xmlns:a16="http://schemas.microsoft.com/office/drawing/2014/main" id="{82B1D023-88CC-A766-F165-6C227428581B}"/>
              </a:ext>
            </a:extLst>
          </p:cNvPr>
          <p:cNvSpPr/>
          <p:nvPr/>
        </p:nvSpPr>
        <p:spPr>
          <a:xfrm rot="5400000">
            <a:off x="5535364" y="1676950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4B61C974-4DFA-88CE-6A0A-10BC8A69BF5B}"/>
              </a:ext>
            </a:extLst>
          </p:cNvPr>
          <p:cNvGrpSpPr/>
          <p:nvPr/>
        </p:nvGrpSpPr>
        <p:grpSpPr>
          <a:xfrm>
            <a:off x="4840663" y="1254046"/>
            <a:ext cx="1514816" cy="338554"/>
            <a:chOff x="-48752" y="735655"/>
            <a:chExt cx="2178750" cy="338554"/>
          </a:xfrm>
        </p:grpSpPr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2BAF410A-0C75-6833-3958-A3BF52269B0E}"/>
                </a:ext>
              </a:extLst>
            </p:cNvPr>
            <p:cNvSpPr/>
            <p:nvPr/>
          </p:nvSpPr>
          <p:spPr>
            <a:xfrm>
              <a:off x="113942" y="750352"/>
              <a:ext cx="1898099" cy="30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94254560-AC9A-32C4-21D5-4789875C56D3}"/>
                </a:ext>
              </a:extLst>
            </p:cNvPr>
            <p:cNvSpPr txBox="1"/>
            <p:nvPr/>
          </p:nvSpPr>
          <p:spPr>
            <a:xfrm>
              <a:off x="-48752" y="735655"/>
              <a:ext cx="2178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6037D1C8-A5C9-5B55-FD9B-85E8E8E1C6FE}"/>
              </a:ext>
            </a:extLst>
          </p:cNvPr>
          <p:cNvGrpSpPr/>
          <p:nvPr/>
        </p:nvGrpSpPr>
        <p:grpSpPr>
          <a:xfrm>
            <a:off x="4700863" y="2663306"/>
            <a:ext cx="1782247" cy="830997"/>
            <a:chOff x="27906" y="5317845"/>
            <a:chExt cx="2185416" cy="830997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C00F5069-4370-68EF-C28F-1E6F7D732C23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FC042FCD-5C84-D6B4-CCFB-EF430D35F37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C1A874FC-97DB-361C-E3B2-F6237EFB0812}"/>
              </a:ext>
            </a:extLst>
          </p:cNvPr>
          <p:cNvGrpSpPr/>
          <p:nvPr/>
        </p:nvGrpSpPr>
        <p:grpSpPr>
          <a:xfrm>
            <a:off x="4845381" y="3974001"/>
            <a:ext cx="1505381" cy="715826"/>
            <a:chOff x="76686" y="6031474"/>
            <a:chExt cx="2316208" cy="715826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72DF7589-7135-F1AF-BBDC-B0947D5F32C1}"/>
                </a:ext>
              </a:extLst>
            </p:cNvPr>
            <p:cNvSpPr/>
            <p:nvPr/>
          </p:nvSpPr>
          <p:spPr>
            <a:xfrm>
              <a:off x="134321" y="6031474"/>
              <a:ext cx="2258573" cy="71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A9E6323-0432-29B6-939C-1DD1C8F7767C}"/>
                </a:ext>
              </a:extLst>
            </p:cNvPr>
            <p:cNvSpPr txBox="1"/>
            <p:nvPr/>
          </p:nvSpPr>
          <p:spPr>
            <a:xfrm>
              <a:off x="76686" y="6104631"/>
              <a:ext cx="23080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 &amp;</a:t>
              </a:r>
            </a:p>
            <a:p>
              <a:pPr algn="ctr"/>
              <a:r>
                <a:rPr lang="en-US" sz="1600" b="1" dirty="0"/>
                <a:t>Partitioning 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7138CA6-47F4-66CF-C113-02EE64FB3350}"/>
              </a:ext>
            </a:extLst>
          </p:cNvPr>
          <p:cNvGrpSpPr/>
          <p:nvPr/>
        </p:nvGrpSpPr>
        <p:grpSpPr>
          <a:xfrm>
            <a:off x="4892725" y="1939959"/>
            <a:ext cx="1410693" cy="338554"/>
            <a:chOff x="656178" y="1316220"/>
            <a:chExt cx="1537719" cy="338554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7E558C21-52C6-86E2-1383-2A290C90772D}"/>
                </a:ext>
              </a:extLst>
            </p:cNvPr>
            <p:cNvSpPr/>
            <p:nvPr/>
          </p:nvSpPr>
          <p:spPr>
            <a:xfrm>
              <a:off x="754184" y="1332386"/>
              <a:ext cx="1271053" cy="303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E81F59FE-134B-0F04-7350-B1049CF91E60}"/>
                </a:ext>
              </a:extLst>
            </p:cNvPr>
            <p:cNvSpPr txBox="1"/>
            <p:nvPr/>
          </p:nvSpPr>
          <p:spPr>
            <a:xfrm>
              <a:off x="656178" y="1316220"/>
              <a:ext cx="1537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id="{AB4CEDB2-A111-DA84-E930-2F7C0126E2C4}"/>
              </a:ext>
            </a:extLst>
          </p:cNvPr>
          <p:cNvSpPr txBox="1"/>
          <p:nvPr/>
        </p:nvSpPr>
        <p:spPr>
          <a:xfrm>
            <a:off x="4964984" y="1518097"/>
            <a:ext cx="1266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preprocess_cds</a:t>
            </a:r>
            <a:r>
              <a:rPr lang="en-US" sz="1200" i="1" dirty="0"/>
              <a:t>()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52D11FE-935C-3371-64D0-9630D27BD76F}"/>
              </a:ext>
            </a:extLst>
          </p:cNvPr>
          <p:cNvSpPr txBox="1"/>
          <p:nvPr/>
        </p:nvSpPr>
        <p:spPr>
          <a:xfrm>
            <a:off x="5033966" y="2195667"/>
            <a:ext cx="1128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align_cds</a:t>
            </a:r>
            <a:r>
              <a:rPr lang="en-US" sz="1200" i="1" dirty="0"/>
              <a:t>()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33222D39-DB65-7874-A2EE-E9ED4883B456}"/>
              </a:ext>
            </a:extLst>
          </p:cNvPr>
          <p:cNvSpPr txBox="1"/>
          <p:nvPr/>
        </p:nvSpPr>
        <p:spPr>
          <a:xfrm>
            <a:off x="4808007" y="3410843"/>
            <a:ext cx="158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reduce_dimension</a:t>
            </a:r>
            <a:r>
              <a:rPr lang="en-US" sz="1200" i="1" dirty="0"/>
              <a:t>() 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B2664092-B109-6EAF-7D58-B88DD6174B84}"/>
              </a:ext>
            </a:extLst>
          </p:cNvPr>
          <p:cNvSpPr txBox="1"/>
          <p:nvPr/>
        </p:nvSpPr>
        <p:spPr>
          <a:xfrm>
            <a:off x="5011332" y="4655493"/>
            <a:ext cx="1173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cluster_cells</a:t>
            </a:r>
            <a:r>
              <a:rPr lang="en-US" sz="1200" i="1" dirty="0"/>
              <a:t> ()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4C40D2AD-5467-0F28-F637-4762738AC3A5}"/>
              </a:ext>
            </a:extLst>
          </p:cNvPr>
          <p:cNvSpPr txBox="1"/>
          <p:nvPr/>
        </p:nvSpPr>
        <p:spPr>
          <a:xfrm>
            <a:off x="4918362" y="6565340"/>
            <a:ext cx="13594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learn_graph</a:t>
            </a:r>
            <a:r>
              <a:rPr lang="en-US" sz="1200" i="1" dirty="0"/>
              <a:t>()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F1260FB1-7FD0-6EAA-45C3-1460DA62CA39}"/>
              </a:ext>
            </a:extLst>
          </p:cNvPr>
          <p:cNvGrpSpPr/>
          <p:nvPr/>
        </p:nvGrpSpPr>
        <p:grpSpPr>
          <a:xfrm>
            <a:off x="4892725" y="5988067"/>
            <a:ext cx="1410693" cy="605189"/>
            <a:chOff x="69690" y="5733577"/>
            <a:chExt cx="2170519" cy="605189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A6FE10FD-17AD-999D-4450-C089A3589E0F}"/>
                </a:ext>
              </a:extLst>
            </p:cNvPr>
            <p:cNvSpPr/>
            <p:nvPr/>
          </p:nvSpPr>
          <p:spPr>
            <a:xfrm>
              <a:off x="297468" y="5733577"/>
              <a:ext cx="1805536" cy="59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C4EA4A35-E402-B1C4-4352-BC6640B852BA}"/>
                </a:ext>
              </a:extLst>
            </p:cNvPr>
            <p:cNvSpPr txBox="1"/>
            <p:nvPr/>
          </p:nvSpPr>
          <p:spPr>
            <a:xfrm>
              <a:off x="69690" y="5753991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Trajectory Graph</a:t>
              </a:r>
            </a:p>
          </p:txBody>
        </p:sp>
      </p:grpSp>
      <p:sp>
        <p:nvSpPr>
          <p:cNvPr id="314" name="Arrow: Right 313">
            <a:extLst>
              <a:ext uri="{FF2B5EF4-FFF2-40B4-BE49-F238E27FC236}">
                <a16:creationId xmlns:a16="http://schemas.microsoft.com/office/drawing/2014/main" id="{E9B65641-7778-88D0-E318-D0952390962F}"/>
              </a:ext>
            </a:extLst>
          </p:cNvPr>
          <p:cNvSpPr/>
          <p:nvPr/>
        </p:nvSpPr>
        <p:spPr>
          <a:xfrm rot="5400000">
            <a:off x="5529809" y="2408755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Arrow: Right 314">
            <a:extLst>
              <a:ext uri="{FF2B5EF4-FFF2-40B4-BE49-F238E27FC236}">
                <a16:creationId xmlns:a16="http://schemas.microsoft.com/office/drawing/2014/main" id="{7F6B3CB8-D051-5D5D-75E2-D4669A46CE68}"/>
              </a:ext>
            </a:extLst>
          </p:cNvPr>
          <p:cNvSpPr/>
          <p:nvPr/>
        </p:nvSpPr>
        <p:spPr>
          <a:xfrm rot="5400000">
            <a:off x="5521586" y="364804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Arrow: Right 315">
            <a:extLst>
              <a:ext uri="{FF2B5EF4-FFF2-40B4-BE49-F238E27FC236}">
                <a16:creationId xmlns:a16="http://schemas.microsoft.com/office/drawing/2014/main" id="{D4FF9A32-B40F-8F74-C0C2-77A529E25BB4}"/>
              </a:ext>
            </a:extLst>
          </p:cNvPr>
          <p:cNvSpPr/>
          <p:nvPr/>
        </p:nvSpPr>
        <p:spPr>
          <a:xfrm rot="5400000">
            <a:off x="5521586" y="5698937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40553A0-88EC-1021-A238-652ABCD2C417}"/>
              </a:ext>
            </a:extLst>
          </p:cNvPr>
          <p:cNvGrpSpPr/>
          <p:nvPr/>
        </p:nvGrpSpPr>
        <p:grpSpPr>
          <a:xfrm>
            <a:off x="7119707" y="1418183"/>
            <a:ext cx="1410693" cy="338554"/>
            <a:chOff x="136544" y="5759803"/>
            <a:chExt cx="2170519" cy="338554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31939DD5-3696-0960-6196-CDD8C41AF18A}"/>
                </a:ext>
              </a:extLst>
            </p:cNvPr>
            <p:cNvSpPr/>
            <p:nvPr/>
          </p:nvSpPr>
          <p:spPr>
            <a:xfrm>
              <a:off x="297468" y="5781482"/>
              <a:ext cx="1805536" cy="27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E4CF06B-1DE8-4E41-9DEF-6FDDF8BF01D5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Order Cells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54FCE5C5-DD72-A792-21EB-47822CBDF55D}"/>
              </a:ext>
            </a:extLst>
          </p:cNvPr>
          <p:cNvGrpSpPr/>
          <p:nvPr/>
        </p:nvGrpSpPr>
        <p:grpSpPr>
          <a:xfrm>
            <a:off x="7119707" y="2083194"/>
            <a:ext cx="1410693" cy="584775"/>
            <a:chOff x="136544" y="5759803"/>
            <a:chExt cx="2170519" cy="584775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583B2408-CBBF-AEE0-E756-0F8EF859AB9C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EEAF3B5F-62B6-D119-4BCD-4CAC1C7C8A37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Subset Trajectory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CB9BD407-C0F8-854E-7D81-267F19023165}"/>
              </a:ext>
            </a:extLst>
          </p:cNvPr>
          <p:cNvGrpSpPr/>
          <p:nvPr/>
        </p:nvGrpSpPr>
        <p:grpSpPr>
          <a:xfrm>
            <a:off x="7119707" y="3165583"/>
            <a:ext cx="1410693" cy="584775"/>
            <a:chOff x="136544" y="5759803"/>
            <a:chExt cx="2170519" cy="584775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430EE061-F7CF-BD8F-E42C-FB7B5FFF9F2B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9180815-C2BF-9917-215B-02BB7A03D323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Reprocess Trajectory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F165FAE4-B445-1FE6-A946-607E822A0B7F}"/>
              </a:ext>
            </a:extLst>
          </p:cNvPr>
          <p:cNvGrpSpPr/>
          <p:nvPr/>
        </p:nvGrpSpPr>
        <p:grpSpPr>
          <a:xfrm>
            <a:off x="7119707" y="4025226"/>
            <a:ext cx="1410693" cy="589910"/>
            <a:chOff x="130519" y="5781481"/>
            <a:chExt cx="2170519" cy="589910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3D7009F-2BA4-12D4-12B4-2396064A3717}"/>
                </a:ext>
              </a:extLst>
            </p:cNvPr>
            <p:cNvSpPr/>
            <p:nvPr/>
          </p:nvSpPr>
          <p:spPr>
            <a:xfrm>
              <a:off x="265017" y="5781481"/>
              <a:ext cx="1856344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FB8E1EA3-A02F-8E04-CA7C-B1FCB62784DE}"/>
                </a:ext>
              </a:extLst>
            </p:cNvPr>
            <p:cNvSpPr txBox="1"/>
            <p:nvPr/>
          </p:nvSpPr>
          <p:spPr>
            <a:xfrm>
              <a:off x="130519" y="5786616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Find Altered Genes</a:t>
              </a: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E5D5CC72-5DA9-1D53-8327-5420898EE4BE}"/>
              </a:ext>
            </a:extLst>
          </p:cNvPr>
          <p:cNvGrpSpPr/>
          <p:nvPr/>
        </p:nvGrpSpPr>
        <p:grpSpPr>
          <a:xfrm>
            <a:off x="7119707" y="4993684"/>
            <a:ext cx="1410693" cy="584775"/>
            <a:chOff x="199846" y="5774065"/>
            <a:chExt cx="2170519" cy="584775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12CFA92A-BB6C-5D60-E642-B6FB5E9B13F8}"/>
                </a:ext>
              </a:extLst>
            </p:cNvPr>
            <p:cNvSpPr/>
            <p:nvPr/>
          </p:nvSpPr>
          <p:spPr>
            <a:xfrm>
              <a:off x="255376" y="5781481"/>
              <a:ext cx="2059461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908AE807-93D2-C52B-C7DC-872070702279}"/>
                </a:ext>
              </a:extLst>
            </p:cNvPr>
            <p:cNvSpPr txBox="1"/>
            <p:nvPr/>
          </p:nvSpPr>
          <p:spPr>
            <a:xfrm>
              <a:off x="199846" y="5774065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Aggregate to Gene Modules</a:t>
              </a: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013F2955-BDC4-582E-0566-BF05DB8CB854}"/>
              </a:ext>
            </a:extLst>
          </p:cNvPr>
          <p:cNvGrpSpPr/>
          <p:nvPr/>
        </p:nvGrpSpPr>
        <p:grpSpPr>
          <a:xfrm>
            <a:off x="7119707" y="6080526"/>
            <a:ext cx="1410693" cy="584775"/>
            <a:chOff x="183194" y="5775239"/>
            <a:chExt cx="2170519" cy="584775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CD8A3E91-B833-C092-B516-A733806CDDA4}"/>
                </a:ext>
              </a:extLst>
            </p:cNvPr>
            <p:cNvSpPr/>
            <p:nvPr/>
          </p:nvSpPr>
          <p:spPr>
            <a:xfrm>
              <a:off x="198991" y="5781481"/>
              <a:ext cx="2134969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6E1AE380-12A3-2183-F3AE-98AA70E36F10}"/>
                </a:ext>
              </a:extLst>
            </p:cNvPr>
            <p:cNvSpPr txBox="1"/>
            <p:nvPr/>
          </p:nvSpPr>
          <p:spPr>
            <a:xfrm>
              <a:off x="183194" y="5775239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Visualize Gene Modules</a:t>
              </a:r>
            </a:p>
          </p:txBody>
        </p:sp>
      </p:grpSp>
      <p:sp>
        <p:nvSpPr>
          <p:cNvPr id="323" name="TextBox 322">
            <a:extLst>
              <a:ext uri="{FF2B5EF4-FFF2-40B4-BE49-F238E27FC236}">
                <a16:creationId xmlns:a16="http://schemas.microsoft.com/office/drawing/2014/main" id="{7A0CDADD-2E45-2163-C9BF-4E92841F8D1C}"/>
              </a:ext>
            </a:extLst>
          </p:cNvPr>
          <p:cNvSpPr txBox="1"/>
          <p:nvPr/>
        </p:nvSpPr>
        <p:spPr>
          <a:xfrm>
            <a:off x="7254512" y="2583658"/>
            <a:ext cx="1141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choose_graph</a:t>
            </a:r>
            <a:r>
              <a:rPr lang="en-US" sz="1200" dirty="0"/>
              <a:t>_</a:t>
            </a:r>
          </a:p>
          <a:p>
            <a:pPr algn="ctr"/>
            <a:r>
              <a:rPr lang="en-US" sz="1200" dirty="0"/>
              <a:t>segments</a:t>
            </a:r>
            <a:r>
              <a:rPr lang="en-US" sz="1200" i="1" dirty="0"/>
              <a:t>()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4B5C62D2-5D35-B9BD-6F48-72B6032ED67B}"/>
              </a:ext>
            </a:extLst>
          </p:cNvPr>
          <p:cNvSpPr txBox="1"/>
          <p:nvPr/>
        </p:nvSpPr>
        <p:spPr>
          <a:xfrm>
            <a:off x="7326695" y="1653823"/>
            <a:ext cx="9967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order_cells</a:t>
            </a:r>
            <a:r>
              <a:rPr lang="en-US" sz="1200" i="1" dirty="0"/>
              <a:t>()</a:t>
            </a:r>
          </a:p>
        </p:txBody>
      </p:sp>
      <p:sp>
        <p:nvSpPr>
          <p:cNvPr id="325" name="Arrow: Right 324">
            <a:extLst>
              <a:ext uri="{FF2B5EF4-FFF2-40B4-BE49-F238E27FC236}">
                <a16:creationId xmlns:a16="http://schemas.microsoft.com/office/drawing/2014/main" id="{4D4856F6-DDA1-0815-99AC-AFD00EB7E648}"/>
              </a:ext>
            </a:extLst>
          </p:cNvPr>
          <p:cNvSpPr/>
          <p:nvPr/>
        </p:nvSpPr>
        <p:spPr>
          <a:xfrm rot="5400000">
            <a:off x="7762346" y="2890891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DCA9D6D7-6292-C413-F90C-AF19310A1D4C}"/>
              </a:ext>
            </a:extLst>
          </p:cNvPr>
          <p:cNvSpPr txBox="1"/>
          <p:nvPr/>
        </p:nvSpPr>
        <p:spPr>
          <a:xfrm>
            <a:off x="7034989" y="4524701"/>
            <a:ext cx="158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find_gene_modules</a:t>
            </a:r>
            <a:r>
              <a:rPr lang="en-US" sz="1200" i="1" dirty="0"/>
              <a:t>() </a:t>
            </a:r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6CEA76A1-42AC-5EEF-74B6-178E118580DC}"/>
              </a:ext>
            </a:extLst>
          </p:cNvPr>
          <p:cNvSpPr/>
          <p:nvPr/>
        </p:nvSpPr>
        <p:spPr>
          <a:xfrm rot="5400000">
            <a:off x="7748568" y="4690869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98BA6B6-F1C5-3312-10C5-EBF3989E816C}"/>
              </a:ext>
            </a:extLst>
          </p:cNvPr>
          <p:cNvSpPr txBox="1"/>
          <p:nvPr/>
        </p:nvSpPr>
        <p:spPr>
          <a:xfrm>
            <a:off x="7141492" y="5482989"/>
            <a:ext cx="1367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aggregate_gene</a:t>
            </a:r>
            <a:r>
              <a:rPr lang="en-US" sz="1200" i="1" dirty="0"/>
              <a:t>_</a:t>
            </a:r>
          </a:p>
          <a:p>
            <a:pPr algn="ctr"/>
            <a:r>
              <a:rPr lang="en-US" sz="1200" i="1" dirty="0"/>
              <a:t>expression() </a:t>
            </a:r>
          </a:p>
        </p:txBody>
      </p:sp>
      <p:sp>
        <p:nvSpPr>
          <p:cNvPr id="329" name="Arrow: Right 328">
            <a:extLst>
              <a:ext uri="{FF2B5EF4-FFF2-40B4-BE49-F238E27FC236}">
                <a16:creationId xmlns:a16="http://schemas.microsoft.com/office/drawing/2014/main" id="{36770774-B6C3-09CE-05EF-016EC4FB9C7B}"/>
              </a:ext>
            </a:extLst>
          </p:cNvPr>
          <p:cNvSpPr/>
          <p:nvPr/>
        </p:nvSpPr>
        <p:spPr>
          <a:xfrm rot="5400000">
            <a:off x="7748568" y="36790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Arrow: Right 329">
            <a:extLst>
              <a:ext uri="{FF2B5EF4-FFF2-40B4-BE49-F238E27FC236}">
                <a16:creationId xmlns:a16="http://schemas.microsoft.com/office/drawing/2014/main" id="{03CE2823-E0A0-7BD2-1BE2-D2902947A610}"/>
              </a:ext>
            </a:extLst>
          </p:cNvPr>
          <p:cNvSpPr/>
          <p:nvPr/>
        </p:nvSpPr>
        <p:spPr>
          <a:xfrm rot="5400000">
            <a:off x="7748568" y="5806268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451C1E9-7B77-7F96-4DDC-125093502E93}"/>
              </a:ext>
            </a:extLst>
          </p:cNvPr>
          <p:cNvSpPr/>
          <p:nvPr/>
        </p:nvSpPr>
        <p:spPr>
          <a:xfrm>
            <a:off x="4767091" y="1150480"/>
            <a:ext cx="3847231" cy="565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ED088D75-F9AF-09B8-C963-886862B0530D}"/>
              </a:ext>
            </a:extLst>
          </p:cNvPr>
          <p:cNvGrpSpPr/>
          <p:nvPr/>
        </p:nvGrpSpPr>
        <p:grpSpPr>
          <a:xfrm>
            <a:off x="4892725" y="5165606"/>
            <a:ext cx="1410693" cy="604375"/>
            <a:chOff x="127265" y="5734193"/>
            <a:chExt cx="2170519" cy="604375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6E3D1021-4980-D42A-8C8E-8023107E175C}"/>
                </a:ext>
              </a:extLst>
            </p:cNvPr>
            <p:cNvSpPr/>
            <p:nvPr/>
          </p:nvSpPr>
          <p:spPr>
            <a:xfrm>
              <a:off x="297469" y="5734193"/>
              <a:ext cx="1805535" cy="591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0069AB2A-3CAA-EFE5-B4D6-C024A6937596}"/>
                </a:ext>
              </a:extLst>
            </p:cNvPr>
            <p:cNvSpPr txBox="1"/>
            <p:nvPr/>
          </p:nvSpPr>
          <p:spPr>
            <a:xfrm>
              <a:off x="127265" y="575379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Cell Type Annotation</a:t>
              </a:r>
            </a:p>
          </p:txBody>
        </p:sp>
      </p:grpSp>
      <p:sp>
        <p:nvSpPr>
          <p:cNvPr id="333" name="Arrow: Right 332">
            <a:extLst>
              <a:ext uri="{FF2B5EF4-FFF2-40B4-BE49-F238E27FC236}">
                <a16:creationId xmlns:a16="http://schemas.microsoft.com/office/drawing/2014/main" id="{3469F047-96A4-AD2D-5B9D-162F956FB801}"/>
              </a:ext>
            </a:extLst>
          </p:cNvPr>
          <p:cNvSpPr/>
          <p:nvPr/>
        </p:nvSpPr>
        <p:spPr>
          <a:xfrm rot="5400000">
            <a:off x="5521586" y="4811971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D7C994F-06BC-EC6D-CF49-37F53EB696B6}"/>
              </a:ext>
            </a:extLst>
          </p:cNvPr>
          <p:cNvSpPr/>
          <p:nvPr/>
        </p:nvSpPr>
        <p:spPr>
          <a:xfrm rot="5400000">
            <a:off x="7762346" y="1815375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4E1A75C-062D-F4F8-CF73-50CCE5313691}"/>
              </a:ext>
            </a:extLst>
          </p:cNvPr>
          <p:cNvGrpSpPr/>
          <p:nvPr/>
        </p:nvGrpSpPr>
        <p:grpSpPr>
          <a:xfrm>
            <a:off x="2832099" y="4160549"/>
            <a:ext cx="2017377" cy="2030239"/>
            <a:chOff x="2832099" y="4160549"/>
            <a:chExt cx="2017377" cy="2030239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BCE41D99-0FC4-77D3-56D5-E8957AE1E0D4}"/>
                </a:ext>
              </a:extLst>
            </p:cNvPr>
            <p:cNvGrpSpPr/>
            <p:nvPr/>
          </p:nvGrpSpPr>
          <p:grpSpPr>
            <a:xfrm>
              <a:off x="3300949" y="4748834"/>
              <a:ext cx="1173478" cy="646331"/>
              <a:chOff x="3053299" y="4868807"/>
              <a:chExt cx="1173478" cy="646331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DCB5477-73C3-C8AD-BD42-AD1B3D29CFD8}"/>
                  </a:ext>
                </a:extLst>
              </p:cNvPr>
              <p:cNvSpPr/>
              <p:nvPr/>
            </p:nvSpPr>
            <p:spPr>
              <a:xfrm>
                <a:off x="3053299" y="4919806"/>
                <a:ext cx="1173478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95203E2-74D7-FB90-ABB4-89EF2F051A17}"/>
                  </a:ext>
                </a:extLst>
              </p:cNvPr>
              <p:cNvSpPr txBox="1"/>
              <p:nvPr/>
            </p:nvSpPr>
            <p:spPr>
              <a:xfrm>
                <a:off x="3110939" y="4868807"/>
                <a:ext cx="10581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Seurat Bridge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D4D4A51E-105B-A337-92E0-633DAF8FB23C}"/>
                </a:ext>
              </a:extLst>
            </p:cNvPr>
            <p:cNvGrpSpPr/>
            <p:nvPr/>
          </p:nvGrpSpPr>
          <p:grpSpPr>
            <a:xfrm>
              <a:off x="2832099" y="5705870"/>
              <a:ext cx="1239797" cy="484918"/>
              <a:chOff x="2584449" y="5763926"/>
              <a:chExt cx="1239797" cy="484918"/>
            </a:xfrm>
          </p:grpSpPr>
          <p:sp>
            <p:nvSpPr>
              <p:cNvPr id="140" name="Arrow: Right 139">
                <a:extLst>
                  <a:ext uri="{FF2B5EF4-FFF2-40B4-BE49-F238E27FC236}">
                    <a16:creationId xmlns:a16="http://schemas.microsoft.com/office/drawing/2014/main" id="{73D0D041-3137-E5C0-86E8-11FE933D8A13}"/>
                  </a:ext>
                </a:extLst>
              </p:cNvPr>
              <p:cNvSpPr/>
              <p:nvPr/>
            </p:nvSpPr>
            <p:spPr>
              <a:xfrm rot="16200000">
                <a:off x="3388743" y="5813340"/>
                <a:ext cx="484918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60206682-27B7-69B7-F834-DDE83F8D5C9F}"/>
                  </a:ext>
                </a:extLst>
              </p:cNvPr>
              <p:cNvSpPr/>
              <p:nvPr/>
            </p:nvSpPr>
            <p:spPr>
              <a:xfrm>
                <a:off x="2584449" y="6055799"/>
                <a:ext cx="1144589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2E62670-3765-B215-96F6-4729B7EDF905}"/>
                </a:ext>
              </a:extLst>
            </p:cNvPr>
            <p:cNvGrpSpPr/>
            <p:nvPr/>
          </p:nvGrpSpPr>
          <p:grpSpPr>
            <a:xfrm>
              <a:off x="3799083" y="4160549"/>
              <a:ext cx="1050393" cy="616864"/>
              <a:chOff x="3551433" y="4218605"/>
              <a:chExt cx="1050393" cy="616864"/>
            </a:xfrm>
          </p:grpSpPr>
          <p:sp>
            <p:nvSpPr>
              <p:cNvPr id="141" name="Arrow: Right 140">
                <a:extLst>
                  <a:ext uri="{FF2B5EF4-FFF2-40B4-BE49-F238E27FC236}">
                    <a16:creationId xmlns:a16="http://schemas.microsoft.com/office/drawing/2014/main" id="{D30D1CF0-F3B4-F71C-D629-3B099EB6C4EB}"/>
                  </a:ext>
                </a:extLst>
              </p:cNvPr>
              <p:cNvSpPr/>
              <p:nvPr/>
            </p:nvSpPr>
            <p:spPr>
              <a:xfrm>
                <a:off x="3738406" y="4218605"/>
                <a:ext cx="863420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Arrow: Right 141">
                <a:extLst>
                  <a:ext uri="{FF2B5EF4-FFF2-40B4-BE49-F238E27FC236}">
                    <a16:creationId xmlns:a16="http://schemas.microsoft.com/office/drawing/2014/main" id="{D8ACE3AE-CAC5-0A07-4F87-12D4D8882D5E}"/>
                  </a:ext>
                </a:extLst>
              </p:cNvPr>
              <p:cNvSpPr/>
              <p:nvPr/>
            </p:nvSpPr>
            <p:spPr>
              <a:xfrm rot="5400000">
                <a:off x="3386501" y="4477491"/>
                <a:ext cx="522910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B68457F4-A465-3B44-8673-4739FA1E5985}"/>
                </a:ext>
              </a:extLst>
            </p:cNvPr>
            <p:cNvSpPr txBox="1"/>
            <p:nvPr/>
          </p:nvSpPr>
          <p:spPr>
            <a:xfrm>
              <a:off x="3262506" y="5282130"/>
              <a:ext cx="12818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/>
                <a:t>SeuratWrappers</a:t>
              </a:r>
              <a:r>
                <a:rPr lang="en-US" sz="1200" i="1" dirty="0"/>
                <a:t>::</a:t>
              </a:r>
            </a:p>
            <a:p>
              <a:r>
                <a:rPr lang="en-US" sz="1200" i="1" dirty="0" err="1"/>
                <a:t>as.cell_data_set</a:t>
              </a:r>
              <a:r>
                <a:rPr lang="en-US" sz="1200" i="1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40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39709-7D9F-5D16-932D-C982FD03C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AD6BBF7D-4EE0-B3C3-D08F-4F91C2F06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994" y="5480621"/>
            <a:ext cx="4248743" cy="137179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690D8B8-0A69-8E6C-3E01-5687F19B5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358" y="2197636"/>
            <a:ext cx="4191585" cy="137179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7D61DAA-7919-BF31-BE2C-7DEC78E17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358" y="3552025"/>
            <a:ext cx="4239217" cy="13527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DF543A-6BAC-1716-2D10-F170BE5F3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1661" y="875420"/>
            <a:ext cx="4486901" cy="1390844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CCE2E6-2F98-3302-0803-BF41DED24417}"/>
              </a:ext>
            </a:extLst>
          </p:cNvPr>
          <p:cNvCxnSpPr>
            <a:cxnSpLocks/>
          </p:cNvCxnSpPr>
          <p:nvPr/>
        </p:nvCxnSpPr>
        <p:spPr>
          <a:xfrm>
            <a:off x="8103032" y="771023"/>
            <a:ext cx="0" cy="54578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5599707-7FE3-6C14-818B-385245204A2C}"/>
              </a:ext>
            </a:extLst>
          </p:cNvPr>
          <p:cNvCxnSpPr>
            <a:cxnSpLocks/>
          </p:cNvCxnSpPr>
          <p:nvPr/>
        </p:nvCxnSpPr>
        <p:spPr>
          <a:xfrm>
            <a:off x="8202474" y="800716"/>
            <a:ext cx="0" cy="482952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3870F56-EAB3-BD5B-F745-22C1A9CD450F}"/>
              </a:ext>
            </a:extLst>
          </p:cNvPr>
          <p:cNvCxnSpPr>
            <a:cxnSpLocks/>
          </p:cNvCxnSpPr>
          <p:nvPr/>
        </p:nvCxnSpPr>
        <p:spPr>
          <a:xfrm>
            <a:off x="8305916" y="1501327"/>
            <a:ext cx="0" cy="3006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F05E92-5FFC-79E2-8A60-DBAB8B2C140B}"/>
              </a:ext>
            </a:extLst>
          </p:cNvPr>
          <p:cNvCxnSpPr>
            <a:cxnSpLocks/>
          </p:cNvCxnSpPr>
          <p:nvPr/>
        </p:nvCxnSpPr>
        <p:spPr>
          <a:xfrm>
            <a:off x="8315441" y="2201414"/>
            <a:ext cx="0" cy="9011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176FC86-D8C6-DE5C-8328-EDFA3B553F66}"/>
              </a:ext>
            </a:extLst>
          </p:cNvPr>
          <p:cNvCxnSpPr>
            <a:cxnSpLocks/>
          </p:cNvCxnSpPr>
          <p:nvPr/>
        </p:nvCxnSpPr>
        <p:spPr>
          <a:xfrm>
            <a:off x="8310796" y="3778727"/>
            <a:ext cx="0" cy="14366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1F6D05A-F77E-539D-907F-8BDC810E0F37}"/>
              </a:ext>
            </a:extLst>
          </p:cNvPr>
          <p:cNvCxnSpPr>
            <a:cxnSpLocks/>
          </p:cNvCxnSpPr>
          <p:nvPr/>
        </p:nvCxnSpPr>
        <p:spPr>
          <a:xfrm>
            <a:off x="8409221" y="4051303"/>
            <a:ext cx="0" cy="9366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B81F4718-ED26-34F6-267E-57A453150BC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6268" y="751186"/>
            <a:ext cx="3839111" cy="5487166"/>
          </a:xfrm>
          <a:prstGeom prst="rect">
            <a:avLst/>
          </a:prstGeom>
        </p:spPr>
      </p:pic>
      <p:sp>
        <p:nvSpPr>
          <p:cNvPr id="303" name="Rectangle 302">
            <a:extLst>
              <a:ext uri="{FF2B5EF4-FFF2-40B4-BE49-F238E27FC236}">
                <a16:creationId xmlns:a16="http://schemas.microsoft.com/office/drawing/2014/main" id="{206E2F76-D5E4-BFD9-D85B-98965D2F7122}"/>
              </a:ext>
            </a:extLst>
          </p:cNvPr>
          <p:cNvSpPr/>
          <p:nvPr/>
        </p:nvSpPr>
        <p:spPr>
          <a:xfrm>
            <a:off x="3594101" y="5518150"/>
            <a:ext cx="4287150" cy="13017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0BA37-570E-3B90-4228-65762B9E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Monocle4 S4 Object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4A49BF-EC22-A057-3CC1-05E92B7FC981}"/>
              </a:ext>
            </a:extLst>
          </p:cNvPr>
          <p:cNvSpPr txBox="1"/>
          <p:nvPr/>
        </p:nvSpPr>
        <p:spPr>
          <a:xfrm>
            <a:off x="30623" y="620591"/>
            <a:ext cx="7850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cell_data_set</a:t>
            </a:r>
            <a:r>
              <a:rPr lang="en-US" sz="1200" b="1" dirty="0"/>
              <a:t> (</a:t>
            </a:r>
            <a:r>
              <a:rPr lang="en-US" sz="1200" b="1" dirty="0" err="1"/>
              <a:t>cds</a:t>
            </a:r>
            <a:r>
              <a:rPr lang="en-US" sz="1200" b="1" dirty="0"/>
              <a:t>): </a:t>
            </a:r>
            <a:r>
              <a:rPr lang="en-US" sz="1200" dirty="0"/>
              <a:t>extends the Bioconductor </a:t>
            </a:r>
            <a:r>
              <a:rPr lang="en-US" sz="1200" dirty="0" err="1"/>
              <a:t>SingleCellExperiment</a:t>
            </a:r>
            <a:r>
              <a:rPr lang="en-US" sz="1200" dirty="0"/>
              <a:t> class, includes matrix data and experiment metadata.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C935C6-A581-5888-3877-E328C50FF7E7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C76BAE0-6DB6-CB43-ED6D-4F9D7E979A7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169838C-E984-CA84-E2AB-0338C74E8955}"/>
              </a:ext>
            </a:extLst>
          </p:cNvPr>
          <p:cNvSpPr/>
          <p:nvPr/>
        </p:nvSpPr>
        <p:spPr>
          <a:xfrm>
            <a:off x="19341" y="1072518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8963961-3147-51AA-E34F-EF5CF5CED7F7}"/>
              </a:ext>
            </a:extLst>
          </p:cNvPr>
          <p:cNvSpPr/>
          <p:nvPr/>
        </p:nvSpPr>
        <p:spPr>
          <a:xfrm>
            <a:off x="19341" y="174307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4FE4667-5D43-1D6F-E74F-1074B860EDB4}"/>
              </a:ext>
            </a:extLst>
          </p:cNvPr>
          <p:cNvSpPr/>
          <p:nvPr/>
        </p:nvSpPr>
        <p:spPr>
          <a:xfrm>
            <a:off x="19341" y="2715785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02DF5FC-69A7-2A38-050D-91EB1BF52AB6}"/>
              </a:ext>
            </a:extLst>
          </p:cNvPr>
          <p:cNvSpPr/>
          <p:nvPr/>
        </p:nvSpPr>
        <p:spPr>
          <a:xfrm>
            <a:off x="19341" y="398540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6FA6DD4-24A5-570E-6E82-BB20461BDEFB}"/>
              </a:ext>
            </a:extLst>
          </p:cNvPr>
          <p:cNvSpPr/>
          <p:nvPr/>
        </p:nvSpPr>
        <p:spPr>
          <a:xfrm>
            <a:off x="19341" y="508368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1D862FF-5C34-DABC-78E3-FCDADB3C2173}"/>
              </a:ext>
            </a:extLst>
          </p:cNvPr>
          <p:cNvSpPr/>
          <p:nvPr/>
        </p:nvSpPr>
        <p:spPr>
          <a:xfrm>
            <a:off x="19341" y="5931880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C08D7F-9E39-FD12-BA16-59B18DCBCBBC}"/>
              </a:ext>
            </a:extLst>
          </p:cNvPr>
          <p:cNvSpPr txBox="1"/>
          <p:nvPr/>
        </p:nvSpPr>
        <p:spPr>
          <a:xfrm>
            <a:off x="-6442" y="10195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A7CB389-B935-AF70-6337-6663A13ECFFD}"/>
              </a:ext>
            </a:extLst>
          </p:cNvPr>
          <p:cNvSpPr txBox="1"/>
          <p:nvPr/>
        </p:nvSpPr>
        <p:spPr>
          <a:xfrm>
            <a:off x="-6442" y="169015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22E463-EA31-386D-9EC7-633367F3B088}"/>
              </a:ext>
            </a:extLst>
          </p:cNvPr>
          <p:cNvSpPr txBox="1"/>
          <p:nvPr/>
        </p:nvSpPr>
        <p:spPr>
          <a:xfrm>
            <a:off x="-6442" y="26628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A1BA7BA-644E-E59A-9697-12FC2A482A70}"/>
              </a:ext>
            </a:extLst>
          </p:cNvPr>
          <p:cNvSpPr txBox="1"/>
          <p:nvPr/>
        </p:nvSpPr>
        <p:spPr>
          <a:xfrm>
            <a:off x="-6442" y="393248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9984BFD-5037-3E8B-E69F-088F422254C7}"/>
              </a:ext>
            </a:extLst>
          </p:cNvPr>
          <p:cNvSpPr txBox="1"/>
          <p:nvPr/>
        </p:nvSpPr>
        <p:spPr>
          <a:xfrm>
            <a:off x="-6442" y="50307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729A3F-E07C-480B-7497-64B79B4E04F2}"/>
              </a:ext>
            </a:extLst>
          </p:cNvPr>
          <p:cNvSpPr txBox="1"/>
          <p:nvPr/>
        </p:nvSpPr>
        <p:spPr>
          <a:xfrm>
            <a:off x="-6442" y="587895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3848BB3-1B21-B532-2503-384605509331}"/>
              </a:ext>
            </a:extLst>
          </p:cNvPr>
          <p:cNvSpPr/>
          <p:nvPr/>
        </p:nvSpPr>
        <p:spPr>
          <a:xfrm>
            <a:off x="1655806" y="121793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E5DA283-B938-95D2-F6D1-EE321C41C80A}"/>
              </a:ext>
            </a:extLst>
          </p:cNvPr>
          <p:cNvSpPr/>
          <p:nvPr/>
        </p:nvSpPr>
        <p:spPr>
          <a:xfrm>
            <a:off x="1655806" y="201549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BA8AA13-9FCB-ABDE-68F3-2E60589FC3E3}"/>
              </a:ext>
            </a:extLst>
          </p:cNvPr>
          <p:cNvSpPr/>
          <p:nvPr/>
        </p:nvSpPr>
        <p:spPr>
          <a:xfrm>
            <a:off x="1655806" y="310250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870F3B1-9B2A-7076-3A8C-3095F62DC191}"/>
              </a:ext>
            </a:extLst>
          </p:cNvPr>
          <p:cNvSpPr/>
          <p:nvPr/>
        </p:nvSpPr>
        <p:spPr>
          <a:xfrm>
            <a:off x="1655806" y="396572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6B852E0-1017-433E-644B-B837B4B7DA3C}"/>
              </a:ext>
            </a:extLst>
          </p:cNvPr>
          <p:cNvSpPr/>
          <p:nvPr/>
        </p:nvSpPr>
        <p:spPr>
          <a:xfrm>
            <a:off x="1655806" y="491814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DA259B4-0986-5B58-F235-8A49F108E680}"/>
              </a:ext>
            </a:extLst>
          </p:cNvPr>
          <p:cNvSpPr/>
          <p:nvPr/>
        </p:nvSpPr>
        <p:spPr>
          <a:xfrm>
            <a:off x="1655806" y="600109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CCE9C6A-7570-6DE8-0530-1AF3CFBEC887}"/>
              </a:ext>
            </a:extLst>
          </p:cNvPr>
          <p:cNvSpPr txBox="1"/>
          <p:nvPr/>
        </p:nvSpPr>
        <p:spPr>
          <a:xfrm>
            <a:off x="1630023" y="11650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E2E07F5-14A0-3979-DABC-446AC7672F3B}"/>
              </a:ext>
            </a:extLst>
          </p:cNvPr>
          <p:cNvSpPr txBox="1"/>
          <p:nvPr/>
        </p:nvSpPr>
        <p:spPr>
          <a:xfrm>
            <a:off x="1630023" y="196256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2546DE7-AB00-705A-981D-A9BCEF981FF4}"/>
              </a:ext>
            </a:extLst>
          </p:cNvPr>
          <p:cNvSpPr txBox="1"/>
          <p:nvPr/>
        </p:nvSpPr>
        <p:spPr>
          <a:xfrm>
            <a:off x="1630023" y="30495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6318A78-8CDF-F214-1E31-7E8A5AB80DD1}"/>
              </a:ext>
            </a:extLst>
          </p:cNvPr>
          <p:cNvSpPr txBox="1"/>
          <p:nvPr/>
        </p:nvSpPr>
        <p:spPr>
          <a:xfrm>
            <a:off x="1571514" y="391752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D9327C1-FB58-7331-6299-23471A88D5E2}"/>
              </a:ext>
            </a:extLst>
          </p:cNvPr>
          <p:cNvSpPr txBox="1"/>
          <p:nvPr/>
        </p:nvSpPr>
        <p:spPr>
          <a:xfrm>
            <a:off x="1571514" y="485983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F281781-6DF1-8CBA-F88A-5798EF27EFE7}"/>
              </a:ext>
            </a:extLst>
          </p:cNvPr>
          <p:cNvSpPr txBox="1"/>
          <p:nvPr/>
        </p:nvSpPr>
        <p:spPr>
          <a:xfrm>
            <a:off x="1571514" y="593777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12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E3F9CDF-0F34-9947-6594-D89095500F32}"/>
              </a:ext>
            </a:extLst>
          </p:cNvPr>
          <p:cNvSpPr/>
          <p:nvPr/>
        </p:nvSpPr>
        <p:spPr>
          <a:xfrm>
            <a:off x="3793331" y="1560339"/>
            <a:ext cx="3994309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97DA9C3-4270-73DA-F608-F3A276CA658B}"/>
              </a:ext>
            </a:extLst>
          </p:cNvPr>
          <p:cNvSpPr/>
          <p:nvPr/>
        </p:nvSpPr>
        <p:spPr>
          <a:xfrm>
            <a:off x="9520346" y="6228827"/>
            <a:ext cx="2551002" cy="629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4C1C45A-F05E-E23E-4D76-E328F4A54DA6}"/>
              </a:ext>
            </a:extLst>
          </p:cNvPr>
          <p:cNvSpPr/>
          <p:nvPr/>
        </p:nvSpPr>
        <p:spPr>
          <a:xfrm>
            <a:off x="8953498" y="3292475"/>
            <a:ext cx="1753665" cy="1905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CC32E31-C0D4-910B-6C63-505396967CB2}"/>
              </a:ext>
            </a:extLst>
          </p:cNvPr>
          <p:cNvSpPr txBox="1"/>
          <p:nvPr/>
        </p:nvSpPr>
        <p:spPr>
          <a:xfrm>
            <a:off x="8968646" y="3254615"/>
            <a:ext cx="1753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Cell barcodes, metadata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54179A1-BB38-7914-E317-B42897557862}"/>
              </a:ext>
            </a:extLst>
          </p:cNvPr>
          <p:cNvGrpSpPr/>
          <p:nvPr/>
        </p:nvGrpSpPr>
        <p:grpSpPr>
          <a:xfrm>
            <a:off x="9627529" y="4155143"/>
            <a:ext cx="910954" cy="276999"/>
            <a:chOff x="9575800" y="2959340"/>
            <a:chExt cx="910954" cy="276999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D48F1E1-0B4D-BCC2-7ED9-1B76AA4A8C88}"/>
                </a:ext>
              </a:extLst>
            </p:cNvPr>
            <p:cNvSpPr/>
            <p:nvPr/>
          </p:nvSpPr>
          <p:spPr>
            <a:xfrm>
              <a:off x="9575800" y="2997200"/>
              <a:ext cx="910954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E1C735A-7530-2242-CD5A-6A17006215A1}"/>
                </a:ext>
              </a:extLst>
            </p:cNvPr>
            <p:cNvSpPr txBox="1"/>
            <p:nvPr/>
          </p:nvSpPr>
          <p:spPr>
            <a:xfrm>
              <a:off x="9592291" y="2959340"/>
              <a:ext cx="869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Count data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ADB7627-74EB-1599-B89D-490CE607656D}"/>
              </a:ext>
            </a:extLst>
          </p:cNvPr>
          <p:cNvGrpSpPr/>
          <p:nvPr/>
        </p:nvGrpSpPr>
        <p:grpSpPr>
          <a:xfrm>
            <a:off x="9444227" y="2312957"/>
            <a:ext cx="1274427" cy="276999"/>
            <a:chOff x="9524537" y="2946808"/>
            <a:chExt cx="956323" cy="276999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E1F95DAF-C38A-D7AB-8FFC-1B652162BC01}"/>
                </a:ext>
              </a:extLst>
            </p:cNvPr>
            <p:cNvSpPr/>
            <p:nvPr/>
          </p:nvSpPr>
          <p:spPr>
            <a:xfrm>
              <a:off x="9561505" y="2997200"/>
              <a:ext cx="910954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086B136-4FED-9CA4-EE06-C49CD87F6445}"/>
                </a:ext>
              </a:extLst>
            </p:cNvPr>
            <p:cNvSpPr txBox="1"/>
            <p:nvPr/>
          </p:nvSpPr>
          <p:spPr>
            <a:xfrm>
              <a:off x="9524537" y="2946808"/>
              <a:ext cx="956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Gene name table</a:t>
              </a:r>
            </a:p>
          </p:txBody>
        </p:sp>
      </p:grp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A8016B7-C1A1-FD90-BA23-FDB2093AB10A}"/>
              </a:ext>
            </a:extLst>
          </p:cNvPr>
          <p:cNvSpPr/>
          <p:nvPr/>
        </p:nvSpPr>
        <p:spPr>
          <a:xfrm>
            <a:off x="10599097" y="3254615"/>
            <a:ext cx="42157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768AE73-6112-2D94-9D88-E3EEFF9D1902}"/>
              </a:ext>
            </a:extLst>
          </p:cNvPr>
          <p:cNvSpPr txBox="1"/>
          <p:nvPr/>
        </p:nvSpPr>
        <p:spPr>
          <a:xfrm>
            <a:off x="10544425" y="3200095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0, 5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AE81E8-42D2-DDB8-1D5F-A8A126A4374C}"/>
              </a:ext>
            </a:extLst>
          </p:cNvPr>
          <p:cNvSpPr/>
          <p:nvPr/>
        </p:nvSpPr>
        <p:spPr>
          <a:xfrm>
            <a:off x="10475272" y="415838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5A12EF8-AC2E-1973-5D3D-4FAE1F998EA5}"/>
              </a:ext>
            </a:extLst>
          </p:cNvPr>
          <p:cNvSpPr txBox="1"/>
          <p:nvPr/>
        </p:nvSpPr>
        <p:spPr>
          <a:xfrm>
            <a:off x="10449489" y="411239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6356290-9ABE-65EE-5D4A-FD2A6310EF5C}"/>
              </a:ext>
            </a:extLst>
          </p:cNvPr>
          <p:cNvSpPr/>
          <p:nvPr/>
        </p:nvSpPr>
        <p:spPr>
          <a:xfrm>
            <a:off x="10675297" y="231067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17D246C-DC5E-F98E-DA62-F20FDCDDF6F0}"/>
              </a:ext>
            </a:extLst>
          </p:cNvPr>
          <p:cNvSpPr txBox="1"/>
          <p:nvPr/>
        </p:nvSpPr>
        <p:spPr>
          <a:xfrm>
            <a:off x="10649514" y="226468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8BA7E93-327F-37EA-4A6F-5755F5345E8A}"/>
              </a:ext>
            </a:extLst>
          </p:cNvPr>
          <p:cNvSpPr/>
          <p:nvPr/>
        </p:nvSpPr>
        <p:spPr>
          <a:xfrm>
            <a:off x="3793331" y="1769826"/>
            <a:ext cx="3990930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E731EFB8-2E1C-EE7F-6DFB-14A43DA401D7}"/>
              </a:ext>
            </a:extLst>
          </p:cNvPr>
          <p:cNvGrpSpPr/>
          <p:nvPr/>
        </p:nvGrpSpPr>
        <p:grpSpPr>
          <a:xfrm>
            <a:off x="7706887" y="1451684"/>
            <a:ext cx="301686" cy="369332"/>
            <a:chOff x="7712683" y="1565984"/>
            <a:chExt cx="301686" cy="369332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F8C17D30-B4DB-51AF-DC70-CF33F42C9370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665EC1AB-56C3-03DE-5AD7-6F32DEC6F841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E6641036-2802-8760-BD55-DD748FA6DF40}"/>
              </a:ext>
            </a:extLst>
          </p:cNvPr>
          <p:cNvGrpSpPr/>
          <p:nvPr/>
        </p:nvGrpSpPr>
        <p:grpSpPr>
          <a:xfrm>
            <a:off x="7706887" y="1688774"/>
            <a:ext cx="301686" cy="369332"/>
            <a:chOff x="7712683" y="1565984"/>
            <a:chExt cx="301686" cy="369332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F41FF67C-EAF2-93D1-1FB5-862B674C91A7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3EFF84D-BD8B-08FD-F2A9-8248277CBE64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ADDFA35-1DAC-A3BF-32F6-B6EC44ED5C64}"/>
              </a:ext>
            </a:extLst>
          </p:cNvPr>
          <p:cNvSpPr/>
          <p:nvPr/>
        </p:nvSpPr>
        <p:spPr>
          <a:xfrm>
            <a:off x="3793331" y="1983743"/>
            <a:ext cx="3990930" cy="2427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BBC3B07-CB39-0A95-ACEE-8324DDC88EA8}"/>
              </a:ext>
            </a:extLst>
          </p:cNvPr>
          <p:cNvGrpSpPr/>
          <p:nvPr/>
        </p:nvGrpSpPr>
        <p:grpSpPr>
          <a:xfrm>
            <a:off x="7706887" y="1917932"/>
            <a:ext cx="301686" cy="369332"/>
            <a:chOff x="7712683" y="1565984"/>
            <a:chExt cx="301686" cy="36933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EBBF236-80A1-B24A-56FD-5AA2C2B24D1A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C6EDE4F-3FAC-5AB0-BD6E-FD77EF8C1427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</p:grp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15C9EFC-B0E8-1B3B-4AF4-79AE677A3EB2}"/>
              </a:ext>
            </a:extLst>
          </p:cNvPr>
          <p:cNvSpPr/>
          <p:nvPr/>
        </p:nvSpPr>
        <p:spPr>
          <a:xfrm>
            <a:off x="7732670" y="599697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29DEB865-D56D-680D-B5D3-78B0ACCEE75F}"/>
              </a:ext>
            </a:extLst>
          </p:cNvPr>
          <p:cNvSpPr/>
          <p:nvPr/>
        </p:nvSpPr>
        <p:spPr>
          <a:xfrm>
            <a:off x="3590925" y="2225675"/>
            <a:ext cx="4324349" cy="32877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90CCC665-06B6-DFD5-0C80-4F1665DF8D2C}"/>
              </a:ext>
            </a:extLst>
          </p:cNvPr>
          <p:cNvSpPr/>
          <p:nvPr/>
        </p:nvSpPr>
        <p:spPr>
          <a:xfrm>
            <a:off x="7732670" y="2192218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54B18889-9D9F-5F76-AF4E-003B023B5B73}"/>
              </a:ext>
            </a:extLst>
          </p:cNvPr>
          <p:cNvSpPr txBox="1"/>
          <p:nvPr/>
        </p:nvSpPr>
        <p:spPr>
          <a:xfrm>
            <a:off x="7706887" y="21392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2FB0E8-7679-6A64-3399-4ACB8F4282F7}"/>
              </a:ext>
            </a:extLst>
          </p:cNvPr>
          <p:cNvSpPr/>
          <p:nvPr/>
        </p:nvSpPr>
        <p:spPr>
          <a:xfrm>
            <a:off x="3702050" y="4445973"/>
            <a:ext cx="4178300" cy="19587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FC734-6C04-9E24-C9A5-67F35775C989}"/>
              </a:ext>
            </a:extLst>
          </p:cNvPr>
          <p:cNvSpPr/>
          <p:nvPr/>
        </p:nvSpPr>
        <p:spPr>
          <a:xfrm>
            <a:off x="7732670" y="441523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0BE39-33DB-D772-96FB-912C89B25065}"/>
              </a:ext>
            </a:extLst>
          </p:cNvPr>
          <p:cNvSpPr txBox="1"/>
          <p:nvPr/>
        </p:nvSpPr>
        <p:spPr>
          <a:xfrm>
            <a:off x="7706887" y="436231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55C151EB-DBCD-C9F8-5FE2-EF82E526AB80}"/>
              </a:ext>
            </a:extLst>
          </p:cNvPr>
          <p:cNvSpPr txBox="1"/>
          <p:nvPr/>
        </p:nvSpPr>
        <p:spPr>
          <a:xfrm>
            <a:off x="7706887" y="594404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FF26B57-6D77-BAFF-A366-6C81830E7A9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1661" y="4828492"/>
            <a:ext cx="4391638" cy="70494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8D8078F-438E-5314-939E-486BE37E4F7B}"/>
              </a:ext>
            </a:extLst>
          </p:cNvPr>
          <p:cNvSpPr/>
          <p:nvPr/>
        </p:nvSpPr>
        <p:spPr>
          <a:xfrm>
            <a:off x="3690938" y="5298468"/>
            <a:ext cx="4203695" cy="2149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F562D2-0F99-0657-87FC-E3426F1A17AF}"/>
              </a:ext>
            </a:extLst>
          </p:cNvPr>
          <p:cNvSpPr/>
          <p:nvPr/>
        </p:nvSpPr>
        <p:spPr>
          <a:xfrm>
            <a:off x="7732670" y="526773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F66394-C0AF-735A-8D94-0DD9ABDA886C}"/>
              </a:ext>
            </a:extLst>
          </p:cNvPr>
          <p:cNvSpPr txBox="1"/>
          <p:nvPr/>
        </p:nvSpPr>
        <p:spPr>
          <a:xfrm>
            <a:off x="7706887" y="521480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A9B3B19-BA0B-E3BE-B99D-4D45468EAF57}"/>
              </a:ext>
            </a:extLst>
          </p:cNvPr>
          <p:cNvCxnSpPr>
            <a:cxnSpLocks/>
          </p:cNvCxnSpPr>
          <p:nvPr/>
        </p:nvCxnSpPr>
        <p:spPr>
          <a:xfrm flipH="1">
            <a:off x="3690938" y="1273181"/>
            <a:ext cx="1986" cy="55467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3D000C3-A999-B2E2-2FA5-3F6DB494CC12}"/>
              </a:ext>
            </a:extLst>
          </p:cNvPr>
          <p:cNvCxnSpPr>
            <a:cxnSpLocks/>
          </p:cNvCxnSpPr>
          <p:nvPr/>
        </p:nvCxnSpPr>
        <p:spPr>
          <a:xfrm>
            <a:off x="3585863" y="1056773"/>
            <a:ext cx="0" cy="55440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B38F0E2-12CF-3EA8-3158-0B063D852488}"/>
              </a:ext>
            </a:extLst>
          </p:cNvPr>
          <p:cNvCxnSpPr>
            <a:cxnSpLocks/>
          </p:cNvCxnSpPr>
          <p:nvPr/>
        </p:nvCxnSpPr>
        <p:spPr>
          <a:xfrm>
            <a:off x="3793635" y="1425581"/>
            <a:ext cx="0" cy="5394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203D66-430B-DCF0-B675-DC42EF584329}"/>
              </a:ext>
            </a:extLst>
          </p:cNvPr>
          <p:cNvCxnSpPr>
            <a:cxnSpLocks/>
          </p:cNvCxnSpPr>
          <p:nvPr/>
        </p:nvCxnSpPr>
        <p:spPr>
          <a:xfrm>
            <a:off x="3886345" y="2718181"/>
            <a:ext cx="0" cy="255598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2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07F6B2F5-D8D2-C265-2BC2-0A24B5FAA472}"/>
              </a:ext>
            </a:extLst>
          </p:cNvPr>
          <p:cNvSpPr/>
          <p:nvPr/>
        </p:nvSpPr>
        <p:spPr>
          <a:xfrm>
            <a:off x="82297" y="3376685"/>
            <a:ext cx="1613154" cy="3200913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037C0D0-B108-5540-F7E1-F01C71FAFF83}"/>
              </a:ext>
            </a:extLst>
          </p:cNvPr>
          <p:cNvSpPr/>
          <p:nvPr/>
        </p:nvSpPr>
        <p:spPr>
          <a:xfrm>
            <a:off x="1691034" y="942975"/>
            <a:ext cx="1618904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AA3EA-A9D1-5D31-B689-480AD1B7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B1F50AB-F7A1-5E02-3C41-100B6EAE3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"/>
          <a:stretch/>
        </p:blipFill>
        <p:spPr>
          <a:xfrm>
            <a:off x="3955223" y="678078"/>
            <a:ext cx="6042978" cy="221010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AAD5343-6926-6351-F06E-0285152DDA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799"/>
          <a:stretch/>
        </p:blipFill>
        <p:spPr>
          <a:xfrm>
            <a:off x="3563337" y="2880238"/>
            <a:ext cx="6096851" cy="38837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7434781-DC05-18E8-A13A-8CB652DD63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200"/>
          <a:stretch/>
        </p:blipFill>
        <p:spPr>
          <a:xfrm>
            <a:off x="6022579" y="6212845"/>
            <a:ext cx="6096851" cy="6023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CF6E97B-D5AE-9B2D-AAD4-156D5BE588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7786" y="3410856"/>
            <a:ext cx="4186251" cy="30081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2BC0C8-55EC-911A-EC7C-5C9B7D56D916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366F8-2588-7B44-821D-EA7AE83280CD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484B6-F18E-9C81-AA93-F0F97A2C088C}"/>
              </a:ext>
            </a:extLst>
          </p:cNvPr>
          <p:cNvSpPr txBox="1"/>
          <p:nvPr/>
        </p:nvSpPr>
        <p:spPr>
          <a:xfrm>
            <a:off x="2387600" y="-141732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FED02-82ED-9F9A-1BAD-A13FF64DDB56}"/>
              </a:ext>
            </a:extLst>
          </p:cNvPr>
          <p:cNvSpPr txBox="1"/>
          <p:nvPr/>
        </p:nvSpPr>
        <p:spPr>
          <a:xfrm>
            <a:off x="2818166" y="139794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04909EB4-534B-758E-F993-6C0D8551835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3337" y="3302943"/>
            <a:ext cx="4006015" cy="28755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63ED83-BABE-B591-052D-8EFF387CC58B}"/>
              </a:ext>
            </a:extLst>
          </p:cNvPr>
          <p:cNvSpPr txBox="1"/>
          <p:nvPr/>
        </p:nvSpPr>
        <p:spPr>
          <a:xfrm>
            <a:off x="9931812" y="1649467"/>
            <a:ext cx="206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Experiment groups/batches can be aligned with a </a:t>
            </a:r>
            <a:r>
              <a:rPr lang="en-US" sz="1200" b="1" dirty="0"/>
              <a:t>factor</a:t>
            </a:r>
            <a:r>
              <a:rPr lang="en-US" sz="1200" dirty="0"/>
              <a:t> or </a:t>
            </a:r>
            <a:r>
              <a:rPr lang="en-US" sz="1200" b="1" dirty="0"/>
              <a:t>continuous variable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14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D94EB-A76A-6865-281F-F35FC9FB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AE3A9BCB-6135-2049-DFE5-03AB14572F15}"/>
              </a:ext>
            </a:extLst>
          </p:cNvPr>
          <p:cNvSpPr/>
          <p:nvPr/>
        </p:nvSpPr>
        <p:spPr>
          <a:xfrm>
            <a:off x="81977" y="4893709"/>
            <a:ext cx="1613474" cy="1683889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7964505-4579-BB7A-9D9B-3913DA4740E3}"/>
              </a:ext>
            </a:extLst>
          </p:cNvPr>
          <p:cNvSpPr/>
          <p:nvPr/>
        </p:nvSpPr>
        <p:spPr>
          <a:xfrm>
            <a:off x="1691034" y="942975"/>
            <a:ext cx="1609950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DEC5FFC-8209-5D66-6B9C-F86C986647A4}"/>
              </a:ext>
            </a:extLst>
          </p:cNvPr>
          <p:cNvSpPr/>
          <p:nvPr/>
        </p:nvSpPr>
        <p:spPr>
          <a:xfrm>
            <a:off x="90094" y="930296"/>
            <a:ext cx="1613474" cy="275270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B881E-520D-34F9-D779-6C84DEFF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71E41-4107-D270-EA93-7FADABAB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947" y="894292"/>
            <a:ext cx="6173061" cy="371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37492-B954-FEE1-4D33-9BFF07640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216" y="1369048"/>
            <a:ext cx="6173061" cy="86689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3E7E0A6-EF90-075A-C8A3-D6260CA1B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988" y="2876937"/>
            <a:ext cx="4130012" cy="295515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A63D8D6-D664-DE3E-BC30-C605AB457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193" y="2904942"/>
            <a:ext cx="4041876" cy="289914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4C9ED5B-B013-C320-B63E-705012DD32A2}"/>
              </a:ext>
            </a:extLst>
          </p:cNvPr>
          <p:cNvSpPr txBox="1"/>
          <p:nvPr/>
        </p:nvSpPr>
        <p:spPr>
          <a:xfrm>
            <a:off x="9610898" y="2480976"/>
            <a:ext cx="93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Clusters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9604D9-5194-3412-A94A-79CEE3EAE235}"/>
              </a:ext>
            </a:extLst>
          </p:cNvPr>
          <p:cNvSpPr txBox="1"/>
          <p:nvPr/>
        </p:nvSpPr>
        <p:spPr>
          <a:xfrm>
            <a:off x="5477019" y="2480976"/>
            <a:ext cx="110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Partitions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8B1645-2AFB-C7C4-BCE5-47278163461D}"/>
              </a:ext>
            </a:extLst>
          </p:cNvPr>
          <p:cNvSpPr txBox="1"/>
          <p:nvPr/>
        </p:nvSpPr>
        <p:spPr>
          <a:xfrm>
            <a:off x="4173441" y="6131759"/>
            <a:ext cx="535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partition</a:t>
            </a:r>
            <a:r>
              <a:rPr lang="en-US" dirty="0"/>
              <a:t> contains </a:t>
            </a:r>
            <a:r>
              <a:rPr lang="en-US" i="1" dirty="0"/>
              <a:t>one or more clusters (</a:t>
            </a:r>
            <a:r>
              <a:rPr lang="en-US" i="1" dirty="0" err="1"/>
              <a:t>metacluster</a:t>
            </a:r>
            <a:r>
              <a:rPr lang="en-US" i="1" dirty="0"/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9B3-BAA1-2A2B-FF76-6113ABB80FCD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27620-0171-B239-3133-AD550805867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384442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A288B-7DCB-2B08-7C22-F9A9DABDA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9092C325-8E2B-783E-A681-D76C0FDC8071}"/>
              </a:ext>
            </a:extLst>
          </p:cNvPr>
          <p:cNvSpPr/>
          <p:nvPr/>
        </p:nvSpPr>
        <p:spPr>
          <a:xfrm>
            <a:off x="81977" y="5562600"/>
            <a:ext cx="1613474" cy="1014998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26EE44B-36FC-A465-2E01-C2115FFCC789}"/>
              </a:ext>
            </a:extLst>
          </p:cNvPr>
          <p:cNvSpPr/>
          <p:nvPr/>
        </p:nvSpPr>
        <p:spPr>
          <a:xfrm>
            <a:off x="1691034" y="942975"/>
            <a:ext cx="1609950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86670FF-6849-3B4F-0E02-1D070C63D5D0}"/>
              </a:ext>
            </a:extLst>
          </p:cNvPr>
          <p:cNvSpPr/>
          <p:nvPr/>
        </p:nvSpPr>
        <p:spPr>
          <a:xfrm>
            <a:off x="90094" y="930296"/>
            <a:ext cx="1613474" cy="396174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2CA69-95AB-3AA3-6595-F126B2B6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131D6-46A4-00D6-262D-E9044B65C995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42666-F4CC-6AD9-74EF-F93C9D2D9B5A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A22C7-46A4-CE4F-60EF-9BFDBC117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"/>
          <a:stretch/>
        </p:blipFill>
        <p:spPr>
          <a:xfrm>
            <a:off x="3514199" y="4198987"/>
            <a:ext cx="6754168" cy="2152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2D14B6-71DB-1899-4357-814390B0BD80}"/>
              </a:ext>
            </a:extLst>
          </p:cNvPr>
          <p:cNvSpPr txBox="1"/>
          <p:nvPr/>
        </p:nvSpPr>
        <p:spPr>
          <a:xfrm>
            <a:off x="3526899" y="3812750"/>
            <a:ext cx="25818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Metadata: </a:t>
            </a:r>
            <a:r>
              <a:rPr lang="en-US" dirty="0" err="1"/>
              <a:t>cds@colData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14E91-98B6-4727-BFEF-E34F15EA90B5}"/>
              </a:ext>
            </a:extLst>
          </p:cNvPr>
          <p:cNvSpPr txBox="1"/>
          <p:nvPr/>
        </p:nvSpPr>
        <p:spPr>
          <a:xfrm>
            <a:off x="3655541" y="861716"/>
            <a:ext cx="4107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Count Matrix: </a:t>
            </a:r>
            <a:r>
              <a:rPr lang="en-US" dirty="0" err="1"/>
              <a:t>cds@assays@data$counts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984230-2F58-E723-B6C9-98D626D3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541" y="1254266"/>
            <a:ext cx="6830378" cy="1571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C9D461-D07A-3FD1-994E-64104993A03D}"/>
              </a:ext>
            </a:extLst>
          </p:cNvPr>
          <p:cNvSpPr/>
          <p:nvPr/>
        </p:nvSpPr>
        <p:spPr>
          <a:xfrm>
            <a:off x="8712200" y="4436731"/>
            <a:ext cx="1556167" cy="19274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A9564-619E-422E-6E6C-DA2FB9E742F9}"/>
              </a:ext>
            </a:extLst>
          </p:cNvPr>
          <p:cNvSpPr txBox="1"/>
          <p:nvPr/>
        </p:nvSpPr>
        <p:spPr>
          <a:xfrm>
            <a:off x="6457949" y="3210941"/>
            <a:ext cx="1689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 Annotation </a:t>
            </a:r>
          </a:p>
          <a:p>
            <a:pPr algn="ctr"/>
            <a:r>
              <a:rPr lang="en-US" dirty="0"/>
              <a:t>Package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2167F52-7646-0BE4-ED95-1DE0B241F10E}"/>
              </a:ext>
            </a:extLst>
          </p:cNvPr>
          <p:cNvSpPr/>
          <p:nvPr/>
        </p:nvSpPr>
        <p:spPr>
          <a:xfrm rot="5400000">
            <a:off x="7150068" y="2853238"/>
            <a:ext cx="30552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F9070C-E5E3-C0C9-75C2-B2D8B61B1290}"/>
              </a:ext>
            </a:extLst>
          </p:cNvPr>
          <p:cNvSpPr/>
          <p:nvPr/>
        </p:nvSpPr>
        <p:spPr>
          <a:xfrm rot="2374729">
            <a:off x="8211316" y="3692105"/>
            <a:ext cx="518093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0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06EE3-BD13-2CCD-1F7F-09144FC2A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9256-75B0-549B-0D1B-7F33F4DB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CEB25-0D45-923F-408D-98F40BE9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81" y="2363170"/>
            <a:ext cx="6233707" cy="449483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64DE304-72D2-3D56-207F-0AB08560B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662" y="915886"/>
            <a:ext cx="6087325" cy="1276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CAB6BF-D0B8-8532-5A21-B6555065CFB8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85F60-28AE-3DB2-F42B-7BB905307FF3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E722131-1D64-381D-CD32-FD1DD921C550}"/>
              </a:ext>
            </a:extLst>
          </p:cNvPr>
          <p:cNvSpPr/>
          <p:nvPr/>
        </p:nvSpPr>
        <p:spPr>
          <a:xfrm>
            <a:off x="1691034" y="935355"/>
            <a:ext cx="1646526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617DE13-214C-49C3-2B05-4910A7B40BCB}"/>
              </a:ext>
            </a:extLst>
          </p:cNvPr>
          <p:cNvSpPr/>
          <p:nvPr/>
        </p:nvSpPr>
        <p:spPr>
          <a:xfrm>
            <a:off x="90094" y="930296"/>
            <a:ext cx="1613474" cy="481518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7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BDB9C-CDE5-9F35-B2D5-516B9D0B8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A2D2-41FA-C59A-311C-E1126451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8139B-0BE6-472C-548B-12F7CBAD3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204176" y="961661"/>
            <a:ext cx="6144482" cy="64302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424339F-A6D5-4FBA-655F-519350A93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973" y="1837644"/>
            <a:ext cx="6831922" cy="4295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DD8826-2B64-4F71-A866-05637036DDB2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8BBFD-B133-C294-72BA-09B6A2B0A1B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B649A74-8287-1829-18A1-F93417A75C03}"/>
              </a:ext>
            </a:extLst>
          </p:cNvPr>
          <p:cNvSpPr/>
          <p:nvPr/>
        </p:nvSpPr>
        <p:spPr>
          <a:xfrm>
            <a:off x="1691034" y="937260"/>
            <a:ext cx="1604616" cy="5640867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4130BDC-2FD5-793C-BF7A-B4A6BFD7AE28}"/>
              </a:ext>
            </a:extLst>
          </p:cNvPr>
          <p:cNvSpPr/>
          <p:nvPr/>
        </p:nvSpPr>
        <p:spPr>
          <a:xfrm>
            <a:off x="90094" y="930296"/>
            <a:ext cx="1613474" cy="479740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M5_Monocle_Timeseries</Template>
  <TotalTime>2774</TotalTime>
  <Words>587</Words>
  <Application>Microsoft Office PowerPoint</Application>
  <PresentationFormat>Widescreen</PresentationFormat>
  <Paragraphs>164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Office Theme</vt:lpstr>
      <vt:lpstr>Module 6: Pseudotime Analysis with Monocle3</vt:lpstr>
      <vt:lpstr>What is Pseudotime Analysis?</vt:lpstr>
      <vt:lpstr>Monocle3 Pipeline, Overlap with Seurat</vt:lpstr>
      <vt:lpstr>Monocle4 S4 Object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 Troubleshooting</vt:lpstr>
      <vt:lpstr>PBMC3K Dataset: Limitations of Pseudotime Analysis</vt:lpstr>
      <vt:lpstr>PBMC3K Dataset: Limitations of Pseudotime Analysis</vt:lpstr>
      <vt:lpstr>How do we know that trajectory is real?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259</cp:revision>
  <dcterms:created xsi:type="dcterms:W3CDTF">2024-01-01T16:06:19Z</dcterms:created>
  <dcterms:modified xsi:type="dcterms:W3CDTF">2024-04-05T21:24:42Z</dcterms:modified>
</cp:coreProperties>
</file>