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6" r:id="rId2"/>
    <p:sldId id="267" r:id="rId3"/>
    <p:sldId id="258" r:id="rId4"/>
    <p:sldId id="264" r:id="rId5"/>
    <p:sldId id="261" r:id="rId6"/>
    <p:sldId id="262" r:id="rId7"/>
    <p:sldId id="263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50"/>
    <a:srgbClr val="6B4099"/>
    <a:srgbClr val="FFFFFF"/>
    <a:srgbClr val="3FB8E7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6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6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Aligning Reads with Cell Ranger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Cell Ranger Parameters for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5BA8D-942C-CA8B-B7AA-AAEFCEABA0B7}"/>
              </a:ext>
            </a:extLst>
          </p:cNvPr>
          <p:cNvSpPr txBox="1"/>
          <p:nvPr/>
        </p:nvSpPr>
        <p:spPr>
          <a:xfrm>
            <a:off x="508959" y="1630392"/>
            <a:ext cx="491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Genome</a:t>
            </a:r>
          </a:p>
          <a:p>
            <a:r>
              <a:rPr lang="en-US" dirty="0"/>
              <a:t>  Can significantly influence number of Reads/Cells</a:t>
            </a:r>
          </a:p>
        </p:txBody>
      </p:sp>
    </p:spTree>
    <p:extLst>
      <p:ext uri="{BB962C8B-B14F-4D97-AF65-F5344CB8AC3E}">
        <p14:creationId xmlns:p14="http://schemas.microsoft.com/office/powerpoint/2010/main" val="396672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10X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CCC57-8FAE-0379-10C9-FCAB10C4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1" y="2331711"/>
            <a:ext cx="4632385" cy="7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6004152"/>
            <a:chOff x="0" y="751457"/>
            <a:chExt cx="3310759" cy="6004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68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4783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1 - 2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2133600"/>
            <a:ext cx="3310759" cy="47244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7FAA6-4993-D22B-8A02-C13A1079747F}"/>
              </a:ext>
            </a:extLst>
          </p:cNvPr>
          <p:cNvSpPr txBox="1"/>
          <p:nvPr/>
        </p:nvSpPr>
        <p:spPr>
          <a:xfrm>
            <a:off x="4281980" y="1351290"/>
            <a:ext cx="718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compares 10x barcodes to the whitelist file of known barcodes for a given assay</a:t>
            </a:r>
          </a:p>
          <a:p>
            <a:r>
              <a:rPr lang="en-US" dirty="0"/>
              <a:t>Barcodes that do not exactly match any whitelist entries are statistically tested if there is sufficient evidence that they have a sequencing error and are a match.</a:t>
            </a:r>
          </a:p>
          <a:p>
            <a:r>
              <a:rPr lang="en-US" dirty="0"/>
              <a:t>If so, bar code is corrected to closest matching entry and included, nonmatching barcodes are discarded.</a:t>
            </a:r>
          </a:p>
        </p:txBody>
      </p:sp>
    </p:spTree>
    <p:extLst>
      <p:ext uri="{BB962C8B-B14F-4D97-AF65-F5344CB8AC3E}">
        <p14:creationId xmlns:p14="http://schemas.microsoft.com/office/powerpoint/2010/main" val="40729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3 - 4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3741576"/>
            <a:ext cx="3310759" cy="311642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154686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93E1370-9B7C-0BCF-2DE3-C0396972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115" y="1802834"/>
            <a:ext cx="6211951" cy="3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AE6B95-074D-2045-CB5C-574CDF38B60F}"/>
              </a:ext>
            </a:extLst>
          </p:cNvPr>
          <p:cNvSpPr txBox="1"/>
          <p:nvPr/>
        </p:nvSpPr>
        <p:spPr>
          <a:xfrm>
            <a:off x="4257675" y="1003841"/>
            <a:ext cx="73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Ranger uses the STAR aligner, which perform splicing-aware alignment of reads to the genome.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66B34-CD61-EFB0-EDA3-B357B8F8B082}"/>
              </a:ext>
            </a:extLst>
          </p:cNvPr>
          <p:cNvSpPr txBox="1"/>
          <p:nvPr/>
        </p:nvSpPr>
        <p:spPr>
          <a:xfrm>
            <a:off x="4070309" y="2123018"/>
            <a:ext cx="95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</a:t>
            </a:r>
          </a:p>
          <a:p>
            <a:r>
              <a:rPr lang="en-US" sz="1400" dirty="0"/>
              <a:t>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F65D4-F7ED-4750-F775-987D03953C03}"/>
              </a:ext>
            </a:extLst>
          </p:cNvPr>
          <p:cNvSpPr txBox="1"/>
          <p:nvPr/>
        </p:nvSpPr>
        <p:spPr>
          <a:xfrm>
            <a:off x="4070309" y="3695136"/>
            <a:ext cx="106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 </a:t>
            </a:r>
          </a:p>
          <a:p>
            <a:r>
              <a:rPr lang="en-US" sz="1400" dirty="0"/>
              <a:t>Reads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BBF717F-9E79-0325-ECD3-2389F1C19F48}"/>
              </a:ext>
            </a:extLst>
          </p:cNvPr>
          <p:cNvSpPr/>
          <p:nvPr/>
        </p:nvSpPr>
        <p:spPr>
          <a:xfrm>
            <a:off x="5175339" y="1996374"/>
            <a:ext cx="253911" cy="7798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EB4A0E4-0BE7-9E88-3973-DE3DDEA920DA}"/>
              </a:ext>
            </a:extLst>
          </p:cNvPr>
          <p:cNvSpPr/>
          <p:nvPr/>
        </p:nvSpPr>
        <p:spPr>
          <a:xfrm>
            <a:off x="5182067" y="2903982"/>
            <a:ext cx="253911" cy="21728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B2A2-D956-D993-145A-E3F886011E1C}"/>
              </a:ext>
            </a:extLst>
          </p:cNvPr>
          <p:cNvSpPr txBox="1"/>
          <p:nvPr/>
        </p:nvSpPr>
        <p:spPr>
          <a:xfrm>
            <a:off x="4407093" y="5366331"/>
            <a:ext cx="5911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B4099"/>
                </a:solidFill>
              </a:rPr>
              <a:t>Antisense reads </a:t>
            </a:r>
            <a:r>
              <a:rPr lang="en-US" sz="1400" dirty="0"/>
              <a:t>are discarded because they are not part of the transcriptome.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FC733-8DC7-77BD-45EE-625515DFB547}"/>
              </a:ext>
            </a:extLst>
          </p:cNvPr>
          <p:cNvSpPr txBox="1"/>
          <p:nvPr/>
        </p:nvSpPr>
        <p:spPr>
          <a:xfrm>
            <a:off x="4407093" y="5729599"/>
            <a:ext cx="5754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E84A50"/>
                </a:solidFill>
              </a:rPr>
              <a:t>Intronic reads </a:t>
            </a:r>
            <a:r>
              <a:rPr lang="en-US" sz="1400" dirty="0"/>
              <a:t>can also be discarded for basic gene expression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1174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5 - 6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67755" y="6416940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5109858"/>
            <a:ext cx="3310759" cy="174814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311222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58F92-AAF9-1B74-B0D5-E1983813DBA6}"/>
              </a:ext>
            </a:extLst>
          </p:cNvPr>
          <p:cNvSpPr txBox="1"/>
          <p:nvPr/>
        </p:nvSpPr>
        <p:spPr>
          <a:xfrm>
            <a:off x="3862507" y="2559824"/>
            <a:ext cx="509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Homopolymer reads </a:t>
            </a:r>
            <a:r>
              <a:rPr lang="en-US" dirty="0"/>
              <a:t>(2+ repeat bases): known to be sources of error for DNA sequencing because it’s difficult to distinguish number of repeats beyond 2 (leads to alignment errors for the rest of reads.</a:t>
            </a:r>
          </a:p>
          <a:p>
            <a:r>
              <a:rPr lang="en-US" dirty="0"/>
              <a:t>     ~1.43 million homopolymer regions in human genome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ABEFF-EC2F-FEAE-55D7-98923A2E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73" y="2580609"/>
            <a:ext cx="3070172" cy="132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5F0265-5EAA-B3D1-5F0B-1B1AC0458C2C}"/>
              </a:ext>
            </a:extLst>
          </p:cNvPr>
          <p:cNvSpPr txBox="1"/>
          <p:nvPr/>
        </p:nvSpPr>
        <p:spPr>
          <a:xfrm>
            <a:off x="4486275" y="1023208"/>
            <a:ext cx="61912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Cell Ranger Criteria for Including Reads: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be a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homopolymer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e.g. AAAAAAAAAA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Must not contain bases with base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quality &lt;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3B4C88-ECA9-290C-B7D3-7C46F1AE69F8}"/>
              </a:ext>
            </a:extLst>
          </p:cNvPr>
          <p:cNvSpPr txBox="1"/>
          <p:nvPr/>
        </p:nvSpPr>
        <p:spPr>
          <a:xfrm>
            <a:off x="4391025" y="4729946"/>
            <a:ext cx="676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Reads with N and base quality score &lt;10 are also discarded because of higher error rates.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3D2D-3CA4-91D3-4496-28694B94D11A}"/>
              </a:ext>
            </a:extLst>
          </p:cNvPr>
          <p:cNvSpPr txBox="1"/>
          <p:nvPr/>
        </p:nvSpPr>
        <p:spPr>
          <a:xfrm>
            <a:off x="4667250" y="6584468"/>
            <a:ext cx="49224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https://hackbrightacademy.com/blog/indel-finder-how-the-python-version-of-this-program-works/</a:t>
            </a:r>
          </a:p>
        </p:txBody>
      </p:sp>
    </p:spTree>
    <p:extLst>
      <p:ext uri="{BB962C8B-B14F-4D97-AF65-F5344CB8AC3E}">
        <p14:creationId xmlns:p14="http://schemas.microsoft.com/office/powerpoint/2010/main" val="293238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STAR Alignment: 7 - 9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2EBF65-91C1-34C8-25DE-268D4849CB40}"/>
              </a:ext>
            </a:extLst>
          </p:cNvPr>
          <p:cNvGrpSpPr/>
          <p:nvPr/>
        </p:nvGrpSpPr>
        <p:grpSpPr>
          <a:xfrm>
            <a:off x="0" y="751457"/>
            <a:ext cx="3310759" cy="5989082"/>
            <a:chOff x="0" y="751457"/>
            <a:chExt cx="3310759" cy="598908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167F2C-B51F-0CEC-16EB-6B41C7C226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53732"/>
              <a:ext cx="3310759" cy="598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602B5-5A24-5714-56ED-0DBF0B2D5D9D}"/>
                </a:ext>
              </a:extLst>
            </p:cNvPr>
            <p:cNvSpPr txBox="1"/>
            <p:nvPr/>
          </p:nvSpPr>
          <p:spPr>
            <a:xfrm>
              <a:off x="551748" y="75145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B8FC6-A563-F593-00AB-2BE66E2A454D}"/>
                </a:ext>
              </a:extLst>
            </p:cNvPr>
            <p:cNvSpPr txBox="1"/>
            <p:nvPr/>
          </p:nvSpPr>
          <p:spPr>
            <a:xfrm>
              <a:off x="551748" y="134239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1FC20A-A5AC-4D53-C2E5-F4C263BC9742}"/>
                </a:ext>
              </a:extLst>
            </p:cNvPr>
            <p:cNvSpPr txBox="1"/>
            <p:nvPr/>
          </p:nvSpPr>
          <p:spPr>
            <a:xfrm>
              <a:off x="551748" y="214793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0BA59-2E9C-5D22-8164-51D82C4FC40A}"/>
                </a:ext>
              </a:extLst>
            </p:cNvPr>
            <p:cNvSpPr txBox="1"/>
            <p:nvPr/>
          </p:nvSpPr>
          <p:spPr>
            <a:xfrm>
              <a:off x="551748" y="291610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676CA6-6408-EA44-F82E-A053151C323C}"/>
                </a:ext>
              </a:extLst>
            </p:cNvPr>
            <p:cNvSpPr txBox="1"/>
            <p:nvPr/>
          </p:nvSpPr>
          <p:spPr>
            <a:xfrm>
              <a:off x="551748" y="36941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9B999C-3E58-ACCF-CE5C-2B58263B3A99}"/>
                </a:ext>
              </a:extLst>
            </p:cNvPr>
            <p:cNvSpPr txBox="1"/>
            <p:nvPr/>
          </p:nvSpPr>
          <p:spPr>
            <a:xfrm>
              <a:off x="551748" y="447221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E30111-B47D-25CA-CC32-5FD231407983}"/>
                </a:ext>
              </a:extLst>
            </p:cNvPr>
            <p:cNvSpPr txBox="1"/>
            <p:nvPr/>
          </p:nvSpPr>
          <p:spPr>
            <a:xfrm>
              <a:off x="551748" y="510985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FDF27E-3986-2011-D870-AF6FF36FF9E4}"/>
                </a:ext>
              </a:extLst>
            </p:cNvPr>
            <p:cNvSpPr txBox="1"/>
            <p:nvPr/>
          </p:nvSpPr>
          <p:spPr>
            <a:xfrm>
              <a:off x="551748" y="574750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E92536-C566-DDF4-A4AE-A486685A9348}"/>
                </a:ext>
              </a:extLst>
            </p:cNvPr>
            <p:cNvSpPr txBox="1"/>
            <p:nvPr/>
          </p:nvSpPr>
          <p:spPr>
            <a:xfrm>
              <a:off x="551748" y="64305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41C0364-A63F-7CAB-3757-CCC6B62C5A0D}"/>
              </a:ext>
            </a:extLst>
          </p:cNvPr>
          <p:cNvSpPr/>
          <p:nvPr/>
        </p:nvSpPr>
        <p:spPr>
          <a:xfrm>
            <a:off x="9325" y="6738356"/>
            <a:ext cx="3310759" cy="11964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7D494-D901-28BB-5055-C709EB9CAB35}"/>
              </a:ext>
            </a:extLst>
          </p:cNvPr>
          <p:cNvSpPr/>
          <p:nvPr/>
        </p:nvSpPr>
        <p:spPr>
          <a:xfrm>
            <a:off x="0" y="627167"/>
            <a:ext cx="3310759" cy="448050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08D-6109-C04B-2DD5-F1872539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Setup and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8028-DD48-21C8-784C-0351ADD5D02F}"/>
              </a:ext>
            </a:extLst>
          </p:cNvPr>
          <p:cNvSpPr txBox="1"/>
          <p:nvPr/>
        </p:nvSpPr>
        <p:spPr>
          <a:xfrm>
            <a:off x="4729655" y="6627168"/>
            <a:ext cx="51553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https://www.10xgenomics.com/support/software/cell-ranger/algorithms-overview/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cr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900" i="1" dirty="0" err="1">
                <a:solidFill>
                  <a:schemeClr val="bg1">
                    <a:lumMod val="50000"/>
                  </a:schemeClr>
                </a:solidFill>
              </a:rPr>
              <a:t>gex</a:t>
            </a:r>
            <a:r>
              <a:rPr lang="en-US" sz="900" i="1" dirty="0">
                <a:solidFill>
                  <a:schemeClr val="bg1">
                    <a:lumMod val="50000"/>
                  </a:schemeClr>
                </a:solidFill>
              </a:rPr>
              <a:t>-algorithm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207BB-9632-1571-EEF5-3E724D67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6" y="3155486"/>
            <a:ext cx="5382376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F6576-6704-37D3-63D6-CA58A553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2072615"/>
            <a:ext cx="400105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E1C7-515B-E59C-E200-48350423EB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06"/>
          <a:stretch/>
        </p:blipFill>
        <p:spPr>
          <a:xfrm>
            <a:off x="223236" y="4953649"/>
            <a:ext cx="5268060" cy="1101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1DDB22-DB48-35E2-AA11-229F55E038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59"/>
          <a:stretch/>
        </p:blipFill>
        <p:spPr>
          <a:xfrm>
            <a:off x="6328829" y="1741438"/>
            <a:ext cx="5525271" cy="1304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963E76-F61C-A1ED-E201-5541B2D5A580}"/>
              </a:ext>
            </a:extLst>
          </p:cNvPr>
          <p:cNvSpPr txBox="1"/>
          <p:nvPr/>
        </p:nvSpPr>
        <p:spPr>
          <a:xfrm>
            <a:off x="76211" y="674439"/>
            <a:ext cx="567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 script found in /M2_CellRanger_Alignment/align_zebrahub_sra.sh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AAAD8-7F7F-8E25-083F-297BD2D283AD}"/>
              </a:ext>
            </a:extLst>
          </p:cNvPr>
          <p:cNvSpPr txBox="1"/>
          <p:nvPr/>
        </p:nvSpPr>
        <p:spPr>
          <a:xfrm>
            <a:off x="889269" y="2544946"/>
            <a:ext cx="1866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07C47-BAA5-8263-1797-C0FA213D1D12}"/>
              </a:ext>
            </a:extLst>
          </p:cNvPr>
          <p:cNvSpPr txBox="1"/>
          <p:nvPr/>
        </p:nvSpPr>
        <p:spPr>
          <a:xfrm>
            <a:off x="851169" y="3630507"/>
            <a:ext cx="2454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./SRR23691690_1.fastq</a:t>
            </a:r>
          </a:p>
          <a:p>
            <a:r>
              <a:rPr lang="en-US" sz="1200" dirty="0"/>
              <a:t>./SRR23691690_2.fastq</a:t>
            </a:r>
          </a:p>
          <a:p>
            <a:r>
              <a:rPr lang="en-US" sz="1200" dirty="0"/>
              <a:t>./SRR23691690_3.fastq</a:t>
            </a:r>
          </a:p>
          <a:p>
            <a:r>
              <a:rPr lang="en-US" sz="1200" dirty="0"/>
              <a:t>./SRR23691690_4.fastq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B85D9-30B5-A401-DA0E-5B677392C5E6}"/>
              </a:ext>
            </a:extLst>
          </p:cNvPr>
          <p:cNvSpPr txBox="1"/>
          <p:nvPr/>
        </p:nvSpPr>
        <p:spPr>
          <a:xfrm>
            <a:off x="837204" y="6110427"/>
            <a:ext cx="3186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./SRR23691690_S1_L001_R1_001.fastq</a:t>
            </a:r>
          </a:p>
          <a:p>
            <a:r>
              <a:rPr lang="en-US" sz="1200" dirty="0"/>
              <a:t>./SRR23691690_S1_L001_R2_001.fastq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67EBE4-412E-86F4-42E3-11F69D156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55" y="3520470"/>
            <a:ext cx="5010150" cy="2400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10977A-F843-6C63-32C6-E4A330FA7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36" y="1144148"/>
            <a:ext cx="62302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DDF0-515E-238F-2A7E-655B0D47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Ranger Outputs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2A18AE-B674-5AB4-2D8D-9ACA47E5E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97499"/>
              </p:ext>
            </p:extLst>
          </p:nvPr>
        </p:nvGraphicFramePr>
        <p:xfrm>
          <a:off x="1144079" y="1695674"/>
          <a:ext cx="18415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84282419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780117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6718624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9679916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5968153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Expression Matrix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95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582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68660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94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820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918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0612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902CCBE-63DD-FE23-A0CE-123CD7E3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9620"/>
              </p:ext>
            </p:extLst>
          </p:nvPr>
        </p:nvGraphicFramePr>
        <p:xfrm>
          <a:off x="4298696" y="2323562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6754257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360252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97819745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776511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86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974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42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28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16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24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2AF3B-654E-C6CF-0C2B-9AECEEAF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9784"/>
              </p:ext>
            </p:extLst>
          </p:nvPr>
        </p:nvGraphicFramePr>
        <p:xfrm>
          <a:off x="1144079" y="5160951"/>
          <a:ext cx="1473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43586498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544026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969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8767923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 Metadata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170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732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498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518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598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1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0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1163</TotalTime>
  <Words>563</Words>
  <Application>Microsoft Macintosh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Open Sans</vt:lpstr>
      <vt:lpstr>Office Theme</vt:lpstr>
      <vt:lpstr>Module 2: Aligning Reads with Cell Ranger</vt:lpstr>
      <vt:lpstr>10X Data</vt:lpstr>
      <vt:lpstr>Cell Ranger STAR Alignment</vt:lpstr>
      <vt:lpstr>Cell Ranger STAR Alignment: 1 - 2</vt:lpstr>
      <vt:lpstr>Cell Ranger STAR Alignment: 3 - 4</vt:lpstr>
      <vt:lpstr>Cell Ranger STAR Alignment: 5 - 6</vt:lpstr>
      <vt:lpstr>Cell Ranger STAR Alignment: 7 - 9</vt:lpstr>
      <vt:lpstr>Cell Ranger Setup and Script</vt:lpstr>
      <vt:lpstr>Cell Ranger Outputs</vt:lpstr>
      <vt:lpstr>Key Cell Ranger Parameters for Alignment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72</cp:revision>
  <dcterms:created xsi:type="dcterms:W3CDTF">2024-01-01T16:06:19Z</dcterms:created>
  <dcterms:modified xsi:type="dcterms:W3CDTF">2024-01-09T15:53:17Z</dcterms:modified>
</cp:coreProperties>
</file>