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256" r:id="rId2"/>
    <p:sldId id="267" r:id="rId3"/>
    <p:sldId id="264" r:id="rId4"/>
    <p:sldId id="274" r:id="rId5"/>
    <p:sldId id="273" r:id="rId6"/>
    <p:sldId id="262" r:id="rId7"/>
    <p:sldId id="263" r:id="rId8"/>
    <p:sldId id="270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Allen Corliss" initials="" lastIdx="2" clrIdx="0">
    <p:extLst>
      <p:ext uri="{19B8F6BF-5375-455C-9EA6-DF929625EA0E}">
        <p15:presenceInfo xmlns:p15="http://schemas.microsoft.com/office/powerpoint/2012/main" userId="S::bacorli2@ncsu.edu::ebdc0e58-7ea7-4a1a-a221-8dfdcd56a5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9317"/>
    <a:srgbClr val="377E46"/>
    <a:srgbClr val="3E47CC"/>
    <a:srgbClr val="A349A3"/>
    <a:srgbClr val="7092BF"/>
    <a:srgbClr val="BFE7F7"/>
    <a:srgbClr val="E84A50"/>
    <a:srgbClr val="6B4099"/>
    <a:srgbClr val="3F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example plot below, UMI counts are on the y-axis ranging from 0 to 10,000 in log scale. Barcodes are on the x-axis, ranked from 0 to 1,000,000 also in log scale. Cell-associated barcodes as determined by the cell-calling heuristic are in blue while background barcodes are in gray.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7A6D8B-F60F-454A-2FD9-B293EFF4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013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44DA1-6D08-3FF6-C5AB-0FB6468FE05C}"/>
              </a:ext>
            </a:extLst>
          </p:cNvPr>
          <p:cNvSpPr txBox="1"/>
          <p:nvPr/>
        </p:nvSpPr>
        <p:spPr>
          <a:xfrm>
            <a:off x="284392" y="4664175"/>
            <a:ext cx="7569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Filtered featured-barcode matrix: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filtered gene-barcode matrix excludes barcodes that correspond to this background noise.  This can be visualized in the barcode vs UMI count rank plot in the web summary file.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42F2-61AC-9A02-9515-73C164484964}"/>
              </a:ext>
            </a:extLst>
          </p:cNvPr>
          <p:cNvSpPr txBox="1"/>
          <p:nvPr/>
        </p:nvSpPr>
        <p:spPr>
          <a:xfrm>
            <a:off x="313112" y="2646674"/>
            <a:ext cx="1170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Unfiltered featured-barcode matrix: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 raw gene-barcode matrix includes 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all valid barcodes 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from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GEMs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(Gel Bead-In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EMulsions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) captured in the data. However, because most 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GEMs do not actually contain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it follows that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most barcodes in the data do not correspond to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but </a:t>
            </a:r>
            <a:r>
              <a:rPr lang="en-US" u="sng" dirty="0">
                <a:solidFill>
                  <a:srgbClr val="333333"/>
                </a:solidFill>
                <a:latin typeface="Open Sans" panose="020B0606030504020204" pitchFamily="34" charset="0"/>
              </a:rPr>
              <a:t>rather background noise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(e.g. GEMs with free-floating mRNA from lysed or dead cells).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D88CA2-919B-71FD-2CFF-783064A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06" y="3673267"/>
            <a:ext cx="3212973" cy="2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AC6D1C-A5A1-B04E-9C3E-6E0471AD9ECF}"/>
              </a:ext>
            </a:extLst>
          </p:cNvPr>
          <p:cNvSpPr txBox="1"/>
          <p:nvPr/>
        </p:nvSpPr>
        <p:spPr>
          <a:xfrm>
            <a:off x="1636658" y="2179775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matrix.mtx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094A4-A547-0160-2570-5846117EA3B9}"/>
              </a:ext>
            </a:extLst>
          </p:cNvPr>
          <p:cNvSpPr txBox="1"/>
          <p:nvPr/>
        </p:nvSpPr>
        <p:spPr>
          <a:xfrm>
            <a:off x="8653288" y="2179775"/>
            <a:ext cx="13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barcodes.tsv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1BB9A-514E-41D2-6E35-44836821B5A0}"/>
              </a:ext>
            </a:extLst>
          </p:cNvPr>
          <p:cNvSpPr txBox="1"/>
          <p:nvPr/>
        </p:nvSpPr>
        <p:spPr>
          <a:xfrm>
            <a:off x="5340026" y="2179775"/>
            <a:ext cx="12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features.tsv</a:t>
            </a:r>
            <a:endParaRPr lang="en-US" sz="1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C927AB-B526-DDB5-9A2F-40F77904A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70639"/>
              </p:ext>
            </p:extLst>
          </p:nvPr>
        </p:nvGraphicFramePr>
        <p:xfrm>
          <a:off x="1782962" y="760452"/>
          <a:ext cx="1428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428685" imgH="1371716" progId="Excel.Sheet.12">
                  <p:embed/>
                </p:oleObj>
              </mc:Choice>
              <mc:Fallback>
                <p:oleObj name="Worksheet" r:id="rId4" imgW="1428685" imgH="1371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962" y="760452"/>
                        <a:ext cx="14287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FE65DA-4B6D-F88C-84C3-9260472D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30151"/>
              </p:ext>
            </p:extLst>
          </p:nvPr>
        </p:nvGraphicFramePr>
        <p:xfrm>
          <a:off x="5381480" y="760452"/>
          <a:ext cx="1257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257257" imgH="1409597" progId="Excel.Sheet.12">
                  <p:embed/>
                </p:oleObj>
              </mc:Choice>
              <mc:Fallback>
                <p:oleObj name="Worksheet" r:id="rId6" imgW="1257257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1480" y="760452"/>
                        <a:ext cx="12573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A931E-6D52-E158-B38F-6844B84D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68715"/>
              </p:ext>
            </p:extLst>
          </p:nvPr>
        </p:nvGraphicFramePr>
        <p:xfrm>
          <a:off x="8808548" y="760452"/>
          <a:ext cx="10096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009484" imgH="1409597" progId="Excel.Sheet.12">
                  <p:embed/>
                </p:oleObj>
              </mc:Choice>
              <mc:Fallback>
                <p:oleObj name="Worksheet" r:id="rId8" imgW="1009484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8548" y="760452"/>
                        <a:ext cx="10096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30282662-9A1F-12BB-0232-D68C5DD6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18" y="1056256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0D29-3C38-470F-62C7-3AA0AE0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alignment">
            <a:extLst>
              <a:ext uri="{FF2B5EF4-FFF2-40B4-BE49-F238E27FC236}">
                <a16:creationId xmlns:a16="http://schemas.microsoft.com/office/drawing/2014/main" id="{6AF197FA-E6F4-CF2B-A5F0-D8816EAA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95" y="1795108"/>
            <a:ext cx="4576127" cy="47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134E92-C1A8-93E2-13AF-B572ECA26923}"/>
              </a:ext>
            </a:extLst>
          </p:cNvPr>
          <p:cNvSpPr txBox="1"/>
          <p:nvPr/>
        </p:nvSpPr>
        <p:spPr>
          <a:xfrm>
            <a:off x="7260770" y="6082176"/>
            <a:ext cx="4931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https://bioinformatics.ccr.cancer.gov/docs/b4b/RNASeq_Overview/05.Alignment/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E1EB2F-5A45-AB2A-7C40-AAB0D6D1E73A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6383F5-86D5-FDD8-E5E6-EA49CA275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D4DE0-BC9D-B966-DAC3-EB1BF62F86B3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A182C-B150-92EC-0A46-95D27CC9105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B1BB0A-4F66-DEC4-F2AE-ABD79FFA0294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D0023-7BEE-57CE-B742-4B58D21E8DF8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36A76C-889F-81F9-ACE4-A38783805639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571DD-9A3C-7A9E-4B8A-7CDAD13DE580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676FD-BB95-4AF5-8833-AF3391C93AF6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1E784-44A0-F462-2212-9DB63CB116F9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77E1AB-0A72-C4CB-C13D-02C2907DEC57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7F884E-2B1E-3216-8BAF-5920C8B9E5B3}"/>
              </a:ext>
            </a:extLst>
          </p:cNvPr>
          <p:cNvSpPr/>
          <p:nvPr/>
        </p:nvSpPr>
        <p:spPr>
          <a:xfrm flipH="1">
            <a:off x="-5412" y="627167"/>
            <a:ext cx="12098926" cy="6230833"/>
          </a:xfrm>
          <a:custGeom>
            <a:avLst/>
            <a:gdLst>
              <a:gd name="connsiteX0" fmla="*/ 12098926 w 12098926"/>
              <a:gd name="connsiteY0" fmla="*/ 0 h 6230833"/>
              <a:gd name="connsiteX1" fmla="*/ 2115454 w 12098926"/>
              <a:gd name="connsiteY1" fmla="*/ 0 h 6230833"/>
              <a:gd name="connsiteX2" fmla="*/ 2113096 w 12098926"/>
              <a:gd name="connsiteY2" fmla="*/ 0 h 6230833"/>
              <a:gd name="connsiteX3" fmla="*/ 0 w 12098926"/>
              <a:gd name="connsiteY3" fmla="*/ 0 h 6230833"/>
              <a:gd name="connsiteX4" fmla="*/ 0 w 12098926"/>
              <a:gd name="connsiteY4" fmla="*/ 5685842 h 6230833"/>
              <a:gd name="connsiteX5" fmla="*/ 2113096 w 12098926"/>
              <a:gd name="connsiteY5" fmla="*/ 5685842 h 6230833"/>
              <a:gd name="connsiteX6" fmla="*/ 2113096 w 12098926"/>
              <a:gd name="connsiteY6" fmla="*/ 6230833 h 6230833"/>
              <a:gd name="connsiteX7" fmla="*/ 12098926 w 12098926"/>
              <a:gd name="connsiteY7" fmla="*/ 6230833 h 62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8926" h="6230833">
                <a:moveTo>
                  <a:pt x="12098926" y="0"/>
                </a:moveTo>
                <a:lnTo>
                  <a:pt x="2115454" y="0"/>
                </a:lnTo>
                <a:lnTo>
                  <a:pt x="2113096" y="0"/>
                </a:lnTo>
                <a:lnTo>
                  <a:pt x="0" y="0"/>
                </a:lnTo>
                <a:lnTo>
                  <a:pt x="0" y="5685842"/>
                </a:lnTo>
                <a:lnTo>
                  <a:pt x="2113096" y="5685842"/>
                </a:lnTo>
                <a:lnTo>
                  <a:pt x="2113096" y="6230833"/>
                </a:lnTo>
                <a:lnTo>
                  <a:pt x="12098926" y="6230833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Alignment with Cell Ranger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13" y="850960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8B6E-4784-2976-DDBF-7B9810F2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0" y="2533881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ADA15-80B5-5D10-336F-19BB6F2B0691}"/>
              </a:ext>
            </a:extLst>
          </p:cNvPr>
          <p:cNvSpPr txBox="1"/>
          <p:nvPr/>
        </p:nvSpPr>
        <p:spPr>
          <a:xfrm>
            <a:off x="1151112" y="1961270"/>
            <a:ext cx="87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sequencing platforms use SMART technology, which uses a TS Oligo tag on the 5’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CFEC-26C2-12B8-17AB-4627094A9C34}"/>
              </a:ext>
            </a:extLst>
          </p:cNvPr>
          <p:cNvSpPr txBox="1"/>
          <p:nvPr/>
        </p:nvSpPr>
        <p:spPr>
          <a:xfrm>
            <a:off x="6842561" y="2578696"/>
            <a:ext cx="41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are a </a:t>
            </a:r>
            <a:r>
              <a:rPr lang="en-US" sz="1200" b="1" dirty="0"/>
              <a:t>mixture</a:t>
            </a:r>
            <a:r>
              <a:rPr lang="en-US" sz="1200" dirty="0"/>
              <a:t> of mRNA templates with some combination of tags on either end.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0AFA214-F3F6-717C-5D8F-8815C91E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6842561" y="320492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875D41-B11D-0543-9C53-C7549397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6842561" y="3731683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9D157D-26C4-C2C4-2836-61115C7A6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/>
          <a:stretch/>
        </p:blipFill>
        <p:spPr bwMode="auto">
          <a:xfrm>
            <a:off x="6972709" y="4303759"/>
            <a:ext cx="2263775" cy="2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0A2F3B-015D-CF36-E720-115309B1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903317" y="3731682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11E9B7C-448C-BEDC-481D-D04AD72E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236484" y="4293968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454586-1FC4-2E14-5F2F-425355750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6853619" y="4303759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80FCC7-B8BA-8349-138C-E1E1772D884A}"/>
              </a:ext>
            </a:extLst>
          </p:cNvPr>
          <p:cNvSpPr txBox="1"/>
          <p:nvPr/>
        </p:nvSpPr>
        <p:spPr>
          <a:xfrm>
            <a:off x="5054724" y="6405381"/>
            <a:ext cx="61903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https://www.biosyn.com/faq/What-Is-A-Template-Switching-Oligonucleotide.aspx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24B4D-98D8-90F8-282B-A1D377F59861}"/>
              </a:ext>
            </a:extLst>
          </p:cNvPr>
          <p:cNvSpPr txBox="1"/>
          <p:nvPr/>
        </p:nvSpPr>
        <p:spPr>
          <a:xfrm>
            <a:off x="1681633" y="5294693"/>
            <a:ext cx="804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Ranger takes these input reads and produces counts for gene expression counts.</a:t>
            </a:r>
          </a:p>
        </p:txBody>
      </p:sp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3752690" y="4425280"/>
            <a:ext cx="812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Barcodes that </a:t>
            </a:r>
            <a:r>
              <a:rPr lang="en-US" i="1" dirty="0"/>
              <a:t>don’t match any whitelist entries </a:t>
            </a:r>
            <a:r>
              <a:rPr lang="en-US" dirty="0"/>
              <a:t>are </a:t>
            </a:r>
            <a:r>
              <a:rPr lang="en-US" b="1" dirty="0"/>
              <a:t>statistically tested </a:t>
            </a:r>
            <a:r>
              <a:rPr lang="en-US" dirty="0"/>
              <a:t>if there is sufficient evidence that they have a sequencing error and are an </a:t>
            </a:r>
            <a:r>
              <a:rPr lang="en-US" b="1" dirty="0"/>
              <a:t>actual match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so, bar code is corrected to the </a:t>
            </a:r>
            <a:r>
              <a:rPr lang="en-US" i="1" dirty="0"/>
              <a:t>closest matching entry and </a:t>
            </a:r>
            <a:r>
              <a:rPr lang="en-US" i="1" u="sng" dirty="0"/>
              <a:t>included</a:t>
            </a:r>
            <a:r>
              <a:rPr lang="en-US" dirty="0"/>
              <a:t>, </a:t>
            </a:r>
            <a:r>
              <a:rPr lang="en-US" b="1" dirty="0"/>
              <a:t>nonmatching barcodes are discarded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89E40-A064-B056-283F-20414BEA72DA}"/>
              </a:ext>
            </a:extLst>
          </p:cNvPr>
          <p:cNvSpPr txBox="1"/>
          <p:nvPr/>
        </p:nvSpPr>
        <p:spPr>
          <a:xfrm>
            <a:off x="3752690" y="1065889"/>
            <a:ext cx="7777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Cell Ranger compares </a:t>
            </a:r>
            <a:r>
              <a:rPr lang="en-US" b="1" dirty="0"/>
              <a:t>10x barcodes </a:t>
            </a:r>
            <a:r>
              <a:rPr lang="en-US" dirty="0"/>
              <a:t>to the </a:t>
            </a:r>
            <a:r>
              <a:rPr lang="en-US" b="1" dirty="0"/>
              <a:t>whitelist file </a:t>
            </a:r>
            <a:r>
              <a:rPr lang="en-US" dirty="0"/>
              <a:t>of known barcodes for a given assay.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553D977-3DB4-79FC-AAEE-98AC584D132C}"/>
              </a:ext>
            </a:extLst>
          </p:cNvPr>
          <p:cNvGrpSpPr/>
          <p:nvPr/>
        </p:nvGrpSpPr>
        <p:grpSpPr>
          <a:xfrm>
            <a:off x="6665633" y="1765036"/>
            <a:ext cx="470614" cy="458755"/>
            <a:chOff x="5643658" y="1999252"/>
            <a:chExt cx="680202" cy="74742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46E41C7-0481-27D1-F9A4-A239F64E3DFC}"/>
                </a:ext>
              </a:extLst>
            </p:cNvPr>
            <p:cNvSpPr/>
            <p:nvPr/>
          </p:nvSpPr>
          <p:spPr>
            <a:xfrm>
              <a:off x="5689426" y="2024079"/>
              <a:ext cx="588665" cy="722593"/>
            </a:xfrm>
            <a:prstGeom prst="roundRect">
              <a:avLst>
                <a:gd name="adj" fmla="val 6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51455-7E6E-FA5E-F6BE-4B377F26A303}"/>
                </a:ext>
              </a:extLst>
            </p:cNvPr>
            <p:cNvSpPr txBox="1"/>
            <p:nvPr/>
          </p:nvSpPr>
          <p:spPr>
            <a:xfrm>
              <a:off x="5643658" y="1999252"/>
              <a:ext cx="680202" cy="27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Whitelist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A541578-6C6D-1F45-AB16-8D3FBE62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299" y="2600460"/>
              <a:ext cx="144543" cy="144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2E03A0FB-99B0-717F-DE97-90650201CB64}"/>
              </a:ext>
            </a:extLst>
          </p:cNvPr>
          <p:cNvGrpSpPr/>
          <p:nvPr/>
        </p:nvGrpSpPr>
        <p:grpSpPr>
          <a:xfrm>
            <a:off x="4809440" y="2205419"/>
            <a:ext cx="1733540" cy="276850"/>
            <a:chOff x="3560794" y="1987555"/>
            <a:chExt cx="1733540" cy="276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5D5DFE-D0A5-F48F-1960-2D253494F58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15F30-37BF-14C6-1A90-0BBB60874E8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72D23-3C9D-B107-EBF5-84DCD871306D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EC47F1-A9C4-CEBC-90F5-C3FF8C85C83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42A746-18FC-5CBA-7ACC-954381358EE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64AD9C-A77D-AAAA-329E-EDFE96F9487C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E026D-22E2-C5DA-5495-1ADD0759513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pic>
        <p:nvPicPr>
          <p:cNvPr id="2086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9F4C43-333D-ABF1-64AA-01833C60B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306323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7BB14934-392B-CEBC-D4E0-EB5FC6349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468628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20C701-9F45-75E5-F7D6-747AA0447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648684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4F41A656-D660-BFB8-5C03-5D4639A8E3E8}"/>
              </a:ext>
            </a:extLst>
          </p:cNvPr>
          <p:cNvSpPr txBox="1"/>
          <p:nvPr/>
        </p:nvSpPr>
        <p:spPr>
          <a:xfrm>
            <a:off x="6760553" y="381153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3AE6A27E-2243-3058-BD29-48C7E2B60DC0}"/>
              </a:ext>
            </a:extLst>
          </p:cNvPr>
          <p:cNvSpPr txBox="1"/>
          <p:nvPr/>
        </p:nvSpPr>
        <p:spPr>
          <a:xfrm>
            <a:off x="6760553" y="36341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98F588AA-185B-2C1B-0E87-34131ED75CD0}"/>
              </a:ext>
            </a:extLst>
          </p:cNvPr>
          <p:cNvSpPr txBox="1"/>
          <p:nvPr/>
        </p:nvSpPr>
        <p:spPr>
          <a:xfrm>
            <a:off x="6760553" y="345627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F8DB1AD5-D46B-43BC-8084-FDA57D24F8ED}"/>
              </a:ext>
            </a:extLst>
          </p:cNvPr>
          <p:cNvGrpSpPr/>
          <p:nvPr/>
        </p:nvGrpSpPr>
        <p:grpSpPr>
          <a:xfrm>
            <a:off x="4809440" y="2381146"/>
            <a:ext cx="1733540" cy="276850"/>
            <a:chOff x="3560794" y="1987555"/>
            <a:chExt cx="1733540" cy="276850"/>
          </a:xfrm>
        </p:grpSpPr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F19977B-33E2-0D0D-3FD7-656D9C628AB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1802AD39-762C-302C-16CA-1C60846EF865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7FAD5AEB-FCC8-D3D8-2DCB-D0F327EBD76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3F7FFFA3-5F8B-EDF1-0EDE-7343F440D97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FC4C73DD-21DF-59CB-E1F6-C43EBDB833E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5" name="TextBox 2094">
              <a:extLst>
                <a:ext uri="{FF2B5EF4-FFF2-40B4-BE49-F238E27FC236}">
                  <a16:creationId xmlns:a16="http://schemas.microsoft.com/office/drawing/2014/main" id="{38533722-54D6-0CA6-2E3E-7EF85D560271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43021A8F-387A-1420-622D-C70FF3E5D2B5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BFB14B24-023B-A38A-DB16-D00470D08054}"/>
              </a:ext>
            </a:extLst>
          </p:cNvPr>
          <p:cNvGrpSpPr/>
          <p:nvPr/>
        </p:nvGrpSpPr>
        <p:grpSpPr>
          <a:xfrm>
            <a:off x="4809440" y="2556873"/>
            <a:ext cx="1733540" cy="276850"/>
            <a:chOff x="3560794" y="1987555"/>
            <a:chExt cx="1733540" cy="276850"/>
          </a:xfrm>
        </p:grpSpPr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BFADF949-5504-6D28-E2D5-A5D0E2BF5A4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6CF91FDA-2339-3F98-78D1-000FCFD1907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3550B4E5-B2D8-DFA8-7C1A-DC8D5BA7A51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1BBDE7EF-A44C-232C-BB01-CC5A65AA84F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5E5E0B4A-06D0-87A7-38C7-956AC2F02BD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9CB846AB-9FAA-F4DE-2C8C-EEA0A47EFAC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A00C6A8D-7932-3FCB-01CE-2FA6A82541EA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9" name="Group 2108">
            <a:extLst>
              <a:ext uri="{FF2B5EF4-FFF2-40B4-BE49-F238E27FC236}">
                <a16:creationId xmlns:a16="http://schemas.microsoft.com/office/drawing/2014/main" id="{C321C9F1-A84D-1DB7-B70E-46FDF31FBC57}"/>
              </a:ext>
            </a:extLst>
          </p:cNvPr>
          <p:cNvGrpSpPr/>
          <p:nvPr/>
        </p:nvGrpSpPr>
        <p:grpSpPr>
          <a:xfrm>
            <a:off x="4809440" y="2732600"/>
            <a:ext cx="1733540" cy="276850"/>
            <a:chOff x="3560794" y="1987555"/>
            <a:chExt cx="1733540" cy="276850"/>
          </a:xfrm>
        </p:grpSpPr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E8908057-C396-1A46-6A92-4E46479E32E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54790EF3-7352-D561-B809-5ACFC38AC9D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0884BCB4-6CC5-A1BD-A02F-E8130650E046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DAE7C23C-EC38-D5C6-A7DA-5E903CAF2EC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FB48F47F-0065-D74D-DEC4-0DF95A16810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44C572F1-4978-19C4-4AC6-46349AF351B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12" name="TextBox 2111">
              <a:extLst>
                <a:ext uri="{FF2B5EF4-FFF2-40B4-BE49-F238E27FC236}">
                  <a16:creationId xmlns:a16="http://schemas.microsoft.com/office/drawing/2014/main" id="{54D128BB-5820-8B41-F135-D87225AEA1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051793BA-B5F7-0F01-5F92-B99099EFD276}"/>
              </a:ext>
            </a:extLst>
          </p:cNvPr>
          <p:cNvGrpSpPr/>
          <p:nvPr/>
        </p:nvGrpSpPr>
        <p:grpSpPr>
          <a:xfrm>
            <a:off x="4809440" y="2908327"/>
            <a:ext cx="1733540" cy="276850"/>
            <a:chOff x="3560794" y="1987555"/>
            <a:chExt cx="1733540" cy="276850"/>
          </a:xfrm>
        </p:grpSpPr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F2296084-EB87-59ED-9131-E6D6F56229E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E6DC2158-A2CC-AAE1-E16F-26977876B61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DEE6A32E-9CAC-2A16-2CF7-4088B841A15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64B45C7-A5BB-C65C-DA7E-E3E9C1AEAF0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559454D0-2148-8830-F8C6-5408D41099D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9" name="TextBox 2118">
              <a:extLst>
                <a:ext uri="{FF2B5EF4-FFF2-40B4-BE49-F238E27FC236}">
                  <a16:creationId xmlns:a16="http://schemas.microsoft.com/office/drawing/2014/main" id="{380B0891-5DA9-677C-7607-B29937D85F83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EFBB16DE-53C1-3C67-FF7D-F98C33C30DF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10724591-C243-AD61-E3D4-CEF9A3BC05FC}"/>
              </a:ext>
            </a:extLst>
          </p:cNvPr>
          <p:cNvGrpSpPr/>
          <p:nvPr/>
        </p:nvGrpSpPr>
        <p:grpSpPr>
          <a:xfrm>
            <a:off x="4809440" y="3084054"/>
            <a:ext cx="1733540" cy="276850"/>
            <a:chOff x="3560794" y="1987555"/>
            <a:chExt cx="1733540" cy="276850"/>
          </a:xfrm>
        </p:grpSpPr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34C314D1-F98D-C7F9-9EA9-B9D4E1056C83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40D3F202-A4D7-1B85-BE2F-2EFB4A014D2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0609E227-3F1D-1DA9-52AE-DEF3E885399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8D53164A-F6DC-49CC-D47D-01CA37CBA03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66087616-3834-E773-D8F2-9E8A89A2C42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13E6BBC1-2897-ED01-4EBC-DA9906B5E688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68D59B49-7B8E-6FBA-203D-75EB346ED4F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B9C72B46-3C37-4DF3-C439-47F37A23F8DE}"/>
              </a:ext>
            </a:extLst>
          </p:cNvPr>
          <p:cNvGrpSpPr/>
          <p:nvPr/>
        </p:nvGrpSpPr>
        <p:grpSpPr>
          <a:xfrm>
            <a:off x="4809440" y="3259781"/>
            <a:ext cx="1733540" cy="276850"/>
            <a:chOff x="3560794" y="1987555"/>
            <a:chExt cx="1733540" cy="276850"/>
          </a:xfrm>
        </p:grpSpPr>
        <p:grpSp>
          <p:nvGrpSpPr>
            <p:cNvPr id="2134" name="Group 2133">
              <a:extLst>
                <a:ext uri="{FF2B5EF4-FFF2-40B4-BE49-F238E27FC236}">
                  <a16:creationId xmlns:a16="http://schemas.microsoft.com/office/drawing/2014/main" id="{9F61B457-0058-52D5-A123-41231DD38780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4015817F-90E0-07ED-2CF0-42A0D309A731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E8E8FCF5-CC39-1BB0-19F6-82490D5CFF0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1A71FFDE-E044-2515-09CD-EE903C616A5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FC2609E9-063A-F2FE-5921-89602BFDD91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35" name="TextBox 2134">
              <a:extLst>
                <a:ext uri="{FF2B5EF4-FFF2-40B4-BE49-F238E27FC236}">
                  <a16:creationId xmlns:a16="http://schemas.microsoft.com/office/drawing/2014/main" id="{6D325384-3B3E-0933-8599-A65DD890DF5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36" name="TextBox 2135">
              <a:extLst>
                <a:ext uri="{FF2B5EF4-FFF2-40B4-BE49-F238E27FC236}">
                  <a16:creationId xmlns:a16="http://schemas.microsoft.com/office/drawing/2014/main" id="{CEE3BEDF-5943-DDAF-234B-C9BD9269A9D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1" name="Group 2140">
            <a:extLst>
              <a:ext uri="{FF2B5EF4-FFF2-40B4-BE49-F238E27FC236}">
                <a16:creationId xmlns:a16="http://schemas.microsoft.com/office/drawing/2014/main" id="{CA6C5214-9503-EE7E-544E-333E6CBEC429}"/>
              </a:ext>
            </a:extLst>
          </p:cNvPr>
          <p:cNvGrpSpPr/>
          <p:nvPr/>
        </p:nvGrpSpPr>
        <p:grpSpPr>
          <a:xfrm>
            <a:off x="4809440" y="3435508"/>
            <a:ext cx="1733540" cy="276850"/>
            <a:chOff x="3560794" y="1987555"/>
            <a:chExt cx="1733540" cy="276850"/>
          </a:xfrm>
        </p:grpSpPr>
        <p:grpSp>
          <p:nvGrpSpPr>
            <p:cNvPr id="2142" name="Group 2141">
              <a:extLst>
                <a:ext uri="{FF2B5EF4-FFF2-40B4-BE49-F238E27FC236}">
                  <a16:creationId xmlns:a16="http://schemas.microsoft.com/office/drawing/2014/main" id="{4B964479-C3DE-C1AA-B60F-46A5CA31769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1548E26F-0F7C-8FA3-9B02-44392F9EBAF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14811462-103F-D146-0893-31D667A9C17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1D88F3DC-C02B-180E-F98E-68671F940A61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490BE6F2-FBD9-A3BD-988E-5E34364DB13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3" name="TextBox 2142">
              <a:extLst>
                <a:ext uri="{FF2B5EF4-FFF2-40B4-BE49-F238E27FC236}">
                  <a16:creationId xmlns:a16="http://schemas.microsoft.com/office/drawing/2014/main" id="{22247552-A088-D92A-4577-F454BF75B0D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44" name="TextBox 2143">
              <a:extLst>
                <a:ext uri="{FF2B5EF4-FFF2-40B4-BE49-F238E27FC236}">
                  <a16:creationId xmlns:a16="http://schemas.microsoft.com/office/drawing/2014/main" id="{E554A128-A13F-0FEB-5AF6-49B74680E26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16CE68FB-6F24-0B68-E5D2-E6752A656CD5}"/>
              </a:ext>
            </a:extLst>
          </p:cNvPr>
          <p:cNvGrpSpPr/>
          <p:nvPr/>
        </p:nvGrpSpPr>
        <p:grpSpPr>
          <a:xfrm>
            <a:off x="4809440" y="3611235"/>
            <a:ext cx="1733540" cy="276850"/>
            <a:chOff x="3560794" y="1987555"/>
            <a:chExt cx="1733540" cy="276850"/>
          </a:xfrm>
        </p:grpSpPr>
        <p:grpSp>
          <p:nvGrpSpPr>
            <p:cNvPr id="2150" name="Group 2149">
              <a:extLst>
                <a:ext uri="{FF2B5EF4-FFF2-40B4-BE49-F238E27FC236}">
                  <a16:creationId xmlns:a16="http://schemas.microsoft.com/office/drawing/2014/main" id="{D9B5B836-3AA6-5A56-0580-141E1818718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BE154EF7-8EA6-1448-720A-C922D5C3562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76C02297-E9D5-76DD-D709-631B9DFDEBD1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BA87C8A8-EB48-753B-9B62-D30813AE004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83522033-6271-AAA0-6B9D-BD5D0BBC2B2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1" name="TextBox 2150">
              <a:extLst>
                <a:ext uri="{FF2B5EF4-FFF2-40B4-BE49-F238E27FC236}">
                  <a16:creationId xmlns:a16="http://schemas.microsoft.com/office/drawing/2014/main" id="{26946460-F062-A58B-8B02-E5800C65353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52" name="TextBox 2151">
              <a:extLst>
                <a:ext uri="{FF2B5EF4-FFF2-40B4-BE49-F238E27FC236}">
                  <a16:creationId xmlns:a16="http://schemas.microsoft.com/office/drawing/2014/main" id="{323CC38D-E139-65D5-BFD8-8ECE29426B7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5A25851E-7E5B-B317-74A6-AB4CFED68216}"/>
              </a:ext>
            </a:extLst>
          </p:cNvPr>
          <p:cNvGrpSpPr/>
          <p:nvPr/>
        </p:nvGrpSpPr>
        <p:grpSpPr>
          <a:xfrm>
            <a:off x="4809440" y="3786960"/>
            <a:ext cx="1733540" cy="276850"/>
            <a:chOff x="3560794" y="1987555"/>
            <a:chExt cx="1733540" cy="276850"/>
          </a:xfrm>
        </p:grpSpPr>
        <p:grpSp>
          <p:nvGrpSpPr>
            <p:cNvPr id="2158" name="Group 2157">
              <a:extLst>
                <a:ext uri="{FF2B5EF4-FFF2-40B4-BE49-F238E27FC236}">
                  <a16:creationId xmlns:a16="http://schemas.microsoft.com/office/drawing/2014/main" id="{7B760BF3-11CF-FE7D-B0A7-80C2C2AD9C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F6B73807-1D3C-79E0-73A9-78B7FDAD32D3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5A1AE0F1-A92C-4926-FB75-C79540E3007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C5B867D7-6D6D-67E6-4A2D-1346919D696B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B9527C86-E450-41FF-AAD7-A4E0D2F01A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62318330-66DA-134C-7AA7-B52B0307A7D5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693AE888-C222-C39E-2378-266A9514AB6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165" name="TextBox 2164">
            <a:extLst>
              <a:ext uri="{FF2B5EF4-FFF2-40B4-BE49-F238E27FC236}">
                <a16:creationId xmlns:a16="http://schemas.microsoft.com/office/drawing/2014/main" id="{61064860-DDA3-93CB-2919-BB45761AD3D6}"/>
              </a:ext>
            </a:extLst>
          </p:cNvPr>
          <p:cNvSpPr txBox="1"/>
          <p:nvPr/>
        </p:nvSpPr>
        <p:spPr>
          <a:xfrm>
            <a:off x="6757347" y="32630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8897A2C1-3E49-FEBB-48C4-54618F23CF7B}"/>
              </a:ext>
            </a:extLst>
          </p:cNvPr>
          <p:cNvSpPr txBox="1"/>
          <p:nvPr/>
        </p:nvSpPr>
        <p:spPr>
          <a:xfrm>
            <a:off x="6757347" y="31069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7" name="TextBox 2166">
            <a:extLst>
              <a:ext uri="{FF2B5EF4-FFF2-40B4-BE49-F238E27FC236}">
                <a16:creationId xmlns:a16="http://schemas.microsoft.com/office/drawing/2014/main" id="{726C7078-6B5E-291F-AF3B-E0AECA634AB4}"/>
              </a:ext>
            </a:extLst>
          </p:cNvPr>
          <p:cNvSpPr txBox="1"/>
          <p:nvPr/>
        </p:nvSpPr>
        <p:spPr>
          <a:xfrm>
            <a:off x="6757347" y="292918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53533657-F1D4-CB52-603B-9937B54295C3}"/>
              </a:ext>
            </a:extLst>
          </p:cNvPr>
          <p:cNvSpPr txBox="1"/>
          <p:nvPr/>
        </p:nvSpPr>
        <p:spPr>
          <a:xfrm>
            <a:off x="6757347" y="273892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grpSp>
        <p:nvGrpSpPr>
          <p:cNvPr id="2169" name="Group 2168">
            <a:extLst>
              <a:ext uri="{FF2B5EF4-FFF2-40B4-BE49-F238E27FC236}">
                <a16:creationId xmlns:a16="http://schemas.microsoft.com/office/drawing/2014/main" id="{D61AE361-A1D2-E520-3FF4-BA2D1457906E}"/>
              </a:ext>
            </a:extLst>
          </p:cNvPr>
          <p:cNvGrpSpPr/>
          <p:nvPr/>
        </p:nvGrpSpPr>
        <p:grpSpPr>
          <a:xfrm>
            <a:off x="7970569" y="2204650"/>
            <a:ext cx="1733540" cy="276850"/>
            <a:chOff x="3560794" y="1987555"/>
            <a:chExt cx="1733540" cy="276850"/>
          </a:xfrm>
        </p:grpSpPr>
        <p:grpSp>
          <p:nvGrpSpPr>
            <p:cNvPr id="2170" name="Group 2169">
              <a:extLst>
                <a:ext uri="{FF2B5EF4-FFF2-40B4-BE49-F238E27FC236}">
                  <a16:creationId xmlns:a16="http://schemas.microsoft.com/office/drawing/2014/main" id="{07057153-5F86-0122-42CC-8711D577B7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301AE2E0-05E8-252A-5709-2AADB437FE29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931AAD5F-09FD-0C40-90DA-70BB66F63B9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78EBB7BB-8A7F-5CFC-BD16-DECA929D32B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469A8EA8-3AFB-74E1-A7F1-474E35277EA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ED5FD239-19A1-6862-4BCD-8B3BC812292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72" name="TextBox 2171">
              <a:extLst>
                <a:ext uri="{FF2B5EF4-FFF2-40B4-BE49-F238E27FC236}">
                  <a16:creationId xmlns:a16="http://schemas.microsoft.com/office/drawing/2014/main" id="{77AE99ED-2082-D8E8-58BA-3723C20F1B1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77" name="Group 2176">
            <a:extLst>
              <a:ext uri="{FF2B5EF4-FFF2-40B4-BE49-F238E27FC236}">
                <a16:creationId xmlns:a16="http://schemas.microsoft.com/office/drawing/2014/main" id="{3A659C5F-1D25-C7FE-9574-76A82983B91F}"/>
              </a:ext>
            </a:extLst>
          </p:cNvPr>
          <p:cNvGrpSpPr/>
          <p:nvPr/>
        </p:nvGrpSpPr>
        <p:grpSpPr>
          <a:xfrm>
            <a:off x="7970569" y="2380377"/>
            <a:ext cx="1733540" cy="276850"/>
            <a:chOff x="3560794" y="1987555"/>
            <a:chExt cx="1733540" cy="276850"/>
          </a:xfrm>
        </p:grpSpPr>
        <p:grpSp>
          <p:nvGrpSpPr>
            <p:cNvPr id="2178" name="Group 2177">
              <a:extLst>
                <a:ext uri="{FF2B5EF4-FFF2-40B4-BE49-F238E27FC236}">
                  <a16:creationId xmlns:a16="http://schemas.microsoft.com/office/drawing/2014/main" id="{28211D0B-B8D3-AE41-CC5F-87DC91F5BDA1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877D961A-7BE0-2E9E-5931-17B54C4E502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3EC1FAB1-5763-1309-2FC4-B970FE935ED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0CFCC746-BCF2-7F3E-09EE-91960C58503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3F5A6450-61C6-A81A-282F-DF304A45F0F6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2CB3B160-6940-F668-0191-55120E0C54CD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C03CE708-9E22-B7F8-D1A4-BE13127651C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DBB83FFD-3D24-2EB4-5A00-65AFB3383A97}"/>
              </a:ext>
            </a:extLst>
          </p:cNvPr>
          <p:cNvGrpSpPr/>
          <p:nvPr/>
        </p:nvGrpSpPr>
        <p:grpSpPr>
          <a:xfrm>
            <a:off x="7970569" y="2556104"/>
            <a:ext cx="1733540" cy="276850"/>
            <a:chOff x="3560794" y="1987555"/>
            <a:chExt cx="1733540" cy="276850"/>
          </a:xfrm>
        </p:grpSpPr>
        <p:grpSp>
          <p:nvGrpSpPr>
            <p:cNvPr id="2186" name="Group 2185">
              <a:extLst>
                <a:ext uri="{FF2B5EF4-FFF2-40B4-BE49-F238E27FC236}">
                  <a16:creationId xmlns:a16="http://schemas.microsoft.com/office/drawing/2014/main" id="{2D5CCEA0-985B-42BB-D98E-343A9A6E6B65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B2161142-1838-7805-0735-8DC1D0A47CD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3795B228-13BB-E586-682B-02CB08EDC71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2E8D1319-DE3F-76D5-D33A-CA4251DB699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F6E68A62-8A7D-4000-3A44-459956774A5F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1F4427AE-2125-2DCA-6169-65B884B9AFF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8" name="TextBox 2187">
              <a:extLst>
                <a:ext uri="{FF2B5EF4-FFF2-40B4-BE49-F238E27FC236}">
                  <a16:creationId xmlns:a16="http://schemas.microsoft.com/office/drawing/2014/main" id="{823265BE-3FA8-A3F7-3EFB-0DEEA2816E2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93" name="Group 2192">
            <a:extLst>
              <a:ext uri="{FF2B5EF4-FFF2-40B4-BE49-F238E27FC236}">
                <a16:creationId xmlns:a16="http://schemas.microsoft.com/office/drawing/2014/main" id="{6A6C9C0F-FE87-9FA9-3347-63852C68DDE8}"/>
              </a:ext>
            </a:extLst>
          </p:cNvPr>
          <p:cNvGrpSpPr/>
          <p:nvPr/>
        </p:nvGrpSpPr>
        <p:grpSpPr>
          <a:xfrm>
            <a:off x="7970569" y="2731831"/>
            <a:ext cx="1733540" cy="276850"/>
            <a:chOff x="3560794" y="1987555"/>
            <a:chExt cx="1733540" cy="276850"/>
          </a:xfrm>
        </p:grpSpPr>
        <p:grpSp>
          <p:nvGrpSpPr>
            <p:cNvPr id="2194" name="Group 2193">
              <a:extLst>
                <a:ext uri="{FF2B5EF4-FFF2-40B4-BE49-F238E27FC236}">
                  <a16:creationId xmlns:a16="http://schemas.microsoft.com/office/drawing/2014/main" id="{C9D45A82-6F1D-B181-1519-A53FC781AB3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DA68A398-4C48-360A-D72E-3E1C0C1727E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03CD1EC5-19AA-9E9A-6551-D147ED0BD1E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B78B623F-910A-48FE-FF88-8F018E1D3E4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1A4B6177-92AF-5DC9-F4FC-B38FF15FAB7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2EDF1775-1593-AB50-2EF5-ED57AB8E6C02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96" name="TextBox 2195">
              <a:extLst>
                <a:ext uri="{FF2B5EF4-FFF2-40B4-BE49-F238E27FC236}">
                  <a16:creationId xmlns:a16="http://schemas.microsoft.com/office/drawing/2014/main" id="{0350BE8F-AF96-7B5E-F73E-A3EC0BAB6E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9AC89A76-04AD-D6E9-6718-C08488E96360}"/>
              </a:ext>
            </a:extLst>
          </p:cNvPr>
          <p:cNvGrpSpPr/>
          <p:nvPr/>
        </p:nvGrpSpPr>
        <p:grpSpPr>
          <a:xfrm>
            <a:off x="7970569" y="2907558"/>
            <a:ext cx="1733540" cy="276850"/>
            <a:chOff x="3560794" y="1987555"/>
            <a:chExt cx="1733540" cy="276850"/>
          </a:xfrm>
        </p:grpSpPr>
        <p:grpSp>
          <p:nvGrpSpPr>
            <p:cNvPr id="2202" name="Group 2201">
              <a:extLst>
                <a:ext uri="{FF2B5EF4-FFF2-40B4-BE49-F238E27FC236}">
                  <a16:creationId xmlns:a16="http://schemas.microsoft.com/office/drawing/2014/main" id="{6E36F589-6B40-8381-E2D6-FF01D244F29B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CB1DBCA2-EE66-73E4-7BF9-B78DFF3A915F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F0FE3965-8F21-7F5C-AA2D-3A1DCA77576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A33D7FAA-B63C-652E-6DF1-B197746EBBB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0E70FA9C-1A5D-D8E0-0A1B-079494186CA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03" name="TextBox 2202">
              <a:extLst>
                <a:ext uri="{FF2B5EF4-FFF2-40B4-BE49-F238E27FC236}">
                  <a16:creationId xmlns:a16="http://schemas.microsoft.com/office/drawing/2014/main" id="{95F176F2-2F10-9756-ED99-D49C56A2F0B7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912E945F-7D95-FB4E-2C8B-66D15589DDDC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302DD485-0DE6-FBB6-2AC6-90CD8AB960CB}"/>
              </a:ext>
            </a:extLst>
          </p:cNvPr>
          <p:cNvGrpSpPr/>
          <p:nvPr/>
        </p:nvGrpSpPr>
        <p:grpSpPr>
          <a:xfrm>
            <a:off x="7970569" y="3083285"/>
            <a:ext cx="1733540" cy="276850"/>
            <a:chOff x="3560794" y="1987555"/>
            <a:chExt cx="1733540" cy="276850"/>
          </a:xfrm>
        </p:grpSpPr>
        <p:grpSp>
          <p:nvGrpSpPr>
            <p:cNvPr id="2210" name="Group 2209">
              <a:extLst>
                <a:ext uri="{FF2B5EF4-FFF2-40B4-BE49-F238E27FC236}">
                  <a16:creationId xmlns:a16="http://schemas.microsoft.com/office/drawing/2014/main" id="{9C2C80C5-E38F-3F0F-C6D4-0D8EC036954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164A46D-2463-910F-F1FF-0C0D8B2EBA5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>
                <a:extLst>
                  <a:ext uri="{FF2B5EF4-FFF2-40B4-BE49-F238E27FC236}">
                    <a16:creationId xmlns:a16="http://schemas.microsoft.com/office/drawing/2014/main" id="{5913C230-0485-9003-545C-FDE7071B8A2B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5" name="Rectangle 2214">
                <a:extLst>
                  <a:ext uri="{FF2B5EF4-FFF2-40B4-BE49-F238E27FC236}">
                    <a16:creationId xmlns:a16="http://schemas.microsoft.com/office/drawing/2014/main" id="{2790DDA3-A551-6665-F5E7-070948B7D03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6" name="Rectangle 2215">
                <a:extLst>
                  <a:ext uri="{FF2B5EF4-FFF2-40B4-BE49-F238E27FC236}">
                    <a16:creationId xmlns:a16="http://schemas.microsoft.com/office/drawing/2014/main" id="{F72DDC8C-D44B-D3A8-E465-583BD8026BC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89791B68-BBE6-D93A-DF62-06546D0D7FB6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12" name="TextBox 2211">
              <a:extLst>
                <a:ext uri="{FF2B5EF4-FFF2-40B4-BE49-F238E27FC236}">
                  <a16:creationId xmlns:a16="http://schemas.microsoft.com/office/drawing/2014/main" id="{7DD3B941-C9E8-170E-1009-13F5C1DD01A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0A382226-BCA9-C1E6-7905-9E761CFA4F8A}"/>
              </a:ext>
            </a:extLst>
          </p:cNvPr>
          <p:cNvGrpSpPr/>
          <p:nvPr/>
        </p:nvGrpSpPr>
        <p:grpSpPr>
          <a:xfrm>
            <a:off x="7970569" y="3259012"/>
            <a:ext cx="1733540" cy="276850"/>
            <a:chOff x="3560794" y="1987555"/>
            <a:chExt cx="1733540" cy="276850"/>
          </a:xfrm>
        </p:grpSpPr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C661C8C2-2AA0-7C27-AB82-A90EA765561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1" name="Rectangle 2220">
                <a:extLst>
                  <a:ext uri="{FF2B5EF4-FFF2-40B4-BE49-F238E27FC236}">
                    <a16:creationId xmlns:a16="http://schemas.microsoft.com/office/drawing/2014/main" id="{639B0FB7-E5F6-3382-93EF-11220D86705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Rectangle 2221">
                <a:extLst>
                  <a:ext uri="{FF2B5EF4-FFF2-40B4-BE49-F238E27FC236}">
                    <a16:creationId xmlns:a16="http://schemas.microsoft.com/office/drawing/2014/main" id="{2E4C92ED-D5F2-72B6-8046-60D6B49D1783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3" name="Rectangle 2222">
                <a:extLst>
                  <a:ext uri="{FF2B5EF4-FFF2-40B4-BE49-F238E27FC236}">
                    <a16:creationId xmlns:a16="http://schemas.microsoft.com/office/drawing/2014/main" id="{C67BBC61-AEA0-8BE4-5B3E-5AFAEBB7FE9D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4" name="Rectangle 2223">
                <a:extLst>
                  <a:ext uri="{FF2B5EF4-FFF2-40B4-BE49-F238E27FC236}">
                    <a16:creationId xmlns:a16="http://schemas.microsoft.com/office/drawing/2014/main" id="{46A2CFAC-061F-E1D9-6421-5FE364222025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9" name="TextBox 2218">
              <a:extLst>
                <a:ext uri="{FF2B5EF4-FFF2-40B4-BE49-F238E27FC236}">
                  <a16:creationId xmlns:a16="http://schemas.microsoft.com/office/drawing/2014/main" id="{0EE1489D-8ACB-816B-79A8-19FB526CC15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0" name="TextBox 2219">
              <a:extLst>
                <a:ext uri="{FF2B5EF4-FFF2-40B4-BE49-F238E27FC236}">
                  <a16:creationId xmlns:a16="http://schemas.microsoft.com/office/drawing/2014/main" id="{2A2577A9-DAE7-7225-EC99-BEA9837C0D7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25" name="Group 2224">
            <a:extLst>
              <a:ext uri="{FF2B5EF4-FFF2-40B4-BE49-F238E27FC236}">
                <a16:creationId xmlns:a16="http://schemas.microsoft.com/office/drawing/2014/main" id="{F0D7BECE-040E-2CBF-95E8-101AA10AD8A1}"/>
              </a:ext>
            </a:extLst>
          </p:cNvPr>
          <p:cNvGrpSpPr/>
          <p:nvPr/>
        </p:nvGrpSpPr>
        <p:grpSpPr>
          <a:xfrm>
            <a:off x="7970569" y="3434739"/>
            <a:ext cx="1733540" cy="276850"/>
            <a:chOff x="3560794" y="1987555"/>
            <a:chExt cx="1733540" cy="276850"/>
          </a:xfrm>
        </p:grpSpPr>
        <p:grpSp>
          <p:nvGrpSpPr>
            <p:cNvPr id="2226" name="Group 2225">
              <a:extLst>
                <a:ext uri="{FF2B5EF4-FFF2-40B4-BE49-F238E27FC236}">
                  <a16:creationId xmlns:a16="http://schemas.microsoft.com/office/drawing/2014/main" id="{0EEC415D-CF0A-495E-925F-6DF5499A6F2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9" name="Rectangle 2228">
                <a:extLst>
                  <a:ext uri="{FF2B5EF4-FFF2-40B4-BE49-F238E27FC236}">
                    <a16:creationId xmlns:a16="http://schemas.microsoft.com/office/drawing/2014/main" id="{A8EB44E6-AF6D-B9EE-BF70-8499A64C92C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Rectangle 2229">
                <a:extLst>
                  <a:ext uri="{FF2B5EF4-FFF2-40B4-BE49-F238E27FC236}">
                    <a16:creationId xmlns:a16="http://schemas.microsoft.com/office/drawing/2014/main" id="{4DC43648-D2C2-F9E8-7368-FDE0CAE66C8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1" name="Rectangle 2230">
                <a:extLst>
                  <a:ext uri="{FF2B5EF4-FFF2-40B4-BE49-F238E27FC236}">
                    <a16:creationId xmlns:a16="http://schemas.microsoft.com/office/drawing/2014/main" id="{B9AF2677-2F4A-B665-E28D-4F23AE249E2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2" name="Rectangle 2231">
                <a:extLst>
                  <a:ext uri="{FF2B5EF4-FFF2-40B4-BE49-F238E27FC236}">
                    <a16:creationId xmlns:a16="http://schemas.microsoft.com/office/drawing/2014/main" id="{8E3C8DF5-ED6E-01E3-ED32-1B2E9C7C36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27" name="TextBox 2226">
              <a:extLst>
                <a:ext uri="{FF2B5EF4-FFF2-40B4-BE49-F238E27FC236}">
                  <a16:creationId xmlns:a16="http://schemas.microsoft.com/office/drawing/2014/main" id="{FC33F045-EDC6-9696-E232-5E210C99647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8" name="TextBox 2227">
              <a:extLst>
                <a:ext uri="{FF2B5EF4-FFF2-40B4-BE49-F238E27FC236}">
                  <a16:creationId xmlns:a16="http://schemas.microsoft.com/office/drawing/2014/main" id="{046ADA19-A68D-ABBE-141D-1C92B15D728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A6F0BEFC-68A5-A107-34F0-94BE058753FE}"/>
              </a:ext>
            </a:extLst>
          </p:cNvPr>
          <p:cNvGrpSpPr/>
          <p:nvPr/>
        </p:nvGrpSpPr>
        <p:grpSpPr>
          <a:xfrm>
            <a:off x="7970569" y="3610466"/>
            <a:ext cx="1733540" cy="276850"/>
            <a:chOff x="3560794" y="1987555"/>
            <a:chExt cx="1733540" cy="276850"/>
          </a:xfrm>
        </p:grpSpPr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652AAFB6-4B71-612D-2CAA-98F9A555CAD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AF7D14F1-07B3-4012-1C50-6FA50DDDD47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18A3140D-66D0-F792-5C8A-DC6C73A8670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9" name="Rectangle 2238">
                <a:extLst>
                  <a:ext uri="{FF2B5EF4-FFF2-40B4-BE49-F238E27FC236}">
                    <a16:creationId xmlns:a16="http://schemas.microsoft.com/office/drawing/2014/main" id="{5A541990-1F5B-6BF2-14C2-F4A140D98488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9FEF4D48-75F4-AFD2-CF10-D58A1C00F87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BF1D1907-A955-BB44-357F-588A3487E09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1D82C527-28A9-13EC-74F3-0944F5A8C7D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0E35DC2D-5580-A7FD-F044-4ADF735BDD16}"/>
              </a:ext>
            </a:extLst>
          </p:cNvPr>
          <p:cNvGrpSpPr/>
          <p:nvPr/>
        </p:nvGrpSpPr>
        <p:grpSpPr>
          <a:xfrm>
            <a:off x="7970569" y="3786191"/>
            <a:ext cx="1733540" cy="276850"/>
            <a:chOff x="3560794" y="1987555"/>
            <a:chExt cx="1733540" cy="276850"/>
          </a:xfrm>
        </p:grpSpPr>
        <p:grpSp>
          <p:nvGrpSpPr>
            <p:cNvPr id="2242" name="Group 2241">
              <a:extLst>
                <a:ext uri="{FF2B5EF4-FFF2-40B4-BE49-F238E27FC236}">
                  <a16:creationId xmlns:a16="http://schemas.microsoft.com/office/drawing/2014/main" id="{19A66638-638A-FE71-9DD0-92F299DBBE4F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45" name="Rectangle 2244">
                <a:extLst>
                  <a:ext uri="{FF2B5EF4-FFF2-40B4-BE49-F238E27FC236}">
                    <a16:creationId xmlns:a16="http://schemas.microsoft.com/office/drawing/2014/main" id="{B46290ED-64D6-92FD-3BB3-196928AFED6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CB7087A2-C5A4-91F2-2466-08EB1F357C2E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2247366-5ED0-E558-082C-B2AFB9B8910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AC7E6195-AC13-406B-0C22-9FABC55CE2A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0C1FC997-BBB6-7F07-3B37-DCD96B950A2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0F2AED7C-05D3-0410-1FF4-00E3E9554AA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DE81021-F929-DDE2-5A6D-71AA9B6B103F}"/>
              </a:ext>
            </a:extLst>
          </p:cNvPr>
          <p:cNvSpPr/>
          <p:nvPr/>
        </p:nvSpPr>
        <p:spPr>
          <a:xfrm>
            <a:off x="7970570" y="3456272"/>
            <a:ext cx="1868754" cy="61459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Arrow: Right 42">
            <a:extLst>
              <a:ext uri="{FF2B5EF4-FFF2-40B4-BE49-F238E27FC236}">
                <a16:creationId xmlns:a16="http://schemas.microsoft.com/office/drawing/2014/main" id="{CB99B9EE-FE86-CCD9-D099-9B8957F5BC87}"/>
              </a:ext>
            </a:extLst>
          </p:cNvPr>
          <p:cNvSpPr/>
          <p:nvPr/>
        </p:nvSpPr>
        <p:spPr>
          <a:xfrm>
            <a:off x="7244268" y="2396321"/>
            <a:ext cx="573111" cy="2760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1" name="Arrow: Right 42">
            <a:extLst>
              <a:ext uri="{FF2B5EF4-FFF2-40B4-BE49-F238E27FC236}">
                <a16:creationId xmlns:a16="http://schemas.microsoft.com/office/drawing/2014/main" id="{D6C35C5B-AEF7-7FFC-3E11-1291EE952612}"/>
              </a:ext>
            </a:extLst>
          </p:cNvPr>
          <p:cNvSpPr/>
          <p:nvPr/>
        </p:nvSpPr>
        <p:spPr>
          <a:xfrm>
            <a:off x="7244268" y="3611222"/>
            <a:ext cx="573111" cy="276094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3FB2E-75F2-F56C-9271-C56070C114A1}"/>
              </a:ext>
            </a:extLst>
          </p:cNvPr>
          <p:cNvSpPr txBox="1"/>
          <p:nvPr/>
        </p:nvSpPr>
        <p:spPr>
          <a:xfrm>
            <a:off x="4268552" y="2506991"/>
            <a:ext cx="74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Read trimming</a:t>
            </a:r>
            <a:r>
              <a:rPr lang="en-US" dirty="0"/>
              <a:t>: the 3’ switch oligo sequence and 5’ poly-A tail are trimmed from reads in cDNA library prior to alignment.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54EA9F0-0912-E897-E27D-5985347C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4197949" y="401411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B82677F-B9A4-D884-6BB2-DE577BD89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4197949" y="4380504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33E11C5-FE1E-F6A6-66C6-037C332D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 b="7874"/>
          <a:stretch/>
        </p:blipFill>
        <p:spPr bwMode="auto">
          <a:xfrm>
            <a:off x="4328097" y="4765483"/>
            <a:ext cx="2263775" cy="1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5E7CE92-85E9-07D5-AE42-76E834848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7258705" y="4380504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9CE2A83-C014-96DF-2F00-1D8614C73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6591872" y="4760685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6BDD5AB-5747-5B81-36E4-DFD0A3F86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4209007" y="4760685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422561-55B4-8201-3958-3DBBEFABA093}"/>
              </a:ext>
            </a:extLst>
          </p:cNvPr>
          <p:cNvSpPr txBox="1"/>
          <p:nvPr/>
        </p:nvSpPr>
        <p:spPr>
          <a:xfrm>
            <a:off x="4506421" y="3550053"/>
            <a:ext cx="19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Full length cDNA 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7B24-05DC-BE12-5038-5CB4A02000BE}"/>
              </a:ext>
            </a:extLst>
          </p:cNvPr>
          <p:cNvSpPr txBox="1"/>
          <p:nvPr/>
        </p:nvSpPr>
        <p:spPr>
          <a:xfrm>
            <a:off x="9442792" y="3599198"/>
            <a:ext cx="17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Trimmed cDNA Reads</a:t>
            </a:r>
          </a:p>
        </p:txBody>
      </p:sp>
      <p:sp>
        <p:nvSpPr>
          <p:cNvPr id="35" name="Arrow: Right 23">
            <a:extLst>
              <a:ext uri="{FF2B5EF4-FFF2-40B4-BE49-F238E27FC236}">
                <a16:creationId xmlns:a16="http://schemas.microsoft.com/office/drawing/2014/main" id="{17887E92-3B76-2934-A9AE-4BBCC6B8764D}"/>
              </a:ext>
            </a:extLst>
          </p:cNvPr>
          <p:cNvSpPr/>
          <p:nvPr/>
        </p:nvSpPr>
        <p:spPr>
          <a:xfrm>
            <a:off x="8186366" y="4002491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763EC8-3BE9-771F-6F5D-5A240F7543D6}"/>
              </a:ext>
            </a:extLst>
          </p:cNvPr>
          <p:cNvGrpSpPr/>
          <p:nvPr/>
        </p:nvGrpSpPr>
        <p:grpSpPr>
          <a:xfrm>
            <a:off x="9087734" y="4760685"/>
            <a:ext cx="2501955" cy="122475"/>
            <a:chOff x="9168723" y="3190194"/>
            <a:chExt cx="2501955" cy="12247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540D73E-0346-54A3-8495-526EAB437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874"/>
            <a:stretch/>
          </p:blipFill>
          <p:spPr bwMode="auto">
            <a:xfrm>
              <a:off x="9287813" y="3194992"/>
              <a:ext cx="2263775" cy="11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95A2A5D-28EF-5BC8-ADBB-E4A4E3E4B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3190194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7236CA2-B0F7-653A-F479-ACF11A562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3190194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EE2F47-CB77-C5E8-E42E-4CFC61CA9178}"/>
              </a:ext>
            </a:extLst>
          </p:cNvPr>
          <p:cNvGrpSpPr/>
          <p:nvPr/>
        </p:nvGrpSpPr>
        <p:grpSpPr>
          <a:xfrm>
            <a:off x="9087734" y="4380504"/>
            <a:ext cx="2501955" cy="122475"/>
            <a:chOff x="9168723" y="2810013"/>
            <a:chExt cx="2501955" cy="12247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BF6A6B7-45F6-CB26-AABC-5EECB712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287813" y="2810768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F6051873-3BC1-A175-3E36-467B61E4A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2810013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BCEA8E3-650E-C0A6-3022-5C05592E9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2810013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9076D3-F31A-83F9-7AB4-7E1D2C65D2DB}"/>
              </a:ext>
            </a:extLst>
          </p:cNvPr>
          <p:cNvGrpSpPr/>
          <p:nvPr/>
        </p:nvGrpSpPr>
        <p:grpSpPr>
          <a:xfrm>
            <a:off x="9087734" y="4014117"/>
            <a:ext cx="2501955" cy="122475"/>
            <a:chOff x="9049633" y="2443626"/>
            <a:chExt cx="2501955" cy="122475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C3A80885-A91D-8458-3329-AAC7AAAD1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168723" y="2444381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5F77B033-019A-0C20-E66D-12CF056D8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432498" y="2443626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AF1EB9C-B660-DD1B-C2BC-0FE0AFF9E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049633" y="2443626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Arrow: Right 33">
            <a:extLst>
              <a:ext uri="{FF2B5EF4-FFF2-40B4-BE49-F238E27FC236}">
                <a16:creationId xmlns:a16="http://schemas.microsoft.com/office/drawing/2014/main" id="{F6C60C3D-0FAA-A527-0692-C325A9C337D8}"/>
              </a:ext>
            </a:extLst>
          </p:cNvPr>
          <p:cNvSpPr/>
          <p:nvPr/>
        </p:nvSpPr>
        <p:spPr>
          <a:xfrm>
            <a:off x="8174290" y="4368878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34">
            <a:extLst>
              <a:ext uri="{FF2B5EF4-FFF2-40B4-BE49-F238E27FC236}">
                <a16:creationId xmlns:a16="http://schemas.microsoft.com/office/drawing/2014/main" id="{4D53D6E0-BD24-ADB6-5DE7-287BE144CC8F}"/>
              </a:ext>
            </a:extLst>
          </p:cNvPr>
          <p:cNvSpPr/>
          <p:nvPr/>
        </p:nvSpPr>
        <p:spPr>
          <a:xfrm>
            <a:off x="8186366" y="4749059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078490" y="947476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Cell Ranger </a:t>
            </a:r>
            <a:r>
              <a:rPr lang="en-US" dirty="0"/>
              <a:t>uses the </a:t>
            </a:r>
            <a:r>
              <a:rPr lang="en-US" b="1" dirty="0"/>
              <a:t>STAR aligner</a:t>
            </a:r>
            <a:r>
              <a:rPr lang="en-US" dirty="0"/>
              <a:t>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078490" y="5307584"/>
            <a:ext cx="671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B4099"/>
                </a:solidFill>
              </a:rPr>
              <a:t>Antisense reads </a:t>
            </a:r>
            <a:r>
              <a:rPr lang="en-US" sz="16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069165" y="5646138"/>
            <a:ext cx="582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4A50"/>
                </a:solidFill>
              </a:rPr>
              <a:t>Intronic reads </a:t>
            </a:r>
            <a:r>
              <a:rPr lang="en-US" sz="1600" dirty="0"/>
              <a:t>are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229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48972" y="2750222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81" y="2771007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3623339" y="1200097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5. 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a specific genome location with high confidence.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04355-2E07-DC26-36F1-CCADB0A0BAE9}"/>
              </a:ext>
            </a:extLst>
          </p:cNvPr>
          <p:cNvSpPr txBox="1"/>
          <p:nvPr/>
        </p:nvSpPr>
        <p:spPr>
          <a:xfrm>
            <a:off x="3623339" y="4371194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Cell Ranger performs Umi counting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Reads are grouped by barcode, UMI, and gene annotation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there are reads with same barcode and UMI but different gene annotations,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discards the annotation with least supported reads (low support molecules).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7025A-3124-8F53-703F-206081FF5B9A}"/>
              </a:ext>
            </a:extLst>
          </p:cNvPr>
          <p:cNvSpPr txBox="1"/>
          <p:nvPr/>
        </p:nvSpPr>
        <p:spPr>
          <a:xfrm>
            <a:off x="4219226" y="5901389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Output counts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: unfiltered featured-barcode matrix</a:t>
            </a:r>
            <a:endParaRPr lang="en-US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B5BDF6-19AC-AB79-F64E-C7B7B0A5D64F}"/>
              </a:ext>
            </a:extLst>
          </p:cNvPr>
          <p:cNvSpPr/>
          <p:nvPr/>
        </p:nvSpPr>
        <p:spPr>
          <a:xfrm>
            <a:off x="3935896" y="5747501"/>
            <a:ext cx="6268278" cy="483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EFB96-ED84-C25D-8AAB-689AB802411A}"/>
              </a:ext>
            </a:extLst>
          </p:cNvPr>
          <p:cNvSpPr txBox="1"/>
          <p:nvPr/>
        </p:nvSpPr>
        <p:spPr>
          <a:xfrm>
            <a:off x="3862507" y="3223886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Discard Empty GEMs (gel bead in emulsion droplets).</a:t>
            </a:r>
          </a:p>
        </p:txBody>
      </p:sp>
      <p:pic>
        <p:nvPicPr>
          <p:cNvPr id="4098" name="Picture 2" descr="Ambient RNA Overview">
            <a:extLst>
              <a:ext uri="{FF2B5EF4-FFF2-40B4-BE49-F238E27FC236}">
                <a16:creationId xmlns:a16="http://schemas.microsoft.com/office/drawing/2014/main" id="{06770701-85D9-E17F-DD1C-249F36076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r="77043" b="70187"/>
          <a:stretch/>
        </p:blipFill>
        <p:spPr bwMode="auto">
          <a:xfrm>
            <a:off x="4582721" y="3623153"/>
            <a:ext cx="1960023" cy="11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9DCFA-2F03-9242-DF2C-171FE8E1A1D1}"/>
              </a:ext>
            </a:extLst>
          </p:cNvPr>
          <p:cNvGrpSpPr>
            <a:grpSpLocks noChangeAspect="1"/>
          </p:cNvGrpSpPr>
          <p:nvPr/>
        </p:nvGrpSpPr>
        <p:grpSpPr>
          <a:xfrm>
            <a:off x="6871119" y="3623153"/>
            <a:ext cx="1726682" cy="1053269"/>
            <a:chOff x="7505700" y="4313662"/>
            <a:chExt cx="1031438" cy="629173"/>
          </a:xfrm>
        </p:grpSpPr>
        <p:pic>
          <p:nvPicPr>
            <p:cNvPr id="19" name="Picture 2" descr="Ambient RNA Overview">
              <a:extLst>
                <a:ext uri="{FF2B5EF4-FFF2-40B4-BE49-F238E27FC236}">
                  <a16:creationId xmlns:a16="http://schemas.microsoft.com/office/drawing/2014/main" id="{E9087419-48A8-5AEA-9CEA-D56819666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2" t="28113" r="52064" b="46845"/>
            <a:stretch/>
          </p:blipFill>
          <p:spPr bwMode="auto">
            <a:xfrm>
              <a:off x="7683698" y="4313662"/>
              <a:ext cx="853440" cy="62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806F45-DADE-44B0-6FC5-E8D62415E87B}"/>
                </a:ext>
              </a:extLst>
            </p:cNvPr>
            <p:cNvSpPr/>
            <p:nvPr/>
          </p:nvSpPr>
          <p:spPr>
            <a:xfrm>
              <a:off x="7505700" y="4313662"/>
              <a:ext cx="3962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9A81A7-E9F1-4DA5-7377-D89909D7D43A}"/>
              </a:ext>
            </a:extLst>
          </p:cNvPr>
          <p:cNvSpPr txBox="1"/>
          <p:nvPr/>
        </p:nvSpPr>
        <p:spPr>
          <a:xfrm>
            <a:off x="4060059" y="5852040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&gt;&gt; Output results: filtered featured-barcode matrix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ABEC-5C9F-F1C3-35C2-9D253F3B4EE8}"/>
              </a:ext>
            </a:extLst>
          </p:cNvPr>
          <p:cNvSpPr txBox="1"/>
          <p:nvPr/>
        </p:nvSpPr>
        <p:spPr>
          <a:xfrm>
            <a:off x="3862507" y="1099968"/>
            <a:ext cx="619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In addition to 6 for the groups of reads with the same barcode and UMI, if there is the same level of read support for more than one gene annotation, a gene cannot be confidently assigned and the read groups will be discarded. </a:t>
            </a:r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AF7C-BFFF-0B52-1AF5-DE7E365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Indexed Reference Genome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CC2A-F866-6BC0-33A8-43389214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 r="-1"/>
          <a:stretch/>
        </p:blipFill>
        <p:spPr>
          <a:xfrm>
            <a:off x="448454" y="1009305"/>
            <a:ext cx="8044089" cy="5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43" y="3330435"/>
            <a:ext cx="5492672" cy="26314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1514</TotalTime>
  <Words>1007</Words>
  <Application>Microsoft Macintosh PowerPoint</Application>
  <PresentationFormat>Widescreen</PresentationFormat>
  <Paragraphs>171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Apple Chancery</vt:lpstr>
      <vt:lpstr>Arial</vt:lpstr>
      <vt:lpstr>Calibri</vt:lpstr>
      <vt:lpstr>Calibri Light</vt:lpstr>
      <vt:lpstr>Open Sans</vt:lpstr>
      <vt:lpstr>Office Theme</vt:lpstr>
      <vt:lpstr>Worksheet</vt:lpstr>
      <vt:lpstr>Module 2: Aligning Reads with Cell Ranger</vt:lpstr>
      <vt:lpstr>Single Cell Alignment with Cell Ranger</vt:lpstr>
      <vt:lpstr>Cell Ranger Alignment: 1 - 2</vt:lpstr>
      <vt:lpstr>Cell Ranger Alignment: 1 - 2</vt:lpstr>
      <vt:lpstr>Cell Ranger Alignment: 3 - 4</vt:lpstr>
      <vt:lpstr>Cell Ranger Alignment: 5 - 6</vt:lpstr>
      <vt:lpstr>Cell Ranger Alignment: 7 - 9</vt:lpstr>
      <vt:lpstr>Cell Ranger Indexed Reference Genome Script</vt:lpstr>
      <vt:lpstr>Cell Ranger Alignment Script</vt:lpstr>
      <vt:lpstr>Cell Ranger Outputs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Microsoft Office User</cp:lastModifiedBy>
  <cp:revision>128</cp:revision>
  <dcterms:created xsi:type="dcterms:W3CDTF">2024-01-01T16:06:19Z</dcterms:created>
  <dcterms:modified xsi:type="dcterms:W3CDTF">2024-04-05T21:58:53Z</dcterms:modified>
</cp:coreProperties>
</file>