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6"/>
  </p:notesMasterIdLst>
  <p:sldIdLst>
    <p:sldId id="256" r:id="rId2"/>
    <p:sldId id="261" r:id="rId3"/>
    <p:sldId id="263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3ED"/>
    <a:srgbClr val="A50021"/>
    <a:srgbClr val="68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94694"/>
  </p:normalViewPr>
  <p:slideViewPr>
    <p:cSldViewPr snapToGrid="0">
      <p:cViewPr>
        <p:scale>
          <a:sx n="75" d="100"/>
          <a:sy n="75" d="100"/>
        </p:scale>
        <p:origin x="1158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0CFF0-3E11-4AF6-9747-7919C58FBC4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E9C32-9AD5-4F50-8DB4-01491388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7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86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84916-B189-284B-BD17-39D85FDBD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597F3C-E3E7-7B48-4328-3A44D05FC3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E621D1-51A6-CD52-B650-D64B81650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83402-F481-22A9-39E7-8CA68FE838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18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5BCB-E3B8-07B8-F935-20391976A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BC591-4310-F7A1-0C2B-41C2A92FC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C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A9D8B-214E-BBC5-816C-30B8814B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C54AA-25DA-40A4-4E68-B7A38DD0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688ED-A527-96A5-50BC-933A8F84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28443" y="6492875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6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99058" y="6356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5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033A-2F5F-351D-6A63-BDAAC03B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80FF4-15C5-2E6B-0C4F-6647A96EA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5B5ED-B6CB-390C-B51E-BB044AC2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E5ABD-21F5-238E-B567-A4F9AEB5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9B9D-1E3D-CA2E-C52B-21DAA06B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10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B6BF-ECF8-8904-B356-F34CAFE6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BF5C-F867-67AC-F587-A786B2531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2A129-B425-E1B0-CEA2-3B4F7FDB6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AB8F4-BF71-A5FB-1A2B-D5DBB350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284D2-6FA7-B75B-010E-8B6828BD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A3294-05D4-B5C7-BD02-86176002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5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853FE-71B4-F61F-60FD-A23C9F0B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71E14-28BD-93DD-2814-BE55A5DD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6960C-0AC6-B26A-686A-92E53140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22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A3D82-EBE4-C120-6990-4AE24863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FE47D-DC2A-9EDE-4D3E-253F59EE3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B8207-400A-08E9-10E6-F384731A2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9634C-F75C-45F7-A87A-C5E2AF3ECA41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BB1CC-0FCB-2CB8-FDC9-5D72A2CAB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2AC2D-0DE9-40D7-929B-38644020C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8444" y="64903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880AF11-16A2-55D9-35F9-3011E625EF70}"/>
              </a:ext>
            </a:extLst>
          </p:cNvPr>
          <p:cNvGrpSpPr/>
          <p:nvPr/>
        </p:nvGrpSpPr>
        <p:grpSpPr>
          <a:xfrm>
            <a:off x="9894613" y="6356350"/>
            <a:ext cx="2184040" cy="474984"/>
            <a:chOff x="6968939" y="4628992"/>
            <a:chExt cx="2184040" cy="47498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4C8740E-3DF3-283B-1B9D-2CB3D9C4471B}"/>
                </a:ext>
              </a:extLst>
            </p:cNvPr>
            <p:cNvGrpSpPr/>
            <p:nvPr/>
          </p:nvGrpSpPr>
          <p:grpSpPr>
            <a:xfrm>
              <a:off x="7355930" y="4685723"/>
              <a:ext cx="1797049" cy="369373"/>
              <a:chOff x="7200939" y="4475698"/>
              <a:chExt cx="2356037" cy="553721"/>
            </a:xfrm>
          </p:grpSpPr>
          <p:pic>
            <p:nvPicPr>
              <p:cNvPr id="12" name="Picture 4">
                <a:extLst>
                  <a:ext uri="{FF2B5EF4-FFF2-40B4-BE49-F238E27FC236}">
                    <a16:creationId xmlns:a16="http://schemas.microsoft.com/office/drawing/2014/main" id="{D057B878-12E1-E213-DD5D-E8C3B95DEE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2190"/>
              <a:stretch/>
            </p:blipFill>
            <p:spPr bwMode="auto">
              <a:xfrm>
                <a:off x="8979087" y="4475698"/>
                <a:ext cx="577889" cy="553721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3" name="Picture 4">
                <a:extLst>
                  <a:ext uri="{FF2B5EF4-FFF2-40B4-BE49-F238E27FC236}">
                    <a16:creationId xmlns:a16="http://schemas.microsoft.com/office/drawing/2014/main" id="{2B54BAA7-B091-625A-15EF-81A9D34923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50" r="48505"/>
              <a:stretch/>
            </p:blipFill>
            <p:spPr bwMode="auto">
              <a:xfrm>
                <a:off x="7200940" y="4477604"/>
                <a:ext cx="1592647" cy="274320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4" name="Picture 4">
                <a:extLst>
                  <a:ext uri="{FF2B5EF4-FFF2-40B4-BE49-F238E27FC236}">
                    <a16:creationId xmlns:a16="http://schemas.microsoft.com/office/drawing/2014/main" id="{87022AEC-3D98-9BE2-CB82-643603D2DD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495"/>
              <a:stretch/>
            </p:blipFill>
            <p:spPr bwMode="auto">
              <a:xfrm>
                <a:off x="7200939" y="4755099"/>
                <a:ext cx="1778149" cy="274320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DD8890-BC8E-533E-DA38-99A724B6EC7B}"/>
                </a:ext>
              </a:extLst>
            </p:cNvPr>
            <p:cNvSpPr/>
            <p:nvPr/>
          </p:nvSpPr>
          <p:spPr>
            <a:xfrm>
              <a:off x="8562554" y="4686061"/>
              <a:ext cx="162346" cy="2097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6165629-9282-59A2-3252-22C976A32FCB}"/>
                </a:ext>
              </a:extLst>
            </p:cNvPr>
            <p:cNvSpPr/>
            <p:nvPr/>
          </p:nvSpPr>
          <p:spPr>
            <a:xfrm>
              <a:off x="7200726" y="4686061"/>
              <a:ext cx="162346" cy="3690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6">
              <a:extLst>
                <a:ext uri="{FF2B5EF4-FFF2-40B4-BE49-F238E27FC236}">
                  <a16:creationId xmlns:a16="http://schemas.microsoft.com/office/drawing/2014/main" id="{BDB1A56D-B0BB-83FA-A9E4-F4640EAC04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8939" y="4628992"/>
              <a:ext cx="398897" cy="474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30994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E794-74C3-59BB-D9FD-8D2419097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6: </a:t>
            </a:r>
            <a:r>
              <a:rPr lang="en-US" dirty="0" err="1"/>
              <a:t>Pseudotime</a:t>
            </a:r>
            <a:r>
              <a:rPr lang="en-US" dirty="0"/>
              <a:t> Analysis with Monocle3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C9B71-6B7C-0107-E8D4-2108C90AA1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NCSU </a:t>
            </a:r>
            <a:r>
              <a:rPr lang="en-US" dirty="0" err="1"/>
              <a:t>scRNA</a:t>
            </a:r>
            <a:r>
              <a:rPr lang="en-US" dirty="0"/>
              <a:t> Workshop, 2024</a:t>
            </a:r>
          </a:p>
          <a:p>
            <a:r>
              <a:rPr lang="en-US" dirty="0"/>
              <a:t>Bruce Corliss, PhD and Allison Dickey, PhD</a:t>
            </a:r>
          </a:p>
        </p:txBody>
      </p:sp>
    </p:spTree>
    <p:extLst>
      <p:ext uri="{BB962C8B-B14F-4D97-AF65-F5344CB8AC3E}">
        <p14:creationId xmlns:p14="http://schemas.microsoft.com/office/powerpoint/2010/main" val="238090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E6B8-8A1F-CBA5-E3BB-A814E8D6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Pseudotime</a:t>
            </a:r>
            <a:r>
              <a:rPr lang="en-US" dirty="0"/>
              <a:t> Analysis?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D5F036F-8391-06F7-D052-E3EB0785FAA9}"/>
              </a:ext>
            </a:extLst>
          </p:cNvPr>
          <p:cNvSpPr txBox="1"/>
          <p:nvPr/>
        </p:nvSpPr>
        <p:spPr>
          <a:xfrm>
            <a:off x="288925" y="2690336"/>
            <a:ext cx="61912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pseudotimes</a:t>
            </a:r>
            <a:r>
              <a:rPr lang="en-US" dirty="0"/>
              <a:t> measure the relative progression of each of the individuals along the biological process of interest, e.g., disease progression, cellular development, etc., allowing us to understand the (pseudo)temporal </a:t>
            </a:r>
            <a:r>
              <a:rPr lang="en-US" dirty="0" err="1"/>
              <a:t>behaviour</a:t>
            </a:r>
            <a:r>
              <a:rPr lang="en-US" dirty="0"/>
              <a:t> of measured features without explicit time series data</a:t>
            </a:r>
          </a:p>
        </p:txBody>
      </p:sp>
    </p:spTree>
    <p:extLst>
      <p:ext uri="{BB962C8B-B14F-4D97-AF65-F5344CB8AC3E}">
        <p14:creationId xmlns:p14="http://schemas.microsoft.com/office/powerpoint/2010/main" val="237000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D48B5-0821-9E56-C5E2-A31D90E48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B6DD23E-6DA1-B1FE-8875-C9F48DB8A005}"/>
              </a:ext>
            </a:extLst>
          </p:cNvPr>
          <p:cNvGrpSpPr/>
          <p:nvPr/>
        </p:nvGrpSpPr>
        <p:grpSpPr>
          <a:xfrm>
            <a:off x="4340911" y="1135231"/>
            <a:ext cx="4314925" cy="5658958"/>
            <a:chOff x="5617261" y="1193287"/>
            <a:chExt cx="4314925" cy="5658958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9EDAA168-6130-88EB-49EA-FE5585CD465C}"/>
                </a:ext>
              </a:extLst>
            </p:cNvPr>
            <p:cNvSpPr/>
            <p:nvPr/>
          </p:nvSpPr>
          <p:spPr>
            <a:xfrm>
              <a:off x="5617261" y="1193287"/>
              <a:ext cx="1977339" cy="5658957"/>
            </a:xfrm>
            <a:prstGeom prst="rect">
              <a:avLst/>
            </a:prstGeom>
            <a:solidFill>
              <a:schemeClr val="accent1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D480E9D2-2FCE-389D-F5A6-4FFB82C120D0}"/>
                </a:ext>
              </a:extLst>
            </p:cNvPr>
            <p:cNvSpPr/>
            <p:nvPr/>
          </p:nvSpPr>
          <p:spPr>
            <a:xfrm>
              <a:off x="7580969" y="1193287"/>
              <a:ext cx="2351217" cy="5658958"/>
            </a:xfrm>
            <a:custGeom>
              <a:avLst/>
              <a:gdLst>
                <a:gd name="connsiteX0" fmla="*/ 0 w 1956199"/>
                <a:gd name="connsiteY0" fmla="*/ 0 h 1113135"/>
                <a:gd name="connsiteX1" fmla="*/ 1956199 w 1956199"/>
                <a:gd name="connsiteY1" fmla="*/ 0 h 1113135"/>
                <a:gd name="connsiteX2" fmla="*/ 1956199 w 1956199"/>
                <a:gd name="connsiteY2" fmla="*/ 1113135 h 1113135"/>
                <a:gd name="connsiteX3" fmla="*/ 0 w 1956199"/>
                <a:gd name="connsiteY3" fmla="*/ 1113135 h 1113135"/>
                <a:gd name="connsiteX4" fmla="*/ 0 w 1956199"/>
                <a:gd name="connsiteY4" fmla="*/ 0 h 1113135"/>
                <a:gd name="connsiteX0" fmla="*/ 14018 w 1970217"/>
                <a:gd name="connsiteY0" fmla="*/ 0 h 1113135"/>
                <a:gd name="connsiteX1" fmla="*/ 1970217 w 1970217"/>
                <a:gd name="connsiteY1" fmla="*/ 0 h 1113135"/>
                <a:gd name="connsiteX2" fmla="*/ 1970217 w 1970217"/>
                <a:gd name="connsiteY2" fmla="*/ 1113135 h 1113135"/>
                <a:gd name="connsiteX3" fmla="*/ 14018 w 1970217"/>
                <a:gd name="connsiteY3" fmla="*/ 1113135 h 1113135"/>
                <a:gd name="connsiteX4" fmla="*/ 0 w 1970217"/>
                <a:gd name="connsiteY4" fmla="*/ 801072 h 1113135"/>
                <a:gd name="connsiteX5" fmla="*/ 14018 w 1970217"/>
                <a:gd name="connsiteY5" fmla="*/ 0 h 1113135"/>
                <a:gd name="connsiteX0" fmla="*/ 461693 w 2417892"/>
                <a:gd name="connsiteY0" fmla="*/ 0 h 4973022"/>
                <a:gd name="connsiteX1" fmla="*/ 2417892 w 2417892"/>
                <a:gd name="connsiteY1" fmla="*/ 0 h 4973022"/>
                <a:gd name="connsiteX2" fmla="*/ 2417892 w 2417892"/>
                <a:gd name="connsiteY2" fmla="*/ 1113135 h 4973022"/>
                <a:gd name="connsiteX3" fmla="*/ 461693 w 2417892"/>
                <a:gd name="connsiteY3" fmla="*/ 1113135 h 4973022"/>
                <a:gd name="connsiteX4" fmla="*/ 0 w 2417892"/>
                <a:gd name="connsiteY4" fmla="*/ 4973022 h 4973022"/>
                <a:gd name="connsiteX5" fmla="*/ 461693 w 2417892"/>
                <a:gd name="connsiteY5" fmla="*/ 0 h 4973022"/>
                <a:gd name="connsiteX0" fmla="*/ 461693 w 2417892"/>
                <a:gd name="connsiteY0" fmla="*/ 0 h 4973022"/>
                <a:gd name="connsiteX1" fmla="*/ 2417892 w 2417892"/>
                <a:gd name="connsiteY1" fmla="*/ 0 h 4973022"/>
                <a:gd name="connsiteX2" fmla="*/ 2417892 w 2417892"/>
                <a:gd name="connsiteY2" fmla="*/ 1113135 h 4973022"/>
                <a:gd name="connsiteX3" fmla="*/ 461693 w 2417892"/>
                <a:gd name="connsiteY3" fmla="*/ 1113135 h 4973022"/>
                <a:gd name="connsiteX4" fmla="*/ 0 w 2417892"/>
                <a:gd name="connsiteY4" fmla="*/ 4973022 h 4973022"/>
                <a:gd name="connsiteX5" fmla="*/ 409575 w 2417892"/>
                <a:gd name="connsiteY5" fmla="*/ 372446 h 4973022"/>
                <a:gd name="connsiteX6" fmla="*/ 461693 w 2417892"/>
                <a:gd name="connsiteY6" fmla="*/ 0 h 4973022"/>
                <a:gd name="connsiteX0" fmla="*/ 480743 w 2436942"/>
                <a:gd name="connsiteY0" fmla="*/ 751504 h 5724526"/>
                <a:gd name="connsiteX1" fmla="*/ 2436942 w 2436942"/>
                <a:gd name="connsiteY1" fmla="*/ 751504 h 5724526"/>
                <a:gd name="connsiteX2" fmla="*/ 2436942 w 2436942"/>
                <a:gd name="connsiteY2" fmla="*/ 1864639 h 5724526"/>
                <a:gd name="connsiteX3" fmla="*/ 480743 w 2436942"/>
                <a:gd name="connsiteY3" fmla="*/ 1864639 h 5724526"/>
                <a:gd name="connsiteX4" fmla="*/ 19050 w 2436942"/>
                <a:gd name="connsiteY4" fmla="*/ 5724526 h 5724526"/>
                <a:gd name="connsiteX5" fmla="*/ 0 w 2436942"/>
                <a:gd name="connsiteY5" fmla="*/ 0 h 5724526"/>
                <a:gd name="connsiteX6" fmla="*/ 480743 w 2436942"/>
                <a:gd name="connsiteY6" fmla="*/ 751504 h 5724526"/>
                <a:gd name="connsiteX0" fmla="*/ 471218 w 2427417"/>
                <a:gd name="connsiteY0" fmla="*/ 722929 h 5695951"/>
                <a:gd name="connsiteX1" fmla="*/ 2427417 w 2427417"/>
                <a:gd name="connsiteY1" fmla="*/ 722929 h 5695951"/>
                <a:gd name="connsiteX2" fmla="*/ 2427417 w 2427417"/>
                <a:gd name="connsiteY2" fmla="*/ 1836064 h 5695951"/>
                <a:gd name="connsiteX3" fmla="*/ 471218 w 2427417"/>
                <a:gd name="connsiteY3" fmla="*/ 1836064 h 5695951"/>
                <a:gd name="connsiteX4" fmla="*/ 9525 w 2427417"/>
                <a:gd name="connsiteY4" fmla="*/ 5695951 h 5695951"/>
                <a:gd name="connsiteX5" fmla="*/ 0 w 2427417"/>
                <a:gd name="connsiteY5" fmla="*/ 0 h 5695951"/>
                <a:gd name="connsiteX6" fmla="*/ 471218 w 2427417"/>
                <a:gd name="connsiteY6" fmla="*/ 722929 h 5695951"/>
                <a:gd name="connsiteX0" fmla="*/ 575993 w 2427417"/>
                <a:gd name="connsiteY0" fmla="*/ 722929 h 5695951"/>
                <a:gd name="connsiteX1" fmla="*/ 2427417 w 2427417"/>
                <a:gd name="connsiteY1" fmla="*/ 722929 h 5695951"/>
                <a:gd name="connsiteX2" fmla="*/ 2427417 w 2427417"/>
                <a:gd name="connsiteY2" fmla="*/ 1836064 h 5695951"/>
                <a:gd name="connsiteX3" fmla="*/ 471218 w 2427417"/>
                <a:gd name="connsiteY3" fmla="*/ 1836064 h 5695951"/>
                <a:gd name="connsiteX4" fmla="*/ 9525 w 2427417"/>
                <a:gd name="connsiteY4" fmla="*/ 5695951 h 5695951"/>
                <a:gd name="connsiteX5" fmla="*/ 0 w 2427417"/>
                <a:gd name="connsiteY5" fmla="*/ 0 h 5695951"/>
                <a:gd name="connsiteX6" fmla="*/ 575993 w 2427417"/>
                <a:gd name="connsiteY6" fmla="*/ 722929 h 5695951"/>
                <a:gd name="connsiteX0" fmla="*/ 575993 w 2427417"/>
                <a:gd name="connsiteY0" fmla="*/ 722929 h 5695951"/>
                <a:gd name="connsiteX1" fmla="*/ 2427417 w 2427417"/>
                <a:gd name="connsiteY1" fmla="*/ 722929 h 5695951"/>
                <a:gd name="connsiteX2" fmla="*/ 2427417 w 2427417"/>
                <a:gd name="connsiteY2" fmla="*/ 1836064 h 5695951"/>
                <a:gd name="connsiteX3" fmla="*/ 614093 w 2427417"/>
                <a:gd name="connsiteY3" fmla="*/ 1826539 h 5695951"/>
                <a:gd name="connsiteX4" fmla="*/ 9525 w 2427417"/>
                <a:gd name="connsiteY4" fmla="*/ 5695951 h 5695951"/>
                <a:gd name="connsiteX5" fmla="*/ 0 w 2427417"/>
                <a:gd name="connsiteY5" fmla="*/ 0 h 5695951"/>
                <a:gd name="connsiteX6" fmla="*/ 575993 w 2427417"/>
                <a:gd name="connsiteY6" fmla="*/ 722929 h 5695951"/>
                <a:gd name="connsiteX0" fmla="*/ 575993 w 2427417"/>
                <a:gd name="connsiteY0" fmla="*/ 722929 h 5695951"/>
                <a:gd name="connsiteX1" fmla="*/ 2351217 w 2427417"/>
                <a:gd name="connsiteY1" fmla="*/ 722929 h 5695951"/>
                <a:gd name="connsiteX2" fmla="*/ 2427417 w 2427417"/>
                <a:gd name="connsiteY2" fmla="*/ 1836064 h 5695951"/>
                <a:gd name="connsiteX3" fmla="*/ 614093 w 2427417"/>
                <a:gd name="connsiteY3" fmla="*/ 1826539 h 5695951"/>
                <a:gd name="connsiteX4" fmla="*/ 9525 w 2427417"/>
                <a:gd name="connsiteY4" fmla="*/ 5695951 h 5695951"/>
                <a:gd name="connsiteX5" fmla="*/ 0 w 2427417"/>
                <a:gd name="connsiteY5" fmla="*/ 0 h 5695951"/>
                <a:gd name="connsiteX6" fmla="*/ 575993 w 2427417"/>
                <a:gd name="connsiteY6" fmla="*/ 722929 h 5695951"/>
                <a:gd name="connsiteX0" fmla="*/ 575993 w 2351217"/>
                <a:gd name="connsiteY0" fmla="*/ 722929 h 5695951"/>
                <a:gd name="connsiteX1" fmla="*/ 2351217 w 2351217"/>
                <a:gd name="connsiteY1" fmla="*/ 722929 h 5695951"/>
                <a:gd name="connsiteX2" fmla="*/ 2351217 w 2351217"/>
                <a:gd name="connsiteY2" fmla="*/ 1826477 h 5695951"/>
                <a:gd name="connsiteX3" fmla="*/ 614093 w 2351217"/>
                <a:gd name="connsiteY3" fmla="*/ 1826539 h 5695951"/>
                <a:gd name="connsiteX4" fmla="*/ 9525 w 2351217"/>
                <a:gd name="connsiteY4" fmla="*/ 5695951 h 5695951"/>
                <a:gd name="connsiteX5" fmla="*/ 0 w 2351217"/>
                <a:gd name="connsiteY5" fmla="*/ 0 h 5695951"/>
                <a:gd name="connsiteX6" fmla="*/ 575993 w 2351217"/>
                <a:gd name="connsiteY6" fmla="*/ 722929 h 5695951"/>
                <a:gd name="connsiteX0" fmla="*/ 375968 w 2351217"/>
                <a:gd name="connsiteY0" fmla="*/ 722929 h 5695951"/>
                <a:gd name="connsiteX1" fmla="*/ 2351217 w 2351217"/>
                <a:gd name="connsiteY1" fmla="*/ 722929 h 5695951"/>
                <a:gd name="connsiteX2" fmla="*/ 2351217 w 2351217"/>
                <a:gd name="connsiteY2" fmla="*/ 1826477 h 5695951"/>
                <a:gd name="connsiteX3" fmla="*/ 614093 w 2351217"/>
                <a:gd name="connsiteY3" fmla="*/ 1826539 h 5695951"/>
                <a:gd name="connsiteX4" fmla="*/ 9525 w 2351217"/>
                <a:gd name="connsiteY4" fmla="*/ 5695951 h 5695951"/>
                <a:gd name="connsiteX5" fmla="*/ 0 w 2351217"/>
                <a:gd name="connsiteY5" fmla="*/ 0 h 5695951"/>
                <a:gd name="connsiteX6" fmla="*/ 375968 w 2351217"/>
                <a:gd name="connsiteY6" fmla="*/ 722929 h 5695951"/>
                <a:gd name="connsiteX0" fmla="*/ 375968 w 2351217"/>
                <a:gd name="connsiteY0" fmla="*/ 722929 h 5695951"/>
                <a:gd name="connsiteX1" fmla="*/ 2351217 w 2351217"/>
                <a:gd name="connsiteY1" fmla="*/ 722929 h 5695951"/>
                <a:gd name="connsiteX2" fmla="*/ 2351217 w 2351217"/>
                <a:gd name="connsiteY2" fmla="*/ 1826477 h 5695951"/>
                <a:gd name="connsiteX3" fmla="*/ 414068 w 2351217"/>
                <a:gd name="connsiteY3" fmla="*/ 1826539 h 5695951"/>
                <a:gd name="connsiteX4" fmla="*/ 9525 w 2351217"/>
                <a:gd name="connsiteY4" fmla="*/ 5695951 h 5695951"/>
                <a:gd name="connsiteX5" fmla="*/ 0 w 2351217"/>
                <a:gd name="connsiteY5" fmla="*/ 0 h 5695951"/>
                <a:gd name="connsiteX6" fmla="*/ 375968 w 2351217"/>
                <a:gd name="connsiteY6" fmla="*/ 722929 h 5695951"/>
                <a:gd name="connsiteX0" fmla="*/ 347393 w 2351217"/>
                <a:gd name="connsiteY0" fmla="*/ 722929 h 5695951"/>
                <a:gd name="connsiteX1" fmla="*/ 2351217 w 2351217"/>
                <a:gd name="connsiteY1" fmla="*/ 722929 h 5695951"/>
                <a:gd name="connsiteX2" fmla="*/ 2351217 w 2351217"/>
                <a:gd name="connsiteY2" fmla="*/ 1826477 h 5695951"/>
                <a:gd name="connsiteX3" fmla="*/ 414068 w 2351217"/>
                <a:gd name="connsiteY3" fmla="*/ 1826539 h 5695951"/>
                <a:gd name="connsiteX4" fmla="*/ 9525 w 2351217"/>
                <a:gd name="connsiteY4" fmla="*/ 5695951 h 5695951"/>
                <a:gd name="connsiteX5" fmla="*/ 0 w 2351217"/>
                <a:gd name="connsiteY5" fmla="*/ 0 h 5695951"/>
                <a:gd name="connsiteX6" fmla="*/ 347393 w 2351217"/>
                <a:gd name="connsiteY6" fmla="*/ 722929 h 5695951"/>
                <a:gd name="connsiteX0" fmla="*/ 347393 w 2351217"/>
                <a:gd name="connsiteY0" fmla="*/ 722929 h 5695951"/>
                <a:gd name="connsiteX1" fmla="*/ 2351217 w 2351217"/>
                <a:gd name="connsiteY1" fmla="*/ 722929 h 5695951"/>
                <a:gd name="connsiteX2" fmla="*/ 2351217 w 2351217"/>
                <a:gd name="connsiteY2" fmla="*/ 1826477 h 5695951"/>
                <a:gd name="connsiteX3" fmla="*/ 356918 w 2351217"/>
                <a:gd name="connsiteY3" fmla="*/ 1826539 h 5695951"/>
                <a:gd name="connsiteX4" fmla="*/ 9525 w 2351217"/>
                <a:gd name="connsiteY4" fmla="*/ 5695951 h 5695951"/>
                <a:gd name="connsiteX5" fmla="*/ 0 w 2351217"/>
                <a:gd name="connsiteY5" fmla="*/ 0 h 5695951"/>
                <a:gd name="connsiteX6" fmla="*/ 347393 w 2351217"/>
                <a:gd name="connsiteY6" fmla="*/ 722929 h 5695951"/>
                <a:gd name="connsiteX0" fmla="*/ 347393 w 2351217"/>
                <a:gd name="connsiteY0" fmla="*/ 722929 h 5695951"/>
                <a:gd name="connsiteX1" fmla="*/ 2351217 w 2351217"/>
                <a:gd name="connsiteY1" fmla="*/ 1077658 h 5695951"/>
                <a:gd name="connsiteX2" fmla="*/ 2351217 w 2351217"/>
                <a:gd name="connsiteY2" fmla="*/ 1826477 h 5695951"/>
                <a:gd name="connsiteX3" fmla="*/ 356918 w 2351217"/>
                <a:gd name="connsiteY3" fmla="*/ 1826539 h 5695951"/>
                <a:gd name="connsiteX4" fmla="*/ 9525 w 2351217"/>
                <a:gd name="connsiteY4" fmla="*/ 5695951 h 5695951"/>
                <a:gd name="connsiteX5" fmla="*/ 0 w 2351217"/>
                <a:gd name="connsiteY5" fmla="*/ 0 h 5695951"/>
                <a:gd name="connsiteX6" fmla="*/ 347393 w 2351217"/>
                <a:gd name="connsiteY6" fmla="*/ 722929 h 5695951"/>
                <a:gd name="connsiteX0" fmla="*/ 328343 w 2351217"/>
                <a:gd name="connsiteY0" fmla="*/ 1077658 h 5695951"/>
                <a:gd name="connsiteX1" fmla="*/ 2351217 w 2351217"/>
                <a:gd name="connsiteY1" fmla="*/ 1077658 h 5695951"/>
                <a:gd name="connsiteX2" fmla="*/ 2351217 w 2351217"/>
                <a:gd name="connsiteY2" fmla="*/ 1826477 h 5695951"/>
                <a:gd name="connsiteX3" fmla="*/ 356918 w 2351217"/>
                <a:gd name="connsiteY3" fmla="*/ 1826539 h 5695951"/>
                <a:gd name="connsiteX4" fmla="*/ 9525 w 2351217"/>
                <a:gd name="connsiteY4" fmla="*/ 5695951 h 5695951"/>
                <a:gd name="connsiteX5" fmla="*/ 0 w 2351217"/>
                <a:gd name="connsiteY5" fmla="*/ 0 h 5695951"/>
                <a:gd name="connsiteX6" fmla="*/ 328343 w 2351217"/>
                <a:gd name="connsiteY6" fmla="*/ 1077658 h 5695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1217" h="5695951">
                  <a:moveTo>
                    <a:pt x="328343" y="1077658"/>
                  </a:moveTo>
                  <a:lnTo>
                    <a:pt x="2351217" y="1077658"/>
                  </a:lnTo>
                  <a:lnTo>
                    <a:pt x="2351217" y="1826477"/>
                  </a:lnTo>
                  <a:lnTo>
                    <a:pt x="356918" y="1826539"/>
                  </a:lnTo>
                  <a:lnTo>
                    <a:pt x="9525" y="5695951"/>
                  </a:lnTo>
                  <a:lnTo>
                    <a:pt x="0" y="0"/>
                  </a:lnTo>
                  <a:lnTo>
                    <a:pt x="328343" y="1077658"/>
                  </a:lnTo>
                  <a:close/>
                </a:path>
              </a:pathLst>
            </a:custGeom>
            <a:solidFill>
              <a:schemeClr val="accent1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301EC9F-BD01-79C4-93F4-16D89057A91D}"/>
              </a:ext>
            </a:extLst>
          </p:cNvPr>
          <p:cNvGrpSpPr/>
          <p:nvPr/>
        </p:nvGrpSpPr>
        <p:grpSpPr>
          <a:xfrm>
            <a:off x="759258" y="1136262"/>
            <a:ext cx="5545612" cy="5720832"/>
            <a:chOff x="2035608" y="1194318"/>
            <a:chExt cx="5545612" cy="5579707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C27063BE-4B89-54E5-0256-0A671E960DA3}"/>
                </a:ext>
              </a:extLst>
            </p:cNvPr>
            <p:cNvSpPr/>
            <p:nvPr/>
          </p:nvSpPr>
          <p:spPr>
            <a:xfrm>
              <a:off x="2035608" y="1194318"/>
              <a:ext cx="2172498" cy="5557884"/>
            </a:xfrm>
            <a:prstGeom prst="rect">
              <a:avLst/>
            </a:prstGeom>
            <a:solidFill>
              <a:schemeClr val="accent2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7A74E77E-E0A6-B5B5-C6B1-D7F21C1441E5}"/>
                </a:ext>
              </a:extLst>
            </p:cNvPr>
            <p:cNvSpPr/>
            <p:nvPr/>
          </p:nvSpPr>
          <p:spPr>
            <a:xfrm>
              <a:off x="4210147" y="1195319"/>
              <a:ext cx="3371073" cy="5578706"/>
            </a:xfrm>
            <a:custGeom>
              <a:avLst/>
              <a:gdLst>
                <a:gd name="connsiteX0" fmla="*/ 0 w 2228073"/>
                <a:gd name="connsiteY0" fmla="*/ 0 h 5634302"/>
                <a:gd name="connsiteX1" fmla="*/ 2228073 w 2228073"/>
                <a:gd name="connsiteY1" fmla="*/ 0 h 5634302"/>
                <a:gd name="connsiteX2" fmla="*/ 2228073 w 2228073"/>
                <a:gd name="connsiteY2" fmla="*/ 5634302 h 5634302"/>
                <a:gd name="connsiteX3" fmla="*/ 0 w 2228073"/>
                <a:gd name="connsiteY3" fmla="*/ 5634302 h 5634302"/>
                <a:gd name="connsiteX4" fmla="*/ 0 w 2228073"/>
                <a:gd name="connsiteY4" fmla="*/ 0 h 5634302"/>
                <a:gd name="connsiteX0" fmla="*/ 0 w 2228073"/>
                <a:gd name="connsiteY0" fmla="*/ 0 h 5634302"/>
                <a:gd name="connsiteX1" fmla="*/ 2228073 w 2228073"/>
                <a:gd name="connsiteY1" fmla="*/ 0 h 5634302"/>
                <a:gd name="connsiteX2" fmla="*/ 2228073 w 2228073"/>
                <a:gd name="connsiteY2" fmla="*/ 3538802 h 5634302"/>
                <a:gd name="connsiteX3" fmla="*/ 0 w 2228073"/>
                <a:gd name="connsiteY3" fmla="*/ 5634302 h 5634302"/>
                <a:gd name="connsiteX4" fmla="*/ 0 w 2228073"/>
                <a:gd name="connsiteY4" fmla="*/ 0 h 5634302"/>
                <a:gd name="connsiteX0" fmla="*/ 0 w 2228073"/>
                <a:gd name="connsiteY0" fmla="*/ 0 h 5634302"/>
                <a:gd name="connsiteX1" fmla="*/ 2228073 w 2228073"/>
                <a:gd name="connsiteY1" fmla="*/ 0 h 5634302"/>
                <a:gd name="connsiteX2" fmla="*/ 2228073 w 2228073"/>
                <a:gd name="connsiteY2" fmla="*/ 3538802 h 5634302"/>
                <a:gd name="connsiteX3" fmla="*/ 1251954 w 2228073"/>
                <a:gd name="connsiteY3" fmla="*/ 4437589 h 5634302"/>
                <a:gd name="connsiteX4" fmla="*/ 0 w 2228073"/>
                <a:gd name="connsiteY4" fmla="*/ 5634302 h 5634302"/>
                <a:gd name="connsiteX5" fmla="*/ 0 w 2228073"/>
                <a:gd name="connsiteY5" fmla="*/ 0 h 5634302"/>
                <a:gd name="connsiteX0" fmla="*/ 0 w 2228073"/>
                <a:gd name="connsiteY0" fmla="*/ 0 h 5634302"/>
                <a:gd name="connsiteX1" fmla="*/ 2228073 w 2228073"/>
                <a:gd name="connsiteY1" fmla="*/ 0 h 5634302"/>
                <a:gd name="connsiteX2" fmla="*/ 2228073 w 2228073"/>
                <a:gd name="connsiteY2" fmla="*/ 3538802 h 5634302"/>
                <a:gd name="connsiteX3" fmla="*/ 451854 w 2228073"/>
                <a:gd name="connsiteY3" fmla="*/ 3546049 h 5634302"/>
                <a:gd name="connsiteX4" fmla="*/ 0 w 2228073"/>
                <a:gd name="connsiteY4" fmla="*/ 5634302 h 5634302"/>
                <a:gd name="connsiteX5" fmla="*/ 0 w 2228073"/>
                <a:gd name="connsiteY5" fmla="*/ 0 h 5634302"/>
                <a:gd name="connsiteX0" fmla="*/ 0 w 3371073"/>
                <a:gd name="connsiteY0" fmla="*/ 0 h 5634302"/>
                <a:gd name="connsiteX1" fmla="*/ 3371073 w 3371073"/>
                <a:gd name="connsiteY1" fmla="*/ 9620 h 5634302"/>
                <a:gd name="connsiteX2" fmla="*/ 2228073 w 3371073"/>
                <a:gd name="connsiteY2" fmla="*/ 3538802 h 5634302"/>
                <a:gd name="connsiteX3" fmla="*/ 451854 w 3371073"/>
                <a:gd name="connsiteY3" fmla="*/ 3546049 h 5634302"/>
                <a:gd name="connsiteX4" fmla="*/ 0 w 3371073"/>
                <a:gd name="connsiteY4" fmla="*/ 5634302 h 5634302"/>
                <a:gd name="connsiteX5" fmla="*/ 0 w 3371073"/>
                <a:gd name="connsiteY5" fmla="*/ 0 h 5634302"/>
                <a:gd name="connsiteX0" fmla="*/ 0 w 3371073"/>
                <a:gd name="connsiteY0" fmla="*/ 0 h 5634302"/>
                <a:gd name="connsiteX1" fmla="*/ 3371073 w 3371073"/>
                <a:gd name="connsiteY1" fmla="*/ 9620 h 5634302"/>
                <a:gd name="connsiteX2" fmla="*/ 3371073 w 3371073"/>
                <a:gd name="connsiteY2" fmla="*/ 3865879 h 5634302"/>
                <a:gd name="connsiteX3" fmla="*/ 451854 w 3371073"/>
                <a:gd name="connsiteY3" fmla="*/ 3546049 h 5634302"/>
                <a:gd name="connsiteX4" fmla="*/ 0 w 3371073"/>
                <a:gd name="connsiteY4" fmla="*/ 5634302 h 5634302"/>
                <a:gd name="connsiteX5" fmla="*/ 0 w 3371073"/>
                <a:gd name="connsiteY5" fmla="*/ 0 h 5634302"/>
                <a:gd name="connsiteX0" fmla="*/ 0 w 3371073"/>
                <a:gd name="connsiteY0" fmla="*/ 0 h 5634302"/>
                <a:gd name="connsiteX1" fmla="*/ 3371073 w 3371073"/>
                <a:gd name="connsiteY1" fmla="*/ 9620 h 5634302"/>
                <a:gd name="connsiteX2" fmla="*/ 3371073 w 3371073"/>
                <a:gd name="connsiteY2" fmla="*/ 3865879 h 5634302"/>
                <a:gd name="connsiteX3" fmla="*/ 651879 w 3371073"/>
                <a:gd name="connsiteY3" fmla="*/ 3873127 h 5634302"/>
                <a:gd name="connsiteX4" fmla="*/ 0 w 3371073"/>
                <a:gd name="connsiteY4" fmla="*/ 5634302 h 5634302"/>
                <a:gd name="connsiteX5" fmla="*/ 0 w 3371073"/>
                <a:gd name="connsiteY5" fmla="*/ 0 h 563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1073" h="5634302">
                  <a:moveTo>
                    <a:pt x="0" y="0"/>
                  </a:moveTo>
                  <a:lnTo>
                    <a:pt x="3371073" y="9620"/>
                  </a:lnTo>
                  <a:lnTo>
                    <a:pt x="3371073" y="3865879"/>
                  </a:lnTo>
                  <a:lnTo>
                    <a:pt x="651879" y="3873127"/>
                  </a:lnTo>
                  <a:lnTo>
                    <a:pt x="0" y="5634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7D11E3-4FB5-7F56-DADD-A320F3F92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 Pipeline, Overlap with Seurat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510370B-1861-64F4-BBDD-6CBFB3E58EB2}"/>
              </a:ext>
            </a:extLst>
          </p:cNvPr>
          <p:cNvGrpSpPr/>
          <p:nvPr/>
        </p:nvGrpSpPr>
        <p:grpSpPr>
          <a:xfrm>
            <a:off x="921544" y="2406921"/>
            <a:ext cx="1775396" cy="338554"/>
            <a:chOff x="-11289" y="2786494"/>
            <a:chExt cx="2170520" cy="33855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704D84F-731E-9082-2B21-091C6A37CFD1}"/>
                </a:ext>
              </a:extLst>
            </p:cNvPr>
            <p:cNvSpPr/>
            <p:nvPr/>
          </p:nvSpPr>
          <p:spPr>
            <a:xfrm>
              <a:off x="176908" y="2814116"/>
              <a:ext cx="1835101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F12BD3C-77B8-029A-56CD-173FF30B09FE}"/>
                </a:ext>
              </a:extLst>
            </p:cNvPr>
            <p:cNvSpPr txBox="1"/>
            <p:nvPr/>
          </p:nvSpPr>
          <p:spPr>
            <a:xfrm>
              <a:off x="-11289" y="2786494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Normalization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683702-81FE-6548-923B-7A355B570D40}"/>
              </a:ext>
            </a:extLst>
          </p:cNvPr>
          <p:cNvGrpSpPr/>
          <p:nvPr/>
        </p:nvGrpSpPr>
        <p:grpSpPr>
          <a:xfrm>
            <a:off x="918119" y="3805106"/>
            <a:ext cx="1782247" cy="830997"/>
            <a:chOff x="27906" y="5317845"/>
            <a:chExt cx="2185416" cy="83099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9043660-3AF2-BB1D-4E89-4DE1451F796A}"/>
                </a:ext>
              </a:extLst>
            </p:cNvPr>
            <p:cNvSpPr/>
            <p:nvPr/>
          </p:nvSpPr>
          <p:spPr>
            <a:xfrm>
              <a:off x="292267" y="5372080"/>
              <a:ext cx="1658952" cy="729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6E56C49-FD67-8037-0223-9D96334452D9}"/>
                </a:ext>
              </a:extLst>
            </p:cNvPr>
            <p:cNvSpPr txBox="1"/>
            <p:nvPr/>
          </p:nvSpPr>
          <p:spPr>
            <a:xfrm>
              <a:off x="27906" y="5317845"/>
              <a:ext cx="21854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Linear Dimensional </a:t>
              </a:r>
            </a:p>
            <a:p>
              <a:pPr algn="ctr"/>
              <a:r>
                <a:rPr lang="en-US" sz="1600" b="1" dirty="0"/>
                <a:t>Reduction 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2BC7AE-7E66-B88D-88DE-6FBDACD00730}"/>
              </a:ext>
            </a:extLst>
          </p:cNvPr>
          <p:cNvGrpSpPr/>
          <p:nvPr/>
        </p:nvGrpSpPr>
        <p:grpSpPr>
          <a:xfrm>
            <a:off x="1089266" y="4979622"/>
            <a:ext cx="1439952" cy="338554"/>
            <a:chOff x="154851" y="5720670"/>
            <a:chExt cx="2215538" cy="33855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A53F215-D050-F408-C174-CA93CECE7A6F}"/>
                </a:ext>
              </a:extLst>
            </p:cNvPr>
            <p:cNvSpPr/>
            <p:nvPr/>
          </p:nvSpPr>
          <p:spPr>
            <a:xfrm>
              <a:off x="199869" y="5754457"/>
              <a:ext cx="2170520" cy="2829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AF7952C-1A2D-369F-B88D-9C5680AE11E2}"/>
                </a:ext>
              </a:extLst>
            </p:cNvPr>
            <p:cNvSpPr txBox="1"/>
            <p:nvPr/>
          </p:nvSpPr>
          <p:spPr>
            <a:xfrm>
              <a:off x="154851" y="5720670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Clustering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C3FC01-C980-892B-BDE8-25AFCA21F6A3}"/>
              </a:ext>
            </a:extLst>
          </p:cNvPr>
          <p:cNvGrpSpPr/>
          <p:nvPr/>
        </p:nvGrpSpPr>
        <p:grpSpPr>
          <a:xfrm>
            <a:off x="1289813" y="1779750"/>
            <a:ext cx="1038858" cy="338554"/>
            <a:chOff x="59136" y="2068190"/>
            <a:chExt cx="2233557" cy="33855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5AD03A2-A5B3-C9EF-AF1C-D8D720DFDBB3}"/>
                </a:ext>
              </a:extLst>
            </p:cNvPr>
            <p:cNvSpPr/>
            <p:nvPr/>
          </p:nvSpPr>
          <p:spPr>
            <a:xfrm>
              <a:off x="113938" y="2120893"/>
              <a:ext cx="2178755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E70EEEF-B34B-1193-293D-F050650EFA1C}"/>
                </a:ext>
              </a:extLst>
            </p:cNvPr>
            <p:cNvSpPr txBox="1"/>
            <p:nvPr/>
          </p:nvSpPr>
          <p:spPr>
            <a:xfrm>
              <a:off x="59136" y="2068190"/>
              <a:ext cx="22049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Filtering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813A1AB-48FF-35C0-43FF-193E564C95A6}"/>
              </a:ext>
            </a:extLst>
          </p:cNvPr>
          <p:cNvGrpSpPr/>
          <p:nvPr/>
        </p:nvGrpSpPr>
        <p:grpSpPr>
          <a:xfrm>
            <a:off x="802605" y="1162365"/>
            <a:ext cx="2013275" cy="338554"/>
            <a:chOff x="97343" y="1300458"/>
            <a:chExt cx="2194560" cy="33855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D62602F-1CCB-4C62-18A8-4419D4F2DD05}"/>
                </a:ext>
              </a:extLst>
            </p:cNvPr>
            <p:cNvSpPr/>
            <p:nvPr/>
          </p:nvSpPr>
          <p:spPr>
            <a:xfrm>
              <a:off x="179627" y="1332386"/>
              <a:ext cx="2062017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B3A98C4-096A-7EA0-B505-8C612594343D}"/>
                </a:ext>
              </a:extLst>
            </p:cNvPr>
            <p:cNvSpPr txBox="1"/>
            <p:nvPr/>
          </p:nvSpPr>
          <p:spPr>
            <a:xfrm>
              <a:off x="97343" y="1300458"/>
              <a:ext cx="2194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Metadata Curation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9CADEE0-3E2D-CE05-517B-40FF4E43FCE6}"/>
              </a:ext>
            </a:extLst>
          </p:cNvPr>
          <p:cNvGrpSpPr/>
          <p:nvPr/>
        </p:nvGrpSpPr>
        <p:grpSpPr>
          <a:xfrm>
            <a:off x="1234372" y="3197610"/>
            <a:ext cx="1149740" cy="338554"/>
            <a:chOff x="-63988" y="3721744"/>
            <a:chExt cx="2170519" cy="33855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A23B3C3-85C8-912B-411F-04F7B20F44AC}"/>
                </a:ext>
              </a:extLst>
            </p:cNvPr>
            <p:cNvSpPr/>
            <p:nvPr/>
          </p:nvSpPr>
          <p:spPr>
            <a:xfrm>
              <a:off x="87705" y="3760558"/>
              <a:ext cx="1918995" cy="2815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FACB95B-CA8C-A92E-ECE9-B4DD896B43B5}"/>
                </a:ext>
              </a:extLst>
            </p:cNvPr>
            <p:cNvSpPr txBox="1"/>
            <p:nvPr/>
          </p:nvSpPr>
          <p:spPr>
            <a:xfrm>
              <a:off x="-63988" y="3721744"/>
              <a:ext cx="2170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Scaling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3773D63-1591-D89D-60A4-63E32B1B9436}"/>
              </a:ext>
            </a:extLst>
          </p:cNvPr>
          <p:cNvSpPr txBox="1"/>
          <p:nvPr/>
        </p:nvSpPr>
        <p:spPr>
          <a:xfrm>
            <a:off x="887804" y="1391191"/>
            <a:ext cx="18428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PercentageFeatureSet</a:t>
            </a:r>
            <a:r>
              <a:rPr lang="en-US" sz="1200" i="1" dirty="0"/>
              <a:t>()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6976B7-1ED3-58D3-C7C9-7BD24C1E930E}"/>
              </a:ext>
            </a:extLst>
          </p:cNvPr>
          <p:cNvSpPr txBox="1"/>
          <p:nvPr/>
        </p:nvSpPr>
        <p:spPr>
          <a:xfrm>
            <a:off x="1391172" y="2030369"/>
            <a:ext cx="8361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subset()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0488DE-8551-9FF4-BF87-2E1C98AD8AE0}"/>
              </a:ext>
            </a:extLst>
          </p:cNvPr>
          <p:cNvSpPr txBox="1"/>
          <p:nvPr/>
        </p:nvSpPr>
        <p:spPr>
          <a:xfrm>
            <a:off x="1070207" y="2652771"/>
            <a:ext cx="14780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NormalizeData</a:t>
            </a:r>
            <a:r>
              <a:rPr lang="en-US" sz="1200" i="1" dirty="0"/>
              <a:t>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28CE2F-CF96-83C5-7A8E-55AB34505112}"/>
              </a:ext>
            </a:extLst>
          </p:cNvPr>
          <p:cNvSpPr txBox="1"/>
          <p:nvPr/>
        </p:nvSpPr>
        <p:spPr>
          <a:xfrm>
            <a:off x="1022241" y="2822590"/>
            <a:ext cx="15740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FindVariableFeatures</a:t>
            </a:r>
            <a:r>
              <a:rPr lang="en-US" sz="1200" i="1" dirty="0"/>
              <a:t>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492E03-188D-3471-F7E6-F958D8382234}"/>
              </a:ext>
            </a:extLst>
          </p:cNvPr>
          <p:cNvSpPr txBox="1"/>
          <p:nvPr/>
        </p:nvSpPr>
        <p:spPr>
          <a:xfrm>
            <a:off x="1339979" y="3462392"/>
            <a:ext cx="9385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ScaleData</a:t>
            </a:r>
            <a:r>
              <a:rPr lang="en-US" sz="1200" i="1" dirty="0"/>
              <a:t>()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3C2A02-DC9B-8E62-174C-A6D06DACFBB4}"/>
              </a:ext>
            </a:extLst>
          </p:cNvPr>
          <p:cNvSpPr txBox="1"/>
          <p:nvPr/>
        </p:nvSpPr>
        <p:spPr>
          <a:xfrm>
            <a:off x="924193" y="4565343"/>
            <a:ext cx="17700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RunPCA</a:t>
            </a:r>
            <a:r>
              <a:rPr lang="en-US" sz="1200" i="1" dirty="0"/>
              <a:t>(),   </a:t>
            </a:r>
            <a:r>
              <a:rPr lang="en-US" sz="1200" i="1" dirty="0" err="1"/>
              <a:t>ElbowPlot</a:t>
            </a:r>
            <a:r>
              <a:rPr lang="en-US" sz="1200" i="1" dirty="0"/>
              <a:t>()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02D5C5-98D2-DB1F-FC1F-F5E376C284DA}"/>
              </a:ext>
            </a:extLst>
          </p:cNvPr>
          <p:cNvSpPr txBox="1"/>
          <p:nvPr/>
        </p:nvSpPr>
        <p:spPr>
          <a:xfrm>
            <a:off x="711962" y="5245325"/>
            <a:ext cx="21945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 </a:t>
            </a:r>
            <a:r>
              <a:rPr lang="en-US" sz="1200" i="1" dirty="0" err="1"/>
              <a:t>FindNeighbors</a:t>
            </a:r>
            <a:r>
              <a:rPr lang="en-US" sz="1200" i="1" dirty="0"/>
              <a:t>(),  </a:t>
            </a:r>
            <a:r>
              <a:rPr lang="en-US" sz="1200" i="1" dirty="0" err="1"/>
              <a:t>FindClusters</a:t>
            </a:r>
            <a:r>
              <a:rPr lang="en-US" sz="1200" i="1" dirty="0"/>
              <a:t>()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349D5C-5261-D8BB-7722-D66B9895E6D0}"/>
              </a:ext>
            </a:extLst>
          </p:cNvPr>
          <p:cNvSpPr txBox="1"/>
          <p:nvPr/>
        </p:nvSpPr>
        <p:spPr>
          <a:xfrm>
            <a:off x="913350" y="6425837"/>
            <a:ext cx="17917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RunUMAP</a:t>
            </a:r>
            <a:r>
              <a:rPr lang="en-US" sz="1200" i="1" dirty="0"/>
              <a:t>(), </a:t>
            </a:r>
            <a:r>
              <a:rPr lang="en-US" sz="1200" i="1" dirty="0" err="1"/>
              <a:t>DimPlot</a:t>
            </a:r>
            <a:r>
              <a:rPr lang="en-US" sz="1200" i="1" dirty="0"/>
              <a:t>()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7B77C4B-3546-C6C1-8B64-EDF8A83DE983}"/>
              </a:ext>
            </a:extLst>
          </p:cNvPr>
          <p:cNvGrpSpPr/>
          <p:nvPr/>
        </p:nvGrpSpPr>
        <p:grpSpPr>
          <a:xfrm>
            <a:off x="1103284" y="5663978"/>
            <a:ext cx="1411916" cy="830997"/>
            <a:chOff x="136544" y="5759803"/>
            <a:chExt cx="2172401" cy="830997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EE953CF-0ECE-1A35-19FE-DACC7E68D668}"/>
                </a:ext>
              </a:extLst>
            </p:cNvPr>
            <p:cNvSpPr/>
            <p:nvPr/>
          </p:nvSpPr>
          <p:spPr>
            <a:xfrm>
              <a:off x="138426" y="5810056"/>
              <a:ext cx="2170519" cy="7301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5E5126A-D7CA-D89A-6129-489143EB992B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Nonlinear Dimension Reduction</a:t>
              </a:r>
            </a:p>
          </p:txBody>
        </p:sp>
      </p:grp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D41BE6D2-36C7-58A9-AC23-12307F1432B6}"/>
              </a:ext>
            </a:extLst>
          </p:cNvPr>
          <p:cNvSpPr/>
          <p:nvPr/>
        </p:nvSpPr>
        <p:spPr>
          <a:xfrm rot="5400000">
            <a:off x="1740980" y="1540780"/>
            <a:ext cx="136524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FA5E639E-0C24-DA7F-E6BA-28EF99BA34F3}"/>
              </a:ext>
            </a:extLst>
          </p:cNvPr>
          <p:cNvSpPr/>
          <p:nvPr/>
        </p:nvSpPr>
        <p:spPr>
          <a:xfrm rot="5400000">
            <a:off x="1751808" y="2148508"/>
            <a:ext cx="114868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9E30883B-8DD8-AA73-2AE6-5528379FCB76}"/>
              </a:ext>
            </a:extLst>
          </p:cNvPr>
          <p:cNvSpPr/>
          <p:nvPr/>
        </p:nvSpPr>
        <p:spPr>
          <a:xfrm rot="5400000">
            <a:off x="1756340" y="2952377"/>
            <a:ext cx="10580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B41C2E01-593D-AFD1-64D5-62FBE704382D}"/>
              </a:ext>
            </a:extLst>
          </p:cNvPr>
          <p:cNvSpPr/>
          <p:nvPr/>
        </p:nvSpPr>
        <p:spPr>
          <a:xfrm rot="5400000">
            <a:off x="1749492" y="3584967"/>
            <a:ext cx="119500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3936CDF9-B906-2ECF-F704-F64C45B9FA63}"/>
              </a:ext>
            </a:extLst>
          </p:cNvPr>
          <p:cNvSpPr/>
          <p:nvPr/>
        </p:nvSpPr>
        <p:spPr>
          <a:xfrm rot="5400000">
            <a:off x="1732757" y="4716815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5E1B9CAD-307D-94ED-D899-6E40C022C26B}"/>
              </a:ext>
            </a:extLst>
          </p:cNvPr>
          <p:cNvSpPr/>
          <p:nvPr/>
        </p:nvSpPr>
        <p:spPr>
          <a:xfrm rot="5400000">
            <a:off x="1732757" y="5412514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7F185E41-03D1-CA0B-1216-8A9EFC9D6C41}"/>
              </a:ext>
            </a:extLst>
          </p:cNvPr>
          <p:cNvSpPr/>
          <p:nvPr/>
        </p:nvSpPr>
        <p:spPr>
          <a:xfrm rot="5400000">
            <a:off x="5266873" y="1566450"/>
            <a:ext cx="12541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40AA29C-0CE0-B944-6CBA-EF60C8CA2B3A}"/>
              </a:ext>
            </a:extLst>
          </p:cNvPr>
          <p:cNvGrpSpPr/>
          <p:nvPr/>
        </p:nvGrpSpPr>
        <p:grpSpPr>
          <a:xfrm>
            <a:off x="4572172" y="1183040"/>
            <a:ext cx="1514816" cy="338554"/>
            <a:chOff x="-69645" y="698949"/>
            <a:chExt cx="2178751" cy="338554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F40607D-1292-2190-4237-4D490CFA8AF0}"/>
                </a:ext>
              </a:extLst>
            </p:cNvPr>
            <p:cNvSpPr/>
            <p:nvPr/>
          </p:nvSpPr>
          <p:spPr>
            <a:xfrm>
              <a:off x="113942" y="750352"/>
              <a:ext cx="1834757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D14B342-B3E3-C45B-4B0F-FF1616096596}"/>
                </a:ext>
              </a:extLst>
            </p:cNvPr>
            <p:cNvSpPr txBox="1"/>
            <p:nvPr/>
          </p:nvSpPr>
          <p:spPr>
            <a:xfrm>
              <a:off x="-69645" y="698949"/>
              <a:ext cx="21787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Normalization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2E7F10D-6584-2B83-2875-8730BE2DCE5E}"/>
              </a:ext>
            </a:extLst>
          </p:cNvPr>
          <p:cNvGrpSpPr/>
          <p:nvPr/>
        </p:nvGrpSpPr>
        <p:grpSpPr>
          <a:xfrm>
            <a:off x="4438457" y="2432156"/>
            <a:ext cx="1782247" cy="830997"/>
            <a:chOff x="27906" y="5317845"/>
            <a:chExt cx="2185416" cy="830997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409FEE1-F232-BEA3-CA07-BC2FD96E033D}"/>
                </a:ext>
              </a:extLst>
            </p:cNvPr>
            <p:cNvSpPr/>
            <p:nvPr/>
          </p:nvSpPr>
          <p:spPr>
            <a:xfrm>
              <a:off x="292267" y="5372080"/>
              <a:ext cx="1658952" cy="729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8103179-0F89-75DA-AF20-88FCB1277C02}"/>
                </a:ext>
              </a:extLst>
            </p:cNvPr>
            <p:cNvSpPr txBox="1"/>
            <p:nvPr/>
          </p:nvSpPr>
          <p:spPr>
            <a:xfrm>
              <a:off x="27906" y="5317845"/>
              <a:ext cx="21854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Linear Dimensional </a:t>
              </a:r>
            </a:p>
            <a:p>
              <a:pPr algn="ctr"/>
              <a:r>
                <a:rPr lang="en-US" sz="1600" b="1" dirty="0"/>
                <a:t>Reduction 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CD10ED7-818B-76CF-0A41-91107CDB8BCB}"/>
              </a:ext>
            </a:extLst>
          </p:cNvPr>
          <p:cNvGrpSpPr/>
          <p:nvPr/>
        </p:nvGrpSpPr>
        <p:grpSpPr>
          <a:xfrm>
            <a:off x="4579548" y="3604799"/>
            <a:ext cx="1500065" cy="1338812"/>
            <a:chOff x="88035" y="5728322"/>
            <a:chExt cx="2308029" cy="1338812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D0FDA5D-6014-EFC7-7C10-884E6D40EBF8}"/>
                </a:ext>
              </a:extLst>
            </p:cNvPr>
            <p:cNvSpPr/>
            <p:nvPr/>
          </p:nvSpPr>
          <p:spPr>
            <a:xfrm>
              <a:off x="134321" y="5728322"/>
              <a:ext cx="2258573" cy="13234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B162C05-BF2E-B718-C1B4-D50AEB1F9FFF}"/>
                </a:ext>
              </a:extLst>
            </p:cNvPr>
            <p:cNvSpPr txBox="1"/>
            <p:nvPr/>
          </p:nvSpPr>
          <p:spPr>
            <a:xfrm>
              <a:off x="88035" y="5743695"/>
              <a:ext cx="230802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Nonlinear Dimension Reduction,</a:t>
              </a:r>
            </a:p>
            <a:p>
              <a:pPr algn="ctr"/>
              <a:r>
                <a:rPr lang="en-US" sz="1600" b="1" dirty="0"/>
                <a:t>Clustering,</a:t>
              </a:r>
            </a:p>
            <a:p>
              <a:pPr algn="ctr"/>
              <a:r>
                <a:rPr lang="en-US" sz="1600" b="1" dirty="0"/>
                <a:t>Partitioning 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103AC06-B9CD-49E8-5CB4-63D1ABD26AEA}"/>
              </a:ext>
            </a:extLst>
          </p:cNvPr>
          <p:cNvGrpSpPr/>
          <p:nvPr/>
        </p:nvGrpSpPr>
        <p:grpSpPr>
          <a:xfrm>
            <a:off x="4624234" y="1802408"/>
            <a:ext cx="1410693" cy="338554"/>
            <a:chOff x="636190" y="1289169"/>
            <a:chExt cx="1537719" cy="338554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F072E11-C2E0-B741-281B-6A5DC893CF6A}"/>
                </a:ext>
              </a:extLst>
            </p:cNvPr>
            <p:cNvSpPr/>
            <p:nvPr/>
          </p:nvSpPr>
          <p:spPr>
            <a:xfrm>
              <a:off x="754184" y="1332386"/>
              <a:ext cx="1271053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489C440-3A1C-B794-20FF-60C7499E3B5B}"/>
                </a:ext>
              </a:extLst>
            </p:cNvPr>
            <p:cNvSpPr txBox="1"/>
            <p:nvPr/>
          </p:nvSpPr>
          <p:spPr>
            <a:xfrm>
              <a:off x="636190" y="1289169"/>
              <a:ext cx="15377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Integration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E817920C-02F6-372A-1623-64F0A5427631}"/>
              </a:ext>
            </a:extLst>
          </p:cNvPr>
          <p:cNvSpPr txBox="1"/>
          <p:nvPr/>
        </p:nvSpPr>
        <p:spPr>
          <a:xfrm>
            <a:off x="4428495" y="1439346"/>
            <a:ext cx="18021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preprocess_cds</a:t>
            </a:r>
            <a:r>
              <a:rPr lang="en-US" sz="1200" i="1" dirty="0"/>
              <a:t>()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6F36769-9145-E082-C40C-3984FA6C64E4}"/>
              </a:ext>
            </a:extLst>
          </p:cNvPr>
          <p:cNvSpPr txBox="1"/>
          <p:nvPr/>
        </p:nvSpPr>
        <p:spPr>
          <a:xfrm>
            <a:off x="4408142" y="2047066"/>
            <a:ext cx="18428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align_cds</a:t>
            </a:r>
            <a:r>
              <a:rPr lang="en-US" sz="1200" i="1" dirty="0"/>
              <a:t>()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4FDE156-8EE1-8B6D-A9C8-7C9A63D9457D}"/>
              </a:ext>
            </a:extLst>
          </p:cNvPr>
          <p:cNvSpPr txBox="1"/>
          <p:nvPr/>
        </p:nvSpPr>
        <p:spPr>
          <a:xfrm>
            <a:off x="4444531" y="3192393"/>
            <a:ext cx="17700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reduce_dimension</a:t>
            </a:r>
            <a:r>
              <a:rPr lang="en-US" sz="1200" i="1" dirty="0"/>
              <a:t>()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04D3FAC-72A4-C954-B296-9A68D5B0494B}"/>
              </a:ext>
            </a:extLst>
          </p:cNvPr>
          <p:cNvSpPr txBox="1"/>
          <p:nvPr/>
        </p:nvSpPr>
        <p:spPr>
          <a:xfrm>
            <a:off x="4742841" y="4876232"/>
            <a:ext cx="11734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 </a:t>
            </a:r>
            <a:r>
              <a:rPr lang="en-US" sz="1200" i="1" dirty="0" err="1"/>
              <a:t>cluster_cells</a:t>
            </a:r>
            <a:r>
              <a:rPr lang="en-US" sz="1200" i="1" dirty="0"/>
              <a:t> ()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39BCE53-9DE3-7F3C-DC37-F64C704506CE}"/>
              </a:ext>
            </a:extLst>
          </p:cNvPr>
          <p:cNvSpPr txBox="1"/>
          <p:nvPr/>
        </p:nvSpPr>
        <p:spPr>
          <a:xfrm>
            <a:off x="4433688" y="5817267"/>
            <a:ext cx="17917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/>
              <a:t>learn_graph</a:t>
            </a:r>
            <a:r>
              <a:rPr lang="en-US" sz="1200" i="1" dirty="0"/>
              <a:t>()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E813E15-D46F-3153-BCAB-0D425296855D}"/>
              </a:ext>
            </a:extLst>
          </p:cNvPr>
          <p:cNvGrpSpPr/>
          <p:nvPr/>
        </p:nvGrpSpPr>
        <p:grpSpPr>
          <a:xfrm>
            <a:off x="4624234" y="5303993"/>
            <a:ext cx="1410693" cy="584775"/>
            <a:chOff x="136544" y="5759803"/>
            <a:chExt cx="2170519" cy="58477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D48B110-2587-AB20-5073-9AFF669B5522}"/>
                </a:ext>
              </a:extLst>
            </p:cNvPr>
            <p:cNvSpPr/>
            <p:nvPr/>
          </p:nvSpPr>
          <p:spPr>
            <a:xfrm>
              <a:off x="297468" y="5781481"/>
              <a:ext cx="1805536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CA0689B-6335-5BF6-3A3C-4EB81BC220C2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Trajectory Graph</a:t>
              </a:r>
            </a:p>
          </p:txBody>
        </p:sp>
      </p:grpSp>
      <p:sp>
        <p:nvSpPr>
          <p:cNvPr id="77" name="Arrow: Right 76">
            <a:extLst>
              <a:ext uri="{FF2B5EF4-FFF2-40B4-BE49-F238E27FC236}">
                <a16:creationId xmlns:a16="http://schemas.microsoft.com/office/drawing/2014/main" id="{27772A71-772E-01B4-0B91-FE378214E3CC}"/>
              </a:ext>
            </a:extLst>
          </p:cNvPr>
          <p:cNvSpPr/>
          <p:nvPr/>
        </p:nvSpPr>
        <p:spPr>
          <a:xfrm rot="5400000">
            <a:off x="5261318" y="2196655"/>
            <a:ext cx="136524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F6AACE04-3822-D710-BAE3-63567DD2E643}"/>
              </a:ext>
            </a:extLst>
          </p:cNvPr>
          <p:cNvSpPr/>
          <p:nvPr/>
        </p:nvSpPr>
        <p:spPr>
          <a:xfrm rot="5400000">
            <a:off x="5253095" y="3334340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4244C54C-82FA-61A3-2658-C7C26A342415}"/>
              </a:ext>
            </a:extLst>
          </p:cNvPr>
          <p:cNvSpPr/>
          <p:nvPr/>
        </p:nvSpPr>
        <p:spPr>
          <a:xfrm rot="5400000">
            <a:off x="5253095" y="5046179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8BAA80CC-0C0A-4E17-67A6-C9C88AD91D22}"/>
              </a:ext>
            </a:extLst>
          </p:cNvPr>
          <p:cNvGrpSpPr/>
          <p:nvPr/>
        </p:nvGrpSpPr>
        <p:grpSpPr>
          <a:xfrm>
            <a:off x="4624234" y="6214876"/>
            <a:ext cx="1410693" cy="338554"/>
            <a:chOff x="136544" y="5759803"/>
            <a:chExt cx="2170519" cy="338554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64170CF-663F-3055-3B5C-521598CBBD75}"/>
                </a:ext>
              </a:extLst>
            </p:cNvPr>
            <p:cNvSpPr/>
            <p:nvPr/>
          </p:nvSpPr>
          <p:spPr>
            <a:xfrm>
              <a:off x="297468" y="5781482"/>
              <a:ext cx="1805536" cy="2724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772BF36-4365-10D9-1D65-80A8DAD55CB8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Order Cells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F921D1F-C34C-00DD-E89B-A6171CC3CC40}"/>
              </a:ext>
            </a:extLst>
          </p:cNvPr>
          <p:cNvGrpSpPr/>
          <p:nvPr/>
        </p:nvGrpSpPr>
        <p:grpSpPr>
          <a:xfrm>
            <a:off x="6969827" y="1234443"/>
            <a:ext cx="1410693" cy="584775"/>
            <a:chOff x="136544" y="5759803"/>
            <a:chExt cx="2170519" cy="584775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7C7CD23-70AF-08EE-1015-76003A598715}"/>
                </a:ext>
              </a:extLst>
            </p:cNvPr>
            <p:cNvSpPr/>
            <p:nvPr/>
          </p:nvSpPr>
          <p:spPr>
            <a:xfrm>
              <a:off x="297468" y="5781481"/>
              <a:ext cx="1805536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28C6ADF-551F-B1DF-7B0A-278485F42008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Subset Trajectory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52B68699-FCC0-91A7-B040-1EA6C261F68F}"/>
              </a:ext>
            </a:extLst>
          </p:cNvPr>
          <p:cNvGrpSpPr/>
          <p:nvPr/>
        </p:nvGrpSpPr>
        <p:grpSpPr>
          <a:xfrm>
            <a:off x="6969827" y="2269209"/>
            <a:ext cx="1410693" cy="584775"/>
            <a:chOff x="136544" y="5759803"/>
            <a:chExt cx="2170519" cy="584775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3E9838F-9E13-A02D-AFDE-3C225ED58168}"/>
                </a:ext>
              </a:extLst>
            </p:cNvPr>
            <p:cNvSpPr/>
            <p:nvPr/>
          </p:nvSpPr>
          <p:spPr>
            <a:xfrm>
              <a:off x="297468" y="5781481"/>
              <a:ext cx="1805536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0A9889B-D353-F0AB-913C-D4E0E770578D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Reprocess Trajectory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E760129-50C6-E772-4514-CAC6A1FCF5A0}"/>
              </a:ext>
            </a:extLst>
          </p:cNvPr>
          <p:cNvGrpSpPr/>
          <p:nvPr/>
        </p:nvGrpSpPr>
        <p:grpSpPr>
          <a:xfrm>
            <a:off x="6969827" y="3157425"/>
            <a:ext cx="1410693" cy="592862"/>
            <a:chOff x="136544" y="5781481"/>
            <a:chExt cx="2170519" cy="592862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28D170EC-B438-691D-C7A3-9BE3404FBF3E}"/>
                </a:ext>
              </a:extLst>
            </p:cNvPr>
            <p:cNvSpPr/>
            <p:nvPr/>
          </p:nvSpPr>
          <p:spPr>
            <a:xfrm>
              <a:off x="297468" y="5781481"/>
              <a:ext cx="1805536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ACF30EF-B2BC-530F-F031-4CBFD554804F}"/>
                </a:ext>
              </a:extLst>
            </p:cNvPr>
            <p:cNvSpPr txBox="1"/>
            <p:nvPr/>
          </p:nvSpPr>
          <p:spPr>
            <a:xfrm>
              <a:off x="136544" y="5789568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Find Altered Genes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B230658F-AECC-4380-8DAB-3EB8C6652263}"/>
              </a:ext>
            </a:extLst>
          </p:cNvPr>
          <p:cNvGrpSpPr/>
          <p:nvPr/>
        </p:nvGrpSpPr>
        <p:grpSpPr>
          <a:xfrm>
            <a:off x="6969827" y="4125883"/>
            <a:ext cx="1410693" cy="584775"/>
            <a:chOff x="199846" y="5774065"/>
            <a:chExt cx="2170519" cy="584775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567AC5EC-DEAD-F7FD-CCF1-B9BCFB7773F1}"/>
                </a:ext>
              </a:extLst>
            </p:cNvPr>
            <p:cNvSpPr/>
            <p:nvPr/>
          </p:nvSpPr>
          <p:spPr>
            <a:xfrm>
              <a:off x="255376" y="5781481"/>
              <a:ext cx="2059461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24D7F12-F8E9-41A3-1779-605F91B614A9}"/>
                </a:ext>
              </a:extLst>
            </p:cNvPr>
            <p:cNvSpPr txBox="1"/>
            <p:nvPr/>
          </p:nvSpPr>
          <p:spPr>
            <a:xfrm>
              <a:off x="199846" y="5774065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Aggregate to Gene Modules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8CDDCD49-862C-11CB-CC7B-6CB5EEB61528}"/>
              </a:ext>
            </a:extLst>
          </p:cNvPr>
          <p:cNvGrpSpPr/>
          <p:nvPr/>
        </p:nvGrpSpPr>
        <p:grpSpPr>
          <a:xfrm>
            <a:off x="6969827" y="5117475"/>
            <a:ext cx="1410693" cy="584775"/>
            <a:chOff x="183194" y="5775239"/>
            <a:chExt cx="2170519" cy="584775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77606D0-BDC0-8261-37A2-97F3550128EA}"/>
                </a:ext>
              </a:extLst>
            </p:cNvPr>
            <p:cNvSpPr/>
            <p:nvPr/>
          </p:nvSpPr>
          <p:spPr>
            <a:xfrm>
              <a:off x="198991" y="5781481"/>
              <a:ext cx="2134969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89D932C-0C9B-54F6-FEEE-700670E35B2A}"/>
                </a:ext>
              </a:extLst>
            </p:cNvPr>
            <p:cNvSpPr txBox="1"/>
            <p:nvPr/>
          </p:nvSpPr>
          <p:spPr>
            <a:xfrm>
              <a:off x="183194" y="5775239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Visualize Gene Modules</a:t>
              </a: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F7421AB0-4654-EBAC-BD08-E70F1894A9A7}"/>
              </a:ext>
            </a:extLst>
          </p:cNvPr>
          <p:cNvSpPr txBox="1"/>
          <p:nvPr/>
        </p:nvSpPr>
        <p:spPr>
          <a:xfrm>
            <a:off x="1329033" y="698274"/>
            <a:ext cx="101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Seurat</a:t>
            </a:r>
          </a:p>
        </p:txBody>
      </p:sp>
      <p:sp>
        <p:nvSpPr>
          <p:cNvPr id="111" name="Arrow: Right 110">
            <a:extLst>
              <a:ext uri="{FF2B5EF4-FFF2-40B4-BE49-F238E27FC236}">
                <a16:creationId xmlns:a16="http://schemas.microsoft.com/office/drawing/2014/main" id="{7D24B228-77CD-2512-1DB9-F2A8D22C0183}"/>
              </a:ext>
            </a:extLst>
          </p:cNvPr>
          <p:cNvSpPr/>
          <p:nvPr/>
        </p:nvSpPr>
        <p:spPr>
          <a:xfrm rot="5400000">
            <a:off x="5253095" y="5960807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CB2C6F3-C36D-00D7-33E2-198F8D8000EA}"/>
              </a:ext>
            </a:extLst>
          </p:cNvPr>
          <p:cNvSpPr txBox="1"/>
          <p:nvPr/>
        </p:nvSpPr>
        <p:spPr>
          <a:xfrm>
            <a:off x="5565179" y="698274"/>
            <a:ext cx="1463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Monocle3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2E0C433-FB5D-A577-7B51-DC8B12D3E89C}"/>
              </a:ext>
            </a:extLst>
          </p:cNvPr>
          <p:cNvSpPr txBox="1"/>
          <p:nvPr/>
        </p:nvSpPr>
        <p:spPr>
          <a:xfrm>
            <a:off x="6707442" y="1801582"/>
            <a:ext cx="19354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/>
              <a:t>choose_graph_segments</a:t>
            </a:r>
            <a:r>
              <a:rPr lang="en-US" sz="1200" i="1" dirty="0"/>
              <a:t>()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8AA3A91-655F-2696-C25D-1B844B652ABC}"/>
              </a:ext>
            </a:extLst>
          </p:cNvPr>
          <p:cNvSpPr txBox="1"/>
          <p:nvPr/>
        </p:nvSpPr>
        <p:spPr>
          <a:xfrm>
            <a:off x="4677395" y="6517190"/>
            <a:ext cx="13043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order_cells</a:t>
            </a:r>
            <a:r>
              <a:rPr lang="en-US" sz="1200" i="1" dirty="0"/>
              <a:t>()</a:t>
            </a:r>
          </a:p>
        </p:txBody>
      </p:sp>
      <p:sp>
        <p:nvSpPr>
          <p:cNvPr id="115" name="Arrow: Right 114">
            <a:extLst>
              <a:ext uri="{FF2B5EF4-FFF2-40B4-BE49-F238E27FC236}">
                <a16:creationId xmlns:a16="http://schemas.microsoft.com/office/drawing/2014/main" id="{CBCBCF2C-3EFF-78D8-6045-7EC712472584}"/>
              </a:ext>
            </a:extLst>
          </p:cNvPr>
          <p:cNvSpPr/>
          <p:nvPr/>
        </p:nvSpPr>
        <p:spPr>
          <a:xfrm rot="5400000">
            <a:off x="7612466" y="1934190"/>
            <a:ext cx="12541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CF33332-0B0B-32A0-47DE-2599306630D6}"/>
              </a:ext>
            </a:extLst>
          </p:cNvPr>
          <p:cNvSpPr txBox="1"/>
          <p:nvPr/>
        </p:nvSpPr>
        <p:spPr>
          <a:xfrm>
            <a:off x="6790124" y="3656900"/>
            <a:ext cx="17700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find_gene_modules</a:t>
            </a:r>
            <a:r>
              <a:rPr lang="en-US" sz="1200" i="1" dirty="0"/>
              <a:t>() </a:t>
            </a:r>
          </a:p>
        </p:txBody>
      </p:sp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B56DBEB6-13FB-92E5-C830-7EA735841076}"/>
              </a:ext>
            </a:extLst>
          </p:cNvPr>
          <p:cNvSpPr/>
          <p:nvPr/>
        </p:nvSpPr>
        <p:spPr>
          <a:xfrm rot="5400000">
            <a:off x="7598688" y="3838943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F7FCF92-5FB8-8092-352E-D509424C24D5}"/>
              </a:ext>
            </a:extLst>
          </p:cNvPr>
          <p:cNvSpPr txBox="1"/>
          <p:nvPr/>
        </p:nvSpPr>
        <p:spPr>
          <a:xfrm>
            <a:off x="6627505" y="4677634"/>
            <a:ext cx="20953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aggregate_gene_expression</a:t>
            </a:r>
            <a:r>
              <a:rPr lang="en-US" sz="1200" i="1" dirty="0"/>
              <a:t>() </a:t>
            </a:r>
          </a:p>
        </p:txBody>
      </p:sp>
      <p:sp>
        <p:nvSpPr>
          <p:cNvPr id="119" name="Arrow: Right 118">
            <a:extLst>
              <a:ext uri="{FF2B5EF4-FFF2-40B4-BE49-F238E27FC236}">
                <a16:creationId xmlns:a16="http://schemas.microsoft.com/office/drawing/2014/main" id="{455A79F4-76BB-9BD2-B71C-A6DF57C734C2}"/>
              </a:ext>
            </a:extLst>
          </p:cNvPr>
          <p:cNvSpPr/>
          <p:nvPr/>
        </p:nvSpPr>
        <p:spPr>
          <a:xfrm rot="5400000">
            <a:off x="7598688" y="2868419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Arrow: Right 119">
            <a:extLst>
              <a:ext uri="{FF2B5EF4-FFF2-40B4-BE49-F238E27FC236}">
                <a16:creationId xmlns:a16="http://schemas.microsoft.com/office/drawing/2014/main" id="{C7D98DCF-4A4F-684E-55A1-AE7184A75798}"/>
              </a:ext>
            </a:extLst>
          </p:cNvPr>
          <p:cNvSpPr/>
          <p:nvPr/>
        </p:nvSpPr>
        <p:spPr>
          <a:xfrm rot="5400000">
            <a:off x="7598688" y="4830517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FE756D2-9764-3407-413E-AEEE3E29F2B4}"/>
              </a:ext>
            </a:extLst>
          </p:cNvPr>
          <p:cNvSpPr/>
          <p:nvPr/>
        </p:nvSpPr>
        <p:spPr>
          <a:xfrm>
            <a:off x="762384" y="1121886"/>
            <a:ext cx="2179639" cy="56780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FD1CC64E-3E58-F448-3F05-13EC2044904F}"/>
              </a:ext>
            </a:extLst>
          </p:cNvPr>
          <p:cNvSpPr/>
          <p:nvPr/>
        </p:nvSpPr>
        <p:spPr>
          <a:xfrm>
            <a:off x="4353893" y="1135230"/>
            <a:ext cx="4311468" cy="5658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D08DAA7-EFA8-207F-F65E-0CAAD3083423}"/>
              </a:ext>
            </a:extLst>
          </p:cNvPr>
          <p:cNvSpPr txBox="1"/>
          <p:nvPr/>
        </p:nvSpPr>
        <p:spPr>
          <a:xfrm>
            <a:off x="8955291" y="1648519"/>
            <a:ext cx="3161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Monocle3</a:t>
            </a:r>
            <a:r>
              <a:rPr lang="en-US" dirty="0"/>
              <a:t> has it’s own </a:t>
            </a:r>
            <a:r>
              <a:rPr lang="en-US" dirty="0" err="1"/>
              <a:t>scRNA</a:t>
            </a:r>
            <a:r>
              <a:rPr lang="en-US" dirty="0"/>
              <a:t>-Seq processing pipeline.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B0EBF06E-192C-552A-B776-84612FF6DCF6}"/>
              </a:ext>
            </a:extLst>
          </p:cNvPr>
          <p:cNvGrpSpPr/>
          <p:nvPr/>
        </p:nvGrpSpPr>
        <p:grpSpPr>
          <a:xfrm>
            <a:off x="2584449" y="4274849"/>
            <a:ext cx="1941177" cy="1915939"/>
            <a:chOff x="2584449" y="4332905"/>
            <a:chExt cx="1941177" cy="1915939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BCE41D99-0FC4-77D3-56D5-E8957AE1E0D4}"/>
                </a:ext>
              </a:extLst>
            </p:cNvPr>
            <p:cNvGrpSpPr/>
            <p:nvPr/>
          </p:nvGrpSpPr>
          <p:grpSpPr>
            <a:xfrm>
              <a:off x="3053299" y="4868807"/>
              <a:ext cx="1173478" cy="646331"/>
              <a:chOff x="3053299" y="4868807"/>
              <a:chExt cx="1173478" cy="646331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2DCB5477-73C3-C8AD-BD42-AD1B3D29CFD8}"/>
                  </a:ext>
                </a:extLst>
              </p:cNvPr>
              <p:cNvSpPr/>
              <p:nvPr/>
            </p:nvSpPr>
            <p:spPr>
              <a:xfrm>
                <a:off x="3053299" y="4919806"/>
                <a:ext cx="1173478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595203E2-74D7-FB90-ABB4-89EF2F051A17}"/>
                  </a:ext>
                </a:extLst>
              </p:cNvPr>
              <p:cNvSpPr txBox="1"/>
              <p:nvPr/>
            </p:nvSpPr>
            <p:spPr>
              <a:xfrm>
                <a:off x="3110939" y="4868807"/>
                <a:ext cx="105819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Seurat Bridge</a:t>
                </a:r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D4D4A51E-105B-A337-92E0-633DAF8FB23C}"/>
                </a:ext>
              </a:extLst>
            </p:cNvPr>
            <p:cNvGrpSpPr/>
            <p:nvPr/>
          </p:nvGrpSpPr>
          <p:grpSpPr>
            <a:xfrm>
              <a:off x="2584449" y="5482933"/>
              <a:ext cx="1239796" cy="765911"/>
              <a:chOff x="2584449" y="5482933"/>
              <a:chExt cx="1239796" cy="765911"/>
            </a:xfrm>
          </p:grpSpPr>
          <p:sp>
            <p:nvSpPr>
              <p:cNvPr id="140" name="Arrow: Right 139">
                <a:extLst>
                  <a:ext uri="{FF2B5EF4-FFF2-40B4-BE49-F238E27FC236}">
                    <a16:creationId xmlns:a16="http://schemas.microsoft.com/office/drawing/2014/main" id="{73D0D041-3137-E5C0-86E8-11FE933D8A13}"/>
                  </a:ext>
                </a:extLst>
              </p:cNvPr>
              <p:cNvSpPr/>
              <p:nvPr/>
            </p:nvSpPr>
            <p:spPr>
              <a:xfrm rot="16200000">
                <a:off x="3344768" y="5576321"/>
                <a:ext cx="572866" cy="386089"/>
              </a:xfrm>
              <a:prstGeom prst="rightArrow">
                <a:avLst/>
              </a:prstGeom>
              <a:solidFill>
                <a:srgbClr val="CBCBC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Arrow: Right 141">
                <a:extLst>
                  <a:ext uri="{FF2B5EF4-FFF2-40B4-BE49-F238E27FC236}">
                    <a16:creationId xmlns:a16="http://schemas.microsoft.com/office/drawing/2014/main" id="{60206682-27B7-69B7-F834-DDE83F8D5C9F}"/>
                  </a:ext>
                </a:extLst>
              </p:cNvPr>
              <p:cNvSpPr/>
              <p:nvPr/>
            </p:nvSpPr>
            <p:spPr>
              <a:xfrm>
                <a:off x="2584449" y="6055799"/>
                <a:ext cx="1144589" cy="193045"/>
              </a:xfrm>
              <a:custGeom>
                <a:avLst/>
                <a:gdLst>
                  <a:gd name="connsiteX0" fmla="*/ 0 w 655798"/>
                  <a:gd name="connsiteY0" fmla="*/ 96522 h 386089"/>
                  <a:gd name="connsiteX1" fmla="*/ 462754 w 655798"/>
                  <a:gd name="connsiteY1" fmla="*/ 96522 h 386089"/>
                  <a:gd name="connsiteX2" fmla="*/ 462754 w 655798"/>
                  <a:gd name="connsiteY2" fmla="*/ 0 h 386089"/>
                  <a:gd name="connsiteX3" fmla="*/ 655798 w 655798"/>
                  <a:gd name="connsiteY3" fmla="*/ 193045 h 386089"/>
                  <a:gd name="connsiteX4" fmla="*/ 462754 w 655798"/>
                  <a:gd name="connsiteY4" fmla="*/ 386089 h 386089"/>
                  <a:gd name="connsiteX5" fmla="*/ 462754 w 655798"/>
                  <a:gd name="connsiteY5" fmla="*/ 289567 h 386089"/>
                  <a:gd name="connsiteX6" fmla="*/ 0 w 655798"/>
                  <a:gd name="connsiteY6" fmla="*/ 289567 h 386089"/>
                  <a:gd name="connsiteX7" fmla="*/ 0 w 655798"/>
                  <a:gd name="connsiteY7" fmla="*/ 96522 h 386089"/>
                  <a:gd name="connsiteX0" fmla="*/ 0 w 655798"/>
                  <a:gd name="connsiteY0" fmla="*/ 96522 h 289567"/>
                  <a:gd name="connsiteX1" fmla="*/ 462754 w 655798"/>
                  <a:gd name="connsiteY1" fmla="*/ 96522 h 289567"/>
                  <a:gd name="connsiteX2" fmla="*/ 462754 w 655798"/>
                  <a:gd name="connsiteY2" fmla="*/ 0 h 289567"/>
                  <a:gd name="connsiteX3" fmla="*/ 655798 w 655798"/>
                  <a:gd name="connsiteY3" fmla="*/ 193045 h 289567"/>
                  <a:gd name="connsiteX4" fmla="*/ 462754 w 655798"/>
                  <a:gd name="connsiteY4" fmla="*/ 289567 h 289567"/>
                  <a:gd name="connsiteX5" fmla="*/ 0 w 655798"/>
                  <a:gd name="connsiteY5" fmla="*/ 289567 h 289567"/>
                  <a:gd name="connsiteX6" fmla="*/ 0 w 655798"/>
                  <a:gd name="connsiteY6" fmla="*/ 96522 h 289567"/>
                  <a:gd name="connsiteX0" fmla="*/ 0 w 655798"/>
                  <a:gd name="connsiteY0" fmla="*/ 0 h 193045"/>
                  <a:gd name="connsiteX1" fmla="*/ 462754 w 655798"/>
                  <a:gd name="connsiteY1" fmla="*/ 0 h 193045"/>
                  <a:gd name="connsiteX2" fmla="*/ 655798 w 655798"/>
                  <a:gd name="connsiteY2" fmla="*/ 96523 h 193045"/>
                  <a:gd name="connsiteX3" fmla="*/ 462754 w 655798"/>
                  <a:gd name="connsiteY3" fmla="*/ 193045 h 193045"/>
                  <a:gd name="connsiteX4" fmla="*/ 0 w 655798"/>
                  <a:gd name="connsiteY4" fmla="*/ 193045 h 193045"/>
                  <a:gd name="connsiteX5" fmla="*/ 0 w 655798"/>
                  <a:gd name="connsiteY5" fmla="*/ 0 h 193045"/>
                  <a:gd name="connsiteX0" fmla="*/ 0 w 462754"/>
                  <a:gd name="connsiteY0" fmla="*/ 0 h 193045"/>
                  <a:gd name="connsiteX1" fmla="*/ 462754 w 462754"/>
                  <a:gd name="connsiteY1" fmla="*/ 0 h 193045"/>
                  <a:gd name="connsiteX2" fmla="*/ 462754 w 462754"/>
                  <a:gd name="connsiteY2" fmla="*/ 193045 h 193045"/>
                  <a:gd name="connsiteX3" fmla="*/ 0 w 462754"/>
                  <a:gd name="connsiteY3" fmla="*/ 193045 h 193045"/>
                  <a:gd name="connsiteX4" fmla="*/ 0 w 462754"/>
                  <a:gd name="connsiteY4" fmla="*/ 0 h 193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754" h="193045">
                    <a:moveTo>
                      <a:pt x="0" y="0"/>
                    </a:moveTo>
                    <a:lnTo>
                      <a:pt x="462754" y="0"/>
                    </a:lnTo>
                    <a:lnTo>
                      <a:pt x="462754" y="193045"/>
                    </a:lnTo>
                    <a:lnTo>
                      <a:pt x="0" y="1930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BCBC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A2E62670-3765-B215-96F6-4729B7EDF905}"/>
                </a:ext>
              </a:extLst>
            </p:cNvPr>
            <p:cNvGrpSpPr/>
            <p:nvPr/>
          </p:nvGrpSpPr>
          <p:grpSpPr>
            <a:xfrm>
              <a:off x="3551434" y="4332905"/>
              <a:ext cx="974192" cy="555768"/>
              <a:chOff x="3551434" y="4332905"/>
              <a:chExt cx="974192" cy="555768"/>
            </a:xfrm>
          </p:grpSpPr>
          <p:sp>
            <p:nvSpPr>
              <p:cNvPr id="141" name="Arrow: Right 140">
                <a:extLst>
                  <a:ext uri="{FF2B5EF4-FFF2-40B4-BE49-F238E27FC236}">
                    <a16:creationId xmlns:a16="http://schemas.microsoft.com/office/drawing/2014/main" id="{D30D1CF0-F3B4-F71C-D629-3B099EB6C4EB}"/>
                  </a:ext>
                </a:extLst>
              </p:cNvPr>
              <p:cNvSpPr/>
              <p:nvPr/>
            </p:nvSpPr>
            <p:spPr>
              <a:xfrm>
                <a:off x="3662206" y="4332905"/>
                <a:ext cx="863420" cy="386089"/>
              </a:xfrm>
              <a:prstGeom prst="rightArrow">
                <a:avLst/>
              </a:prstGeom>
              <a:solidFill>
                <a:srgbClr val="CBCBC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Arrow: Right 141">
                <a:extLst>
                  <a:ext uri="{FF2B5EF4-FFF2-40B4-BE49-F238E27FC236}">
                    <a16:creationId xmlns:a16="http://schemas.microsoft.com/office/drawing/2014/main" id="{D8ACE3AE-CAC5-0A07-4F87-12D4D8882D5E}"/>
                  </a:ext>
                </a:extLst>
              </p:cNvPr>
              <p:cNvSpPr/>
              <p:nvPr/>
            </p:nvSpPr>
            <p:spPr>
              <a:xfrm rot="5400000">
                <a:off x="3422945" y="4567139"/>
                <a:ext cx="450023" cy="193045"/>
              </a:xfrm>
              <a:custGeom>
                <a:avLst/>
                <a:gdLst>
                  <a:gd name="connsiteX0" fmla="*/ 0 w 655798"/>
                  <a:gd name="connsiteY0" fmla="*/ 96522 h 386089"/>
                  <a:gd name="connsiteX1" fmla="*/ 462754 w 655798"/>
                  <a:gd name="connsiteY1" fmla="*/ 96522 h 386089"/>
                  <a:gd name="connsiteX2" fmla="*/ 462754 w 655798"/>
                  <a:gd name="connsiteY2" fmla="*/ 0 h 386089"/>
                  <a:gd name="connsiteX3" fmla="*/ 655798 w 655798"/>
                  <a:gd name="connsiteY3" fmla="*/ 193045 h 386089"/>
                  <a:gd name="connsiteX4" fmla="*/ 462754 w 655798"/>
                  <a:gd name="connsiteY4" fmla="*/ 386089 h 386089"/>
                  <a:gd name="connsiteX5" fmla="*/ 462754 w 655798"/>
                  <a:gd name="connsiteY5" fmla="*/ 289567 h 386089"/>
                  <a:gd name="connsiteX6" fmla="*/ 0 w 655798"/>
                  <a:gd name="connsiteY6" fmla="*/ 289567 h 386089"/>
                  <a:gd name="connsiteX7" fmla="*/ 0 w 655798"/>
                  <a:gd name="connsiteY7" fmla="*/ 96522 h 386089"/>
                  <a:gd name="connsiteX0" fmla="*/ 0 w 655798"/>
                  <a:gd name="connsiteY0" fmla="*/ 96522 h 289567"/>
                  <a:gd name="connsiteX1" fmla="*/ 462754 w 655798"/>
                  <a:gd name="connsiteY1" fmla="*/ 96522 h 289567"/>
                  <a:gd name="connsiteX2" fmla="*/ 462754 w 655798"/>
                  <a:gd name="connsiteY2" fmla="*/ 0 h 289567"/>
                  <a:gd name="connsiteX3" fmla="*/ 655798 w 655798"/>
                  <a:gd name="connsiteY3" fmla="*/ 193045 h 289567"/>
                  <a:gd name="connsiteX4" fmla="*/ 462754 w 655798"/>
                  <a:gd name="connsiteY4" fmla="*/ 289567 h 289567"/>
                  <a:gd name="connsiteX5" fmla="*/ 0 w 655798"/>
                  <a:gd name="connsiteY5" fmla="*/ 289567 h 289567"/>
                  <a:gd name="connsiteX6" fmla="*/ 0 w 655798"/>
                  <a:gd name="connsiteY6" fmla="*/ 96522 h 289567"/>
                  <a:gd name="connsiteX0" fmla="*/ 0 w 655798"/>
                  <a:gd name="connsiteY0" fmla="*/ 0 h 193045"/>
                  <a:gd name="connsiteX1" fmla="*/ 462754 w 655798"/>
                  <a:gd name="connsiteY1" fmla="*/ 0 h 193045"/>
                  <a:gd name="connsiteX2" fmla="*/ 655798 w 655798"/>
                  <a:gd name="connsiteY2" fmla="*/ 96523 h 193045"/>
                  <a:gd name="connsiteX3" fmla="*/ 462754 w 655798"/>
                  <a:gd name="connsiteY3" fmla="*/ 193045 h 193045"/>
                  <a:gd name="connsiteX4" fmla="*/ 0 w 655798"/>
                  <a:gd name="connsiteY4" fmla="*/ 193045 h 193045"/>
                  <a:gd name="connsiteX5" fmla="*/ 0 w 655798"/>
                  <a:gd name="connsiteY5" fmla="*/ 0 h 193045"/>
                  <a:gd name="connsiteX0" fmla="*/ 0 w 462754"/>
                  <a:gd name="connsiteY0" fmla="*/ 0 h 193045"/>
                  <a:gd name="connsiteX1" fmla="*/ 462754 w 462754"/>
                  <a:gd name="connsiteY1" fmla="*/ 0 h 193045"/>
                  <a:gd name="connsiteX2" fmla="*/ 462754 w 462754"/>
                  <a:gd name="connsiteY2" fmla="*/ 193045 h 193045"/>
                  <a:gd name="connsiteX3" fmla="*/ 0 w 462754"/>
                  <a:gd name="connsiteY3" fmla="*/ 193045 h 193045"/>
                  <a:gd name="connsiteX4" fmla="*/ 0 w 462754"/>
                  <a:gd name="connsiteY4" fmla="*/ 0 h 193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754" h="193045">
                    <a:moveTo>
                      <a:pt x="0" y="0"/>
                    </a:moveTo>
                    <a:lnTo>
                      <a:pt x="462754" y="0"/>
                    </a:lnTo>
                    <a:lnTo>
                      <a:pt x="462754" y="193045"/>
                    </a:lnTo>
                    <a:lnTo>
                      <a:pt x="0" y="1930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BCBC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8" name="Arrow: Right 147">
            <a:extLst>
              <a:ext uri="{FF2B5EF4-FFF2-40B4-BE49-F238E27FC236}">
                <a16:creationId xmlns:a16="http://schemas.microsoft.com/office/drawing/2014/main" id="{6148617C-E6DF-83E2-4EA9-6B1F7D5C8359}"/>
              </a:ext>
            </a:extLst>
          </p:cNvPr>
          <p:cNvSpPr/>
          <p:nvPr/>
        </p:nvSpPr>
        <p:spPr>
          <a:xfrm rot="2467564">
            <a:off x="5799150" y="6498823"/>
            <a:ext cx="806312" cy="193754"/>
          </a:xfrm>
          <a:custGeom>
            <a:avLst/>
            <a:gdLst>
              <a:gd name="connsiteX0" fmla="*/ 0 w 865995"/>
              <a:gd name="connsiteY0" fmla="*/ 96522 h 386089"/>
              <a:gd name="connsiteX1" fmla="*/ 672951 w 865995"/>
              <a:gd name="connsiteY1" fmla="*/ 96522 h 386089"/>
              <a:gd name="connsiteX2" fmla="*/ 672951 w 865995"/>
              <a:gd name="connsiteY2" fmla="*/ 0 h 386089"/>
              <a:gd name="connsiteX3" fmla="*/ 865995 w 865995"/>
              <a:gd name="connsiteY3" fmla="*/ 193045 h 386089"/>
              <a:gd name="connsiteX4" fmla="*/ 672951 w 865995"/>
              <a:gd name="connsiteY4" fmla="*/ 386089 h 386089"/>
              <a:gd name="connsiteX5" fmla="*/ 672951 w 865995"/>
              <a:gd name="connsiteY5" fmla="*/ 289567 h 386089"/>
              <a:gd name="connsiteX6" fmla="*/ 0 w 865995"/>
              <a:gd name="connsiteY6" fmla="*/ 289567 h 386089"/>
              <a:gd name="connsiteX7" fmla="*/ 0 w 865995"/>
              <a:gd name="connsiteY7" fmla="*/ 96522 h 386089"/>
              <a:gd name="connsiteX0" fmla="*/ 0 w 865995"/>
              <a:gd name="connsiteY0" fmla="*/ 0 h 289567"/>
              <a:gd name="connsiteX1" fmla="*/ 672951 w 865995"/>
              <a:gd name="connsiteY1" fmla="*/ 0 h 289567"/>
              <a:gd name="connsiteX2" fmla="*/ 865995 w 865995"/>
              <a:gd name="connsiteY2" fmla="*/ 96523 h 289567"/>
              <a:gd name="connsiteX3" fmla="*/ 672951 w 865995"/>
              <a:gd name="connsiteY3" fmla="*/ 289567 h 289567"/>
              <a:gd name="connsiteX4" fmla="*/ 672951 w 865995"/>
              <a:gd name="connsiteY4" fmla="*/ 193045 h 289567"/>
              <a:gd name="connsiteX5" fmla="*/ 0 w 865995"/>
              <a:gd name="connsiteY5" fmla="*/ 193045 h 289567"/>
              <a:gd name="connsiteX6" fmla="*/ 0 w 865995"/>
              <a:gd name="connsiteY6" fmla="*/ 0 h 289567"/>
              <a:gd name="connsiteX0" fmla="*/ 0 w 672951"/>
              <a:gd name="connsiteY0" fmla="*/ 0 h 289567"/>
              <a:gd name="connsiteX1" fmla="*/ 672951 w 672951"/>
              <a:gd name="connsiteY1" fmla="*/ 0 h 289567"/>
              <a:gd name="connsiteX2" fmla="*/ 672951 w 672951"/>
              <a:gd name="connsiteY2" fmla="*/ 289567 h 289567"/>
              <a:gd name="connsiteX3" fmla="*/ 672951 w 672951"/>
              <a:gd name="connsiteY3" fmla="*/ 193045 h 289567"/>
              <a:gd name="connsiteX4" fmla="*/ 0 w 672951"/>
              <a:gd name="connsiteY4" fmla="*/ 193045 h 289567"/>
              <a:gd name="connsiteX5" fmla="*/ 0 w 672951"/>
              <a:gd name="connsiteY5" fmla="*/ 0 h 289567"/>
              <a:gd name="connsiteX0" fmla="*/ 0 w 672951"/>
              <a:gd name="connsiteY0" fmla="*/ 0 h 193045"/>
              <a:gd name="connsiteX1" fmla="*/ 672951 w 672951"/>
              <a:gd name="connsiteY1" fmla="*/ 0 h 193045"/>
              <a:gd name="connsiteX2" fmla="*/ 672951 w 672951"/>
              <a:gd name="connsiteY2" fmla="*/ 193045 h 193045"/>
              <a:gd name="connsiteX3" fmla="*/ 0 w 672951"/>
              <a:gd name="connsiteY3" fmla="*/ 193045 h 193045"/>
              <a:gd name="connsiteX4" fmla="*/ 0 w 672951"/>
              <a:gd name="connsiteY4" fmla="*/ 0 h 193045"/>
              <a:gd name="connsiteX0" fmla="*/ 0 w 672951"/>
              <a:gd name="connsiteY0" fmla="*/ 0 h 193045"/>
              <a:gd name="connsiteX1" fmla="*/ 629045 w 672951"/>
              <a:gd name="connsiteY1" fmla="*/ 402 h 193045"/>
              <a:gd name="connsiteX2" fmla="*/ 672951 w 672951"/>
              <a:gd name="connsiteY2" fmla="*/ 193045 h 193045"/>
              <a:gd name="connsiteX3" fmla="*/ 0 w 672951"/>
              <a:gd name="connsiteY3" fmla="*/ 193045 h 193045"/>
              <a:gd name="connsiteX4" fmla="*/ 0 w 672951"/>
              <a:gd name="connsiteY4" fmla="*/ 0 h 193045"/>
              <a:gd name="connsiteX0" fmla="*/ 0 w 629045"/>
              <a:gd name="connsiteY0" fmla="*/ 0 h 193045"/>
              <a:gd name="connsiteX1" fmla="*/ 629045 w 629045"/>
              <a:gd name="connsiteY1" fmla="*/ 402 h 193045"/>
              <a:gd name="connsiteX2" fmla="*/ 416461 w 629045"/>
              <a:gd name="connsiteY2" fmla="*/ 192553 h 193045"/>
              <a:gd name="connsiteX3" fmla="*/ 0 w 629045"/>
              <a:gd name="connsiteY3" fmla="*/ 193045 h 193045"/>
              <a:gd name="connsiteX4" fmla="*/ 0 w 629045"/>
              <a:gd name="connsiteY4" fmla="*/ 0 h 193045"/>
              <a:gd name="connsiteX0" fmla="*/ 0 w 637559"/>
              <a:gd name="connsiteY0" fmla="*/ 709 h 193754"/>
              <a:gd name="connsiteX1" fmla="*/ 637559 w 637559"/>
              <a:gd name="connsiteY1" fmla="*/ 0 h 193754"/>
              <a:gd name="connsiteX2" fmla="*/ 416461 w 637559"/>
              <a:gd name="connsiteY2" fmla="*/ 193262 h 193754"/>
              <a:gd name="connsiteX3" fmla="*/ 0 w 637559"/>
              <a:gd name="connsiteY3" fmla="*/ 193754 h 193754"/>
              <a:gd name="connsiteX4" fmla="*/ 0 w 637559"/>
              <a:gd name="connsiteY4" fmla="*/ 709 h 193754"/>
              <a:gd name="connsiteX0" fmla="*/ 0 w 824232"/>
              <a:gd name="connsiteY0" fmla="*/ 0 h 194435"/>
              <a:gd name="connsiteX1" fmla="*/ 824232 w 824232"/>
              <a:gd name="connsiteY1" fmla="*/ 681 h 194435"/>
              <a:gd name="connsiteX2" fmla="*/ 603134 w 824232"/>
              <a:gd name="connsiteY2" fmla="*/ 193943 h 194435"/>
              <a:gd name="connsiteX3" fmla="*/ 186673 w 824232"/>
              <a:gd name="connsiteY3" fmla="*/ 194435 h 194435"/>
              <a:gd name="connsiteX4" fmla="*/ 0 w 824232"/>
              <a:gd name="connsiteY4" fmla="*/ 0 h 194435"/>
              <a:gd name="connsiteX0" fmla="*/ 0 w 806312"/>
              <a:gd name="connsiteY0" fmla="*/ 534 h 193754"/>
              <a:gd name="connsiteX1" fmla="*/ 806312 w 806312"/>
              <a:gd name="connsiteY1" fmla="*/ 0 h 193754"/>
              <a:gd name="connsiteX2" fmla="*/ 585214 w 806312"/>
              <a:gd name="connsiteY2" fmla="*/ 193262 h 193754"/>
              <a:gd name="connsiteX3" fmla="*/ 168753 w 806312"/>
              <a:gd name="connsiteY3" fmla="*/ 193754 h 193754"/>
              <a:gd name="connsiteX4" fmla="*/ 0 w 806312"/>
              <a:gd name="connsiteY4" fmla="*/ 534 h 193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6312" h="193754">
                <a:moveTo>
                  <a:pt x="0" y="534"/>
                </a:moveTo>
                <a:lnTo>
                  <a:pt x="806312" y="0"/>
                </a:lnTo>
                <a:lnTo>
                  <a:pt x="585214" y="193262"/>
                </a:lnTo>
                <a:lnTo>
                  <a:pt x="168753" y="193754"/>
                </a:lnTo>
                <a:lnTo>
                  <a:pt x="0" y="534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Arrow: Right 148">
            <a:extLst>
              <a:ext uri="{FF2B5EF4-FFF2-40B4-BE49-F238E27FC236}">
                <a16:creationId xmlns:a16="http://schemas.microsoft.com/office/drawing/2014/main" id="{87465628-5524-0BC9-E766-9E209F7D2673}"/>
              </a:ext>
            </a:extLst>
          </p:cNvPr>
          <p:cNvSpPr/>
          <p:nvPr/>
        </p:nvSpPr>
        <p:spPr>
          <a:xfrm rot="2467564">
            <a:off x="6363966" y="1116696"/>
            <a:ext cx="691548" cy="386089"/>
          </a:xfrm>
          <a:custGeom>
            <a:avLst/>
            <a:gdLst>
              <a:gd name="connsiteX0" fmla="*/ 0 w 865995"/>
              <a:gd name="connsiteY0" fmla="*/ 96522 h 386089"/>
              <a:gd name="connsiteX1" fmla="*/ 672951 w 865995"/>
              <a:gd name="connsiteY1" fmla="*/ 96522 h 386089"/>
              <a:gd name="connsiteX2" fmla="*/ 672951 w 865995"/>
              <a:gd name="connsiteY2" fmla="*/ 0 h 386089"/>
              <a:gd name="connsiteX3" fmla="*/ 865995 w 865995"/>
              <a:gd name="connsiteY3" fmla="*/ 193045 h 386089"/>
              <a:gd name="connsiteX4" fmla="*/ 672951 w 865995"/>
              <a:gd name="connsiteY4" fmla="*/ 386089 h 386089"/>
              <a:gd name="connsiteX5" fmla="*/ 672951 w 865995"/>
              <a:gd name="connsiteY5" fmla="*/ 289567 h 386089"/>
              <a:gd name="connsiteX6" fmla="*/ 0 w 865995"/>
              <a:gd name="connsiteY6" fmla="*/ 289567 h 386089"/>
              <a:gd name="connsiteX7" fmla="*/ 0 w 865995"/>
              <a:gd name="connsiteY7" fmla="*/ 96522 h 386089"/>
              <a:gd name="connsiteX0" fmla="*/ 370651 w 865995"/>
              <a:gd name="connsiteY0" fmla="*/ 105869 h 386089"/>
              <a:gd name="connsiteX1" fmla="*/ 672951 w 865995"/>
              <a:gd name="connsiteY1" fmla="*/ 96522 h 386089"/>
              <a:gd name="connsiteX2" fmla="*/ 672951 w 865995"/>
              <a:gd name="connsiteY2" fmla="*/ 0 h 386089"/>
              <a:gd name="connsiteX3" fmla="*/ 865995 w 865995"/>
              <a:gd name="connsiteY3" fmla="*/ 193045 h 386089"/>
              <a:gd name="connsiteX4" fmla="*/ 672951 w 865995"/>
              <a:gd name="connsiteY4" fmla="*/ 386089 h 386089"/>
              <a:gd name="connsiteX5" fmla="*/ 672951 w 865995"/>
              <a:gd name="connsiteY5" fmla="*/ 289567 h 386089"/>
              <a:gd name="connsiteX6" fmla="*/ 0 w 865995"/>
              <a:gd name="connsiteY6" fmla="*/ 289567 h 386089"/>
              <a:gd name="connsiteX7" fmla="*/ 370651 w 865995"/>
              <a:gd name="connsiteY7" fmla="*/ 105869 h 386089"/>
              <a:gd name="connsiteX0" fmla="*/ 219817 w 715161"/>
              <a:gd name="connsiteY0" fmla="*/ 105869 h 386089"/>
              <a:gd name="connsiteX1" fmla="*/ 522117 w 715161"/>
              <a:gd name="connsiteY1" fmla="*/ 96522 h 386089"/>
              <a:gd name="connsiteX2" fmla="*/ 522117 w 715161"/>
              <a:gd name="connsiteY2" fmla="*/ 0 h 386089"/>
              <a:gd name="connsiteX3" fmla="*/ 715161 w 715161"/>
              <a:gd name="connsiteY3" fmla="*/ 193045 h 386089"/>
              <a:gd name="connsiteX4" fmla="*/ 522117 w 715161"/>
              <a:gd name="connsiteY4" fmla="*/ 386089 h 386089"/>
              <a:gd name="connsiteX5" fmla="*/ 522117 w 715161"/>
              <a:gd name="connsiteY5" fmla="*/ 289567 h 386089"/>
              <a:gd name="connsiteX6" fmla="*/ 0 w 715161"/>
              <a:gd name="connsiteY6" fmla="*/ 288530 h 386089"/>
              <a:gd name="connsiteX7" fmla="*/ 219817 w 715161"/>
              <a:gd name="connsiteY7" fmla="*/ 105869 h 386089"/>
              <a:gd name="connsiteX0" fmla="*/ 201594 w 696938"/>
              <a:gd name="connsiteY0" fmla="*/ 105869 h 386089"/>
              <a:gd name="connsiteX1" fmla="*/ 503894 w 696938"/>
              <a:gd name="connsiteY1" fmla="*/ 96522 h 386089"/>
              <a:gd name="connsiteX2" fmla="*/ 503894 w 696938"/>
              <a:gd name="connsiteY2" fmla="*/ 0 h 386089"/>
              <a:gd name="connsiteX3" fmla="*/ 696938 w 696938"/>
              <a:gd name="connsiteY3" fmla="*/ 193045 h 386089"/>
              <a:gd name="connsiteX4" fmla="*/ 503894 w 696938"/>
              <a:gd name="connsiteY4" fmla="*/ 386089 h 386089"/>
              <a:gd name="connsiteX5" fmla="*/ 503894 w 696938"/>
              <a:gd name="connsiteY5" fmla="*/ 289567 h 386089"/>
              <a:gd name="connsiteX6" fmla="*/ 0 w 696938"/>
              <a:gd name="connsiteY6" fmla="*/ 285264 h 386089"/>
              <a:gd name="connsiteX7" fmla="*/ 201594 w 696938"/>
              <a:gd name="connsiteY7" fmla="*/ 105869 h 386089"/>
              <a:gd name="connsiteX0" fmla="*/ 196204 w 691548"/>
              <a:gd name="connsiteY0" fmla="*/ 105869 h 386089"/>
              <a:gd name="connsiteX1" fmla="*/ 498504 w 691548"/>
              <a:gd name="connsiteY1" fmla="*/ 96522 h 386089"/>
              <a:gd name="connsiteX2" fmla="*/ 498504 w 691548"/>
              <a:gd name="connsiteY2" fmla="*/ 0 h 386089"/>
              <a:gd name="connsiteX3" fmla="*/ 691548 w 691548"/>
              <a:gd name="connsiteY3" fmla="*/ 193045 h 386089"/>
              <a:gd name="connsiteX4" fmla="*/ 498504 w 691548"/>
              <a:gd name="connsiteY4" fmla="*/ 386089 h 386089"/>
              <a:gd name="connsiteX5" fmla="*/ 498504 w 691548"/>
              <a:gd name="connsiteY5" fmla="*/ 289567 h 386089"/>
              <a:gd name="connsiteX6" fmla="*/ 0 w 691548"/>
              <a:gd name="connsiteY6" fmla="*/ 272128 h 386089"/>
              <a:gd name="connsiteX7" fmla="*/ 196204 w 691548"/>
              <a:gd name="connsiteY7" fmla="*/ 105869 h 38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548" h="386089">
                <a:moveTo>
                  <a:pt x="196204" y="105869"/>
                </a:moveTo>
                <a:lnTo>
                  <a:pt x="498504" y="96522"/>
                </a:lnTo>
                <a:lnTo>
                  <a:pt x="498504" y="0"/>
                </a:lnTo>
                <a:lnTo>
                  <a:pt x="691548" y="193045"/>
                </a:lnTo>
                <a:lnTo>
                  <a:pt x="498504" y="386089"/>
                </a:lnTo>
                <a:lnTo>
                  <a:pt x="498504" y="289567"/>
                </a:lnTo>
                <a:lnTo>
                  <a:pt x="0" y="272128"/>
                </a:lnTo>
                <a:lnTo>
                  <a:pt x="196204" y="105869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E6508B0-1C13-21BF-66DD-E1BD5A1CF8F6}"/>
              </a:ext>
            </a:extLst>
          </p:cNvPr>
          <p:cNvSpPr txBox="1"/>
          <p:nvPr/>
        </p:nvSpPr>
        <p:spPr>
          <a:xfrm>
            <a:off x="8970053" y="2884961"/>
            <a:ext cx="2875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import data from </a:t>
            </a:r>
            <a:r>
              <a:rPr lang="en-US" b="1" dirty="0"/>
              <a:t>Seurat</a:t>
            </a:r>
            <a:r>
              <a:rPr lang="en-US" dirty="0"/>
              <a:t> to </a:t>
            </a:r>
            <a:r>
              <a:rPr lang="en-US" i="1" dirty="0"/>
              <a:t>preserve clustering assignments</a:t>
            </a:r>
            <a:r>
              <a:rPr lang="en-US" dirty="0"/>
              <a:t>.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A3BECDB-FE2D-1C95-2886-441083ABB7C9}"/>
              </a:ext>
            </a:extLst>
          </p:cNvPr>
          <p:cNvSpPr txBox="1"/>
          <p:nvPr/>
        </p:nvSpPr>
        <p:spPr>
          <a:xfrm>
            <a:off x="8955291" y="4582497"/>
            <a:ext cx="2875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Partition</a:t>
            </a:r>
            <a:r>
              <a:rPr lang="en-US" dirty="0"/>
              <a:t>: Cluster of clusters (</a:t>
            </a:r>
            <a:r>
              <a:rPr lang="en-US" dirty="0" err="1"/>
              <a:t>metaclusters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06840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AA3EA-A9D1-5D31-B689-480AD1B7E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</a:t>
            </a:r>
            <a:r>
              <a:rPr lang="en-US" dirty="0" err="1"/>
              <a:t>Pseudotime</a:t>
            </a:r>
            <a:r>
              <a:rPr lang="en-US" dirty="0"/>
              <a:t> Analysis is Appropriate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9FFE78-10CC-473B-916C-0E43F24BA4B0}"/>
              </a:ext>
            </a:extLst>
          </p:cNvPr>
          <p:cNvSpPr txBox="1"/>
          <p:nvPr/>
        </p:nvSpPr>
        <p:spPr>
          <a:xfrm>
            <a:off x="325822" y="1019503"/>
            <a:ext cx="77853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Determining a cell trajectory can give insight to the biological question. </a:t>
            </a:r>
          </a:p>
          <a:p>
            <a:r>
              <a:rPr lang="en-US" dirty="0"/>
              <a:t>There is prior knowledge that a trajectory/ cellular differentiation pathway exists.</a:t>
            </a:r>
          </a:p>
          <a:p>
            <a:r>
              <a:rPr lang="en-US" dirty="0"/>
              <a:t>There is sufficient sampling with number of cells and between timepoints.</a:t>
            </a:r>
          </a:p>
        </p:txBody>
      </p:sp>
    </p:spTree>
    <p:extLst>
      <p:ext uri="{BB962C8B-B14F-4D97-AF65-F5344CB8AC3E}">
        <p14:creationId xmlns:p14="http://schemas.microsoft.com/office/powerpoint/2010/main" val="314142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M5_Monocle_Timeseries</Template>
  <TotalTime>880</TotalTime>
  <Words>280</Words>
  <Application>Microsoft Office PowerPoint</Application>
  <PresentationFormat>Widescreen</PresentationFormat>
  <Paragraphs>67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Module 6: Pseudotime Analysis with Monocle3</vt:lpstr>
      <vt:lpstr>What is Pseudotime Analysis?</vt:lpstr>
      <vt:lpstr>Monocle3 Pipeline, Overlap with Seurat</vt:lpstr>
      <vt:lpstr>When Pseudotime Analysis is Appropriate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Corliss</dc:creator>
  <cp:lastModifiedBy>Bruce Corliss</cp:lastModifiedBy>
  <cp:revision>62</cp:revision>
  <dcterms:created xsi:type="dcterms:W3CDTF">2024-01-01T16:06:19Z</dcterms:created>
  <dcterms:modified xsi:type="dcterms:W3CDTF">2024-02-19T15:34:00Z</dcterms:modified>
</cp:coreProperties>
</file>