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 snapToGrid="0">
      <p:cViewPr varScale="1">
        <p:scale>
          <a:sx n="105" d="100"/>
          <a:sy n="105" d="100"/>
        </p:scale>
        <p:origin x="7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 userDrawn="1"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0: Workshop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Meet your Instructors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8F829-CB09-0132-7CAA-F0452C0D5CBD}"/>
              </a:ext>
            </a:extLst>
          </p:cNvPr>
          <p:cNvSpPr txBox="1"/>
          <p:nvPr/>
        </p:nvSpPr>
        <p:spPr>
          <a:xfrm>
            <a:off x="2450659" y="141185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Bruce Corliss, PhD</a:t>
            </a:r>
          </a:p>
          <a:p>
            <a:endParaRPr lang="en-US" dirty="0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6394B7BD-3181-87D0-2FD3-5B9DE72D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" y="735113"/>
            <a:ext cx="2040583" cy="2160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CAAEC-7592-C082-B4AD-6D4A761EF183}"/>
              </a:ext>
            </a:extLst>
          </p:cNvPr>
          <p:cNvSpPr txBox="1"/>
          <p:nvPr/>
        </p:nvSpPr>
        <p:spPr>
          <a:xfrm>
            <a:off x="7122231" y="3357282"/>
            <a:ext cx="229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Allison Dickey, PhD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C272E-4CA5-E429-8702-CD09E20C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332" y="3429000"/>
            <a:ext cx="2142937" cy="2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466344" y="2971800"/>
            <a:ext cx="7173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Learn about advantages and disadvantages of </a:t>
            </a:r>
            <a:r>
              <a:rPr lang="en-US" dirty="0" err="1"/>
              <a:t>scRNA</a:t>
            </a:r>
            <a:r>
              <a:rPr lang="en-US" dirty="0"/>
              <a:t>-Seq technologies.</a:t>
            </a:r>
          </a:p>
          <a:p>
            <a:pPr marL="342900" indent="-342900">
              <a:buAutoNum type="arabicPeriod"/>
            </a:pPr>
            <a:r>
              <a:rPr lang="en-US" dirty="0"/>
              <a:t>Understand </a:t>
            </a:r>
          </a:p>
          <a:p>
            <a:pPr marL="342900" indent="-342900">
              <a:buAutoNum type="arabicPeriod"/>
            </a:pPr>
            <a:r>
              <a:rPr lang="en-US" dirty="0"/>
              <a:t>Use Seurat to process snRNA-Seq data using standard settings.</a:t>
            </a:r>
          </a:p>
          <a:p>
            <a:pPr marL="342900" indent="-342900">
              <a:buAutoNum type="arabicPeriod"/>
            </a:pPr>
            <a:r>
              <a:rPr lang="en-US" dirty="0"/>
              <a:t>Understand considerations for when to change from defaults.</a:t>
            </a:r>
          </a:p>
          <a:p>
            <a:pPr marL="342900" indent="-342900">
              <a:buAutoNum type="arabicPeriod"/>
            </a:pPr>
            <a:r>
              <a:rPr lang="en-US" dirty="0"/>
              <a:t>Use Monocle to analyze </a:t>
            </a:r>
            <a:r>
              <a:rPr lang="en-US" dirty="0" err="1"/>
              <a:t>pseudotime</a:t>
            </a:r>
            <a:r>
              <a:rPr lang="en-US" dirty="0"/>
              <a:t>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6ECF8-D496-670E-A9DF-AE4459849618}"/>
              </a:ext>
            </a:extLst>
          </p:cNvPr>
          <p:cNvSpPr txBox="1"/>
          <p:nvPr/>
        </p:nvSpPr>
        <p:spPr>
          <a:xfrm>
            <a:off x="621793" y="1246488"/>
            <a:ext cx="489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Overarching Purpose: to help participants beat the 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 Modules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06114-4F2C-F8B7-6B66-F462A043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91B1-B53E-F0C3-4E3E-81543A1A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Teaching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1B819-D77B-04E7-7002-ABC3F5D46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9631" b="69"/>
          <a:stretch/>
        </p:blipFill>
        <p:spPr>
          <a:xfrm>
            <a:off x="100055" y="1939655"/>
            <a:ext cx="5472377" cy="4192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089C1-1545-C49C-1EEA-BFA1364F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5" y="921404"/>
            <a:ext cx="2600580" cy="629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CFA52-A930-0260-0B78-C65C7FDF1201}"/>
              </a:ext>
            </a:extLst>
          </p:cNvPr>
          <p:cNvSpPr txBox="1"/>
          <p:nvPr/>
        </p:nvSpPr>
        <p:spPr>
          <a:xfrm>
            <a:off x="157344" y="1310482"/>
            <a:ext cx="4493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Hoorah"/>
              </a:rPr>
              <a:t>Peripheral blood mononuclear cells (PBMCs) from a healthy donor</a:t>
            </a:r>
            <a:endParaRPr lang="en-US" sz="1600" dirty="0"/>
          </a:p>
        </p:txBody>
      </p:sp>
      <p:pic>
        <p:nvPicPr>
          <p:cNvPr id="1026" name="Picture 2" descr="PBMCs – The One Stop Immune Cell Shop | Lonza">
            <a:extLst>
              <a:ext uri="{FF2B5EF4-FFF2-40B4-BE49-F238E27FC236}">
                <a16:creationId xmlns:a16="http://schemas.microsoft.com/office/drawing/2014/main" id="{25F429F7-D766-4201-7CEE-66177BD4A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" b="3041"/>
          <a:stretch/>
        </p:blipFill>
        <p:spPr bwMode="auto">
          <a:xfrm>
            <a:off x="6264119" y="1105952"/>
            <a:ext cx="4916450" cy="340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01FE2-CF91-5754-1097-D0FC20DA0384}"/>
              </a:ext>
            </a:extLst>
          </p:cNvPr>
          <p:cNvSpPr txBox="1"/>
          <p:nvPr/>
        </p:nvSpPr>
        <p:spPr>
          <a:xfrm>
            <a:off x="5793157" y="4764914"/>
            <a:ext cx="5858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</a:t>
            </a:r>
            <a:r>
              <a:rPr lang="en-US" b="1" dirty="0"/>
              <a:t>all </a:t>
            </a:r>
            <a:r>
              <a:rPr lang="en-US" b="1" dirty="0" err="1"/>
              <a:t>powerpoints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 err="1"/>
              <a:t>test_pipeline.R</a:t>
            </a:r>
            <a:r>
              <a:rPr lang="en-US" b="1" dirty="0"/>
              <a:t> script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Artificially altered for Dataset Integration, Differential Gene Expression, and Cell Trajectory/ </a:t>
            </a:r>
            <a:r>
              <a:rPr lang="en-US" dirty="0" err="1"/>
              <a:t>Pseudotime</a:t>
            </a:r>
            <a:r>
              <a:rPr lang="en-US" dirty="0"/>
              <a:t> Analysis to illustrate the </a:t>
            </a:r>
            <a:r>
              <a:rPr lang="en-US" b="1" i="1" u="sng" dirty="0"/>
              <a:t>null</a:t>
            </a:r>
            <a:r>
              <a:rPr lang="en-US" b="1" u="sng" dirty="0"/>
              <a:t> 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8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918B-607A-D68B-8FB7-16078C1E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Teaching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AAFD9-EDC0-9054-1960-2F3555CC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96" y="4404342"/>
            <a:ext cx="3718596" cy="2137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9D9F17-4443-84A5-2FCA-9F38677F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" y="1101011"/>
            <a:ext cx="2665939" cy="1626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B5B73B-1808-BF20-2DDD-94E1DA12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30" y="-101694"/>
            <a:ext cx="4534533" cy="42868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B0A8AF-7063-BECE-1738-0E9E16D97D7D}"/>
              </a:ext>
            </a:extLst>
          </p:cNvPr>
          <p:cNvSpPr txBox="1"/>
          <p:nvPr/>
        </p:nvSpPr>
        <p:spPr>
          <a:xfrm>
            <a:off x="525137" y="3199146"/>
            <a:ext cx="6190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Hanken Grotesk"/>
              </a:rPr>
              <a:t>Zebrahub</a:t>
            </a:r>
            <a:r>
              <a:rPr lang="en-US" b="0" i="0" dirty="0">
                <a:solidFill>
                  <a:srgbClr val="000000"/>
                </a:solidFill>
                <a:effectLst/>
                <a:latin typeface="Hanken Grotesk"/>
              </a:rPr>
              <a:t> is a comprehensive atlas of zebrafish embryonic development that combines single-cell RNA sequencing and live light-sheet imaging. Its aim is to provide a complete cartography of cellular lineages in space, time, and molecular domains, an essential step toward understanding how organisms develop.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8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183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Hanken Grotesk</vt:lpstr>
      <vt:lpstr>Hoorah</vt:lpstr>
      <vt:lpstr>Open Sans</vt:lpstr>
      <vt:lpstr>Office Theme</vt:lpstr>
      <vt:lpstr>Module 0: Workshop Introduction</vt:lpstr>
      <vt:lpstr>Meet your Instructors</vt:lpstr>
      <vt:lpstr>Learning Objectives</vt:lpstr>
      <vt:lpstr>Overview of Course Modules</vt:lpstr>
      <vt:lpstr>The Teaching Dataset</vt:lpstr>
      <vt:lpstr>The Teaching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30</cp:revision>
  <dcterms:created xsi:type="dcterms:W3CDTF">2024-01-01T16:06:19Z</dcterms:created>
  <dcterms:modified xsi:type="dcterms:W3CDTF">2024-03-06T03:37:51Z</dcterms:modified>
</cp:coreProperties>
</file>