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1"/>
  </p:notesMasterIdLst>
  <p:sldIdLst>
    <p:sldId id="256" r:id="rId2"/>
    <p:sldId id="262" r:id="rId3"/>
    <p:sldId id="261" r:id="rId4"/>
    <p:sldId id="263" r:id="rId5"/>
    <p:sldId id="265" r:id="rId6"/>
    <p:sldId id="268" r:id="rId7"/>
    <p:sldId id="266" r:id="rId8"/>
    <p:sldId id="267"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3ED"/>
    <a:srgbClr val="A50021"/>
    <a:srgbClr val="68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27" autoAdjust="0"/>
    <p:restoredTop sz="94674"/>
  </p:normalViewPr>
  <p:slideViewPr>
    <p:cSldViewPr snapToGrid="0">
      <p:cViewPr varScale="1">
        <p:scale>
          <a:sx n="105" d="100"/>
          <a:sy n="105" d="100"/>
        </p:scale>
        <p:origin x="120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40CFF0-3E11-4AF6-9747-7919C58FBC48}" type="datetimeFigureOut">
              <a:rPr lang="en-US" smtClean="0"/>
              <a:t>4/5/2024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1E9C32-9AD5-4F50-8DB4-01491388DC2B}" type="slidenum">
              <a:rPr lang="en-US" smtClean="0"/>
              <a:t>‹#›</a:t>
            </a:fld>
            <a:endParaRPr lang="en-US"/>
          </a:p>
        </p:txBody>
      </p:sp>
    </p:spTree>
    <p:extLst>
      <p:ext uri="{BB962C8B-B14F-4D97-AF65-F5344CB8AC3E}">
        <p14:creationId xmlns:p14="http://schemas.microsoft.com/office/powerpoint/2010/main" val="3916573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https://www.nature.com/articles/s41467-022-28803-w</a:t>
            </a:r>
          </a:p>
          <a:p>
            <a:endParaRPr lang="en-US" dirty="0"/>
          </a:p>
          <a:p>
            <a:endParaRPr lang="en-US" dirty="0"/>
          </a:p>
          <a:p>
            <a:endParaRPr lang="en-US" dirty="0"/>
          </a:p>
          <a:p>
            <a:r>
              <a:rPr lang="en-US" dirty="0"/>
              <a:t>https://www.dreamstime.com/stock-illustration-dna-vector-illustration-human-structure-image49975743</a:t>
            </a:r>
          </a:p>
        </p:txBody>
      </p:sp>
      <p:sp>
        <p:nvSpPr>
          <p:cNvPr id="4" name="Slide Number Placeholder 3"/>
          <p:cNvSpPr>
            <a:spLocks noGrp="1"/>
          </p:cNvSpPr>
          <p:nvPr>
            <p:ph type="sldNum" sz="quarter" idx="5"/>
          </p:nvPr>
        </p:nvSpPr>
        <p:spPr/>
        <p:txBody>
          <a:bodyPr/>
          <a:lstStyle/>
          <a:p>
            <a:fld id="{121E9C32-9AD5-4F50-8DB4-01491388DC2B}" type="slidenum">
              <a:rPr lang="en-US" smtClean="0"/>
              <a:t>3</a:t>
            </a:fld>
            <a:endParaRPr lang="en-US"/>
          </a:p>
        </p:txBody>
      </p:sp>
    </p:spTree>
    <p:extLst>
      <p:ext uri="{BB962C8B-B14F-4D97-AF65-F5344CB8AC3E}">
        <p14:creationId xmlns:p14="http://schemas.microsoft.com/office/powerpoint/2010/main" val="2712886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5BCB-E3B8-07B8-F935-20391976AE50}"/>
              </a:ext>
            </a:extLst>
          </p:cNvPr>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FCBC591-4310-F7A1-0C2B-41C2A92FC00D}"/>
              </a:ext>
            </a:extLst>
          </p:cNvPr>
          <p:cNvSpPr>
            <a:spLocks noGrp="1"/>
          </p:cNvSpPr>
          <p:nvPr>
            <p:ph type="subTitle" idx="1"/>
          </p:nvPr>
        </p:nvSpPr>
        <p:spPr>
          <a:xfrm>
            <a:off x="1524000" y="3602038"/>
            <a:ext cx="9144000" cy="1655762"/>
          </a:xfrm>
        </p:spPr>
        <p:txBody>
          <a:bodyPr/>
          <a:lstStyle>
            <a:lvl1pPr marL="0" indent="0" algn="ctr">
              <a:buNone/>
              <a:defRPr sz="2400">
                <a:solidFill>
                  <a:srgbClr val="CC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52A9D8B-214E-BBC5-816C-30B8814B61E8}"/>
              </a:ext>
            </a:extLst>
          </p:cNvPr>
          <p:cNvSpPr>
            <a:spLocks noGrp="1"/>
          </p:cNvSpPr>
          <p:nvPr>
            <p:ph type="dt" sz="half" idx="10"/>
          </p:nvPr>
        </p:nvSpPr>
        <p:spPr/>
        <p:txBody>
          <a:bodyPr/>
          <a:lstStyle/>
          <a:p>
            <a:fld id="{9F69634C-F75C-45F7-A87A-C5E2AF3ECA41}" type="datetimeFigureOut">
              <a:rPr lang="en-US" smtClean="0"/>
              <a:t>4/5/2024</a:t>
            </a:fld>
            <a:endParaRPr lang="en-US"/>
          </a:p>
        </p:txBody>
      </p:sp>
      <p:sp>
        <p:nvSpPr>
          <p:cNvPr id="5" name="Footer Placeholder 4">
            <a:extLst>
              <a:ext uri="{FF2B5EF4-FFF2-40B4-BE49-F238E27FC236}">
                <a16:creationId xmlns:a16="http://schemas.microsoft.com/office/drawing/2014/main" id="{7C4C54AA-25DA-40A4-4E68-B7A38DD02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688ED-A527-96A5-50BC-933A8F84555F}"/>
              </a:ext>
            </a:extLst>
          </p:cNvPr>
          <p:cNvSpPr>
            <a:spLocks noGrp="1"/>
          </p:cNvSpPr>
          <p:nvPr>
            <p:ph type="sldNum" sz="quarter" idx="12"/>
          </p:nvPr>
        </p:nvSpPr>
        <p:spPr>
          <a:xfrm>
            <a:off x="7128443" y="6492875"/>
            <a:ext cx="2743200" cy="365125"/>
          </a:xfrm>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1641730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4D80-0A90-4E53-A15F-BEE0809AFF99}"/>
              </a:ext>
            </a:extLst>
          </p:cNvPr>
          <p:cNvSpPr>
            <a:spLocks noGrp="1"/>
          </p:cNvSpPr>
          <p:nvPr>
            <p:ph type="title"/>
          </p:nvPr>
        </p:nvSpPr>
        <p:spPr>
          <a:xfrm>
            <a:off x="0" y="0"/>
            <a:ext cx="12192000" cy="629173"/>
          </a:xfrm>
          <a:solidFill>
            <a:srgbClr val="A50021"/>
          </a:solidFill>
        </p:spPr>
        <p:txBody>
          <a:bodyPr>
            <a:normAutofit/>
          </a:bodyPr>
          <a:lstStyle>
            <a:lvl1pPr>
              <a:defRPr sz="360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91A227F-3F03-F1D8-30CC-FF2A86391070}"/>
              </a:ext>
            </a:extLst>
          </p:cNvPr>
          <p:cNvSpPr>
            <a:spLocks noGrp="1"/>
          </p:cNvSpPr>
          <p:nvPr>
            <p:ph type="dt" sz="half" idx="10"/>
          </p:nvPr>
        </p:nvSpPr>
        <p:spPr/>
        <p:txBody>
          <a:bodyPr/>
          <a:lstStyle/>
          <a:p>
            <a:fld id="{9F69634C-F75C-45F7-A87A-C5E2AF3ECA41}" type="datetimeFigureOut">
              <a:rPr lang="en-US" smtClean="0"/>
              <a:t>4/5/2024</a:t>
            </a:fld>
            <a:endParaRPr lang="en-US"/>
          </a:p>
        </p:txBody>
      </p:sp>
      <p:sp>
        <p:nvSpPr>
          <p:cNvPr id="4" name="Footer Placeholder 3">
            <a:extLst>
              <a:ext uri="{FF2B5EF4-FFF2-40B4-BE49-F238E27FC236}">
                <a16:creationId xmlns:a16="http://schemas.microsoft.com/office/drawing/2014/main" id="{C9759D64-3DF8-C889-315D-FE22B28175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1BEE87-EA54-6D9E-CF3E-4E95D81E9096}"/>
              </a:ext>
            </a:extLst>
          </p:cNvPr>
          <p:cNvSpPr>
            <a:spLocks noGrp="1"/>
          </p:cNvSpPr>
          <p:nvPr>
            <p:ph type="sldNum" sz="quarter" idx="12"/>
          </p:nvPr>
        </p:nvSpPr>
        <p:spPr>
          <a:xfrm>
            <a:off x="7499058" y="6356350"/>
            <a:ext cx="2743200" cy="365125"/>
          </a:xfrm>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757147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6033A-2F5F-351D-6A63-BDAAC03B1F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80FF4-15C5-2E6B-0C4F-6647A96EAC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65B5ED-B6CB-390C-B51E-BB044AC22FEB}"/>
              </a:ext>
            </a:extLst>
          </p:cNvPr>
          <p:cNvSpPr>
            <a:spLocks noGrp="1"/>
          </p:cNvSpPr>
          <p:nvPr>
            <p:ph type="dt" sz="half" idx="10"/>
          </p:nvPr>
        </p:nvSpPr>
        <p:spPr/>
        <p:txBody>
          <a:bodyPr/>
          <a:lstStyle/>
          <a:p>
            <a:fld id="{9F69634C-F75C-45F7-A87A-C5E2AF3ECA41}" type="datetimeFigureOut">
              <a:rPr lang="en-US" smtClean="0"/>
              <a:t>4/5/2024</a:t>
            </a:fld>
            <a:endParaRPr lang="en-US"/>
          </a:p>
        </p:txBody>
      </p:sp>
      <p:sp>
        <p:nvSpPr>
          <p:cNvPr id="5" name="Footer Placeholder 4">
            <a:extLst>
              <a:ext uri="{FF2B5EF4-FFF2-40B4-BE49-F238E27FC236}">
                <a16:creationId xmlns:a16="http://schemas.microsoft.com/office/drawing/2014/main" id="{3C2E5ABD-21F5-238E-B567-A4F9AEB5F5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49B9D-1E3D-CA2E-C52B-21DAA06BEFAC}"/>
              </a:ext>
            </a:extLst>
          </p:cNvPr>
          <p:cNvSpPr>
            <a:spLocks noGrp="1"/>
          </p:cNvSpPr>
          <p:nvPr>
            <p:ph type="sldNum" sz="quarter" idx="12"/>
          </p:nvPr>
        </p:nvSpPr>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1575848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B6BF-ECF8-8904-B356-F34CAFE6B7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2ABF5C-F867-67AC-F587-A786B25319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D2A129-B425-E1B0-CEA2-3B4F7FDB6E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FAB8F4-BF71-A5FB-1A2B-D5DBB350EDEA}"/>
              </a:ext>
            </a:extLst>
          </p:cNvPr>
          <p:cNvSpPr>
            <a:spLocks noGrp="1"/>
          </p:cNvSpPr>
          <p:nvPr>
            <p:ph type="dt" sz="half" idx="10"/>
          </p:nvPr>
        </p:nvSpPr>
        <p:spPr/>
        <p:txBody>
          <a:bodyPr/>
          <a:lstStyle/>
          <a:p>
            <a:fld id="{9F69634C-F75C-45F7-A87A-C5E2AF3ECA41}" type="datetimeFigureOut">
              <a:rPr lang="en-US" smtClean="0"/>
              <a:t>4/5/2024</a:t>
            </a:fld>
            <a:endParaRPr lang="en-US"/>
          </a:p>
        </p:txBody>
      </p:sp>
      <p:sp>
        <p:nvSpPr>
          <p:cNvPr id="6" name="Footer Placeholder 5">
            <a:extLst>
              <a:ext uri="{FF2B5EF4-FFF2-40B4-BE49-F238E27FC236}">
                <a16:creationId xmlns:a16="http://schemas.microsoft.com/office/drawing/2014/main" id="{A6F284D2-6FA7-B75B-010E-8B6828BD02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7A3294-05D4-B5C7-BD02-86176002083A}"/>
              </a:ext>
            </a:extLst>
          </p:cNvPr>
          <p:cNvSpPr>
            <a:spLocks noGrp="1"/>
          </p:cNvSpPr>
          <p:nvPr>
            <p:ph type="sldNum" sz="quarter" idx="12"/>
          </p:nvPr>
        </p:nvSpPr>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409425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C853FE-71B4-F61F-60FD-A23C9F0B1BED}"/>
              </a:ext>
            </a:extLst>
          </p:cNvPr>
          <p:cNvSpPr>
            <a:spLocks noGrp="1"/>
          </p:cNvSpPr>
          <p:nvPr>
            <p:ph type="dt" sz="half" idx="10"/>
          </p:nvPr>
        </p:nvSpPr>
        <p:spPr/>
        <p:txBody>
          <a:bodyPr/>
          <a:lstStyle/>
          <a:p>
            <a:fld id="{9F69634C-F75C-45F7-A87A-C5E2AF3ECA41}" type="datetimeFigureOut">
              <a:rPr lang="en-US" smtClean="0"/>
              <a:t>4/5/2024</a:t>
            </a:fld>
            <a:endParaRPr lang="en-US"/>
          </a:p>
        </p:txBody>
      </p:sp>
      <p:sp>
        <p:nvSpPr>
          <p:cNvPr id="3" name="Footer Placeholder 2">
            <a:extLst>
              <a:ext uri="{FF2B5EF4-FFF2-40B4-BE49-F238E27FC236}">
                <a16:creationId xmlns:a16="http://schemas.microsoft.com/office/drawing/2014/main" id="{7E971E14-28BD-93DD-2814-BE55A5DDFB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D6960C-0AC6-B26A-686A-92E53140D5BC}"/>
              </a:ext>
            </a:extLst>
          </p:cNvPr>
          <p:cNvSpPr>
            <a:spLocks noGrp="1"/>
          </p:cNvSpPr>
          <p:nvPr>
            <p:ph type="sldNum" sz="quarter" idx="12"/>
          </p:nvPr>
        </p:nvSpPr>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3004753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AA3D82-EBE4-C120-6990-4AE24863DD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6FE47D-DC2A-9EDE-4D3E-253F59EE36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0BB8207-400A-08E9-10E6-F384731A2A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69634C-F75C-45F7-A87A-C5E2AF3ECA41}" type="datetimeFigureOut">
              <a:rPr lang="en-US" smtClean="0"/>
              <a:t>4/5/2024</a:t>
            </a:fld>
            <a:endParaRPr lang="en-US"/>
          </a:p>
        </p:txBody>
      </p:sp>
      <p:sp>
        <p:nvSpPr>
          <p:cNvPr id="5" name="Footer Placeholder 4">
            <a:extLst>
              <a:ext uri="{FF2B5EF4-FFF2-40B4-BE49-F238E27FC236}">
                <a16:creationId xmlns:a16="http://schemas.microsoft.com/office/drawing/2014/main" id="{719BB1CC-0FCB-2CB8-FDC9-5D72A2CABC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42AC2D-0DE9-40D7-929B-38644020C2F0}"/>
              </a:ext>
            </a:extLst>
          </p:cNvPr>
          <p:cNvSpPr>
            <a:spLocks noGrp="1"/>
          </p:cNvSpPr>
          <p:nvPr>
            <p:ph type="sldNum" sz="quarter" idx="4"/>
          </p:nvPr>
        </p:nvSpPr>
        <p:spPr>
          <a:xfrm>
            <a:off x="7128444" y="649037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16BD1-AAA5-426D-8624-AA09EE36D028}" type="slidenum">
              <a:rPr lang="en-US" smtClean="0"/>
              <a:t>‹#›</a:t>
            </a:fld>
            <a:endParaRPr lang="en-US"/>
          </a:p>
        </p:txBody>
      </p:sp>
      <p:pic>
        <p:nvPicPr>
          <p:cNvPr id="12" name="Picture 4">
            <a:extLst>
              <a:ext uri="{FF2B5EF4-FFF2-40B4-BE49-F238E27FC236}">
                <a16:creationId xmlns:a16="http://schemas.microsoft.com/office/drawing/2014/main" id="{D057B878-12E1-E213-DD5D-E8C3B95DEE3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92190"/>
          <a:stretch/>
        </p:blipFill>
        <p:spPr bwMode="auto">
          <a:xfrm>
            <a:off x="11657405" y="6405597"/>
            <a:ext cx="440780" cy="369373"/>
          </a:xfrm>
          <a:prstGeom prst="rect">
            <a:avLst/>
          </a:prstGeom>
          <a:solidFill>
            <a:schemeClr val="bg1"/>
          </a:solidFill>
        </p:spPr>
      </p:pic>
      <p:sp>
        <p:nvSpPr>
          <p:cNvPr id="10" name="Rectangle 9">
            <a:extLst>
              <a:ext uri="{FF2B5EF4-FFF2-40B4-BE49-F238E27FC236}">
                <a16:creationId xmlns:a16="http://schemas.microsoft.com/office/drawing/2014/main" id="{96165629-9282-59A2-3252-22C976A32FCB}"/>
              </a:ext>
            </a:extLst>
          </p:cNvPr>
          <p:cNvSpPr/>
          <p:nvPr/>
        </p:nvSpPr>
        <p:spPr>
          <a:xfrm>
            <a:off x="10327568" y="6413419"/>
            <a:ext cx="162346" cy="36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6">
            <a:extLst>
              <a:ext uri="{FF2B5EF4-FFF2-40B4-BE49-F238E27FC236}">
                <a16:creationId xmlns:a16="http://schemas.microsoft.com/office/drawing/2014/main" id="{BDB1A56D-B0BB-83FA-A9E4-F4640EAC046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95781" y="6356350"/>
            <a:ext cx="398897" cy="474984"/>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AE6847B1-0652-4F82-C0D7-6BB9058EF211}"/>
              </a:ext>
            </a:extLst>
          </p:cNvPr>
          <p:cNvGrpSpPr/>
          <p:nvPr/>
        </p:nvGrpSpPr>
        <p:grpSpPr>
          <a:xfrm>
            <a:off x="10421120" y="6361244"/>
            <a:ext cx="1358031" cy="470621"/>
            <a:chOff x="10250948" y="6361244"/>
            <a:chExt cx="1358031" cy="470621"/>
          </a:xfrm>
        </p:grpSpPr>
        <p:sp>
          <p:nvSpPr>
            <p:cNvPr id="15" name="TextBox 14">
              <a:extLst>
                <a:ext uri="{FF2B5EF4-FFF2-40B4-BE49-F238E27FC236}">
                  <a16:creationId xmlns:a16="http://schemas.microsoft.com/office/drawing/2014/main" id="{8E43C571-9C77-A5A7-27CB-DF2E8AB20A94}"/>
                </a:ext>
              </a:extLst>
            </p:cNvPr>
            <p:cNvSpPr txBox="1"/>
            <p:nvPr userDrawn="1"/>
          </p:nvSpPr>
          <p:spPr>
            <a:xfrm>
              <a:off x="10288746" y="6401527"/>
              <a:ext cx="1320233" cy="427618"/>
            </a:xfrm>
            <a:prstGeom prst="rect">
              <a:avLst/>
            </a:prstGeom>
            <a:noFill/>
          </p:spPr>
          <p:txBody>
            <a:bodyPr wrap="none" rtlCol="0">
              <a:spAutoFit/>
            </a:bodyPr>
            <a:lstStyle/>
            <a:p>
              <a:pPr>
                <a:lnSpc>
                  <a:spcPts val="1280"/>
                </a:lnSpc>
              </a:pPr>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spc="-100" baseline="0" dirty="0">
                  <a:latin typeface="Arial Unicode MS" panose="020B0604020202020204" pitchFamily="34" charset="-128"/>
                  <a:ea typeface="Arial Unicode MS" panose="020B0604020202020204" pitchFamily="34" charset="-128"/>
                  <a:cs typeface="Arial Unicode MS" panose="020B0604020202020204" pitchFamily="34" charset="-128"/>
                </a:rPr>
                <a:t>ATA</a:t>
              </a:r>
              <a:r>
                <a:rPr lang="en-US" sz="12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spc="-20" baseline="0" dirty="0">
                  <a:latin typeface="Arial Unicode MS" panose="020B0604020202020204" pitchFamily="34" charset="-128"/>
                  <a:ea typeface="Arial Unicode MS" panose="020B0604020202020204" pitchFamily="34" charset="-128"/>
                  <a:cs typeface="Arial Unicode MS" panose="020B0604020202020204" pitchFamily="34" charset="-128"/>
                </a:rPr>
                <a:t>CIENCE</a:t>
              </a:r>
              <a:r>
                <a:rPr lang="en-US" sz="12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a:lnSpc>
                  <a:spcPts val="1280"/>
                </a:lnSpc>
              </a:pPr>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spc="-10" baseline="0" dirty="0">
                  <a:latin typeface="Arial Unicode MS" panose="020B0604020202020204" pitchFamily="34" charset="-128"/>
                  <a:ea typeface="Arial Unicode MS" panose="020B0604020202020204" pitchFamily="34" charset="-128"/>
                  <a:cs typeface="Arial Unicode MS" panose="020B0604020202020204" pitchFamily="34" charset="-128"/>
                </a:rPr>
                <a:t>CADEMY</a:t>
              </a:r>
            </a:p>
          </p:txBody>
        </p:sp>
        <p:sp>
          <p:nvSpPr>
            <p:cNvPr id="18" name="TextBox 17">
              <a:extLst>
                <a:ext uri="{FF2B5EF4-FFF2-40B4-BE49-F238E27FC236}">
                  <a16:creationId xmlns:a16="http://schemas.microsoft.com/office/drawing/2014/main" id="{0A9B7E82-3AE1-1ED0-9C75-D904117A350C}"/>
                </a:ext>
              </a:extLst>
            </p:cNvPr>
            <p:cNvSpPr txBox="1"/>
            <p:nvPr userDrawn="1"/>
          </p:nvSpPr>
          <p:spPr>
            <a:xfrm>
              <a:off x="10250948" y="6365476"/>
              <a:ext cx="247116" cy="307777"/>
            </a:xfrm>
            <a:prstGeom prst="rect">
              <a:avLst/>
            </a:prstGeom>
            <a:noFill/>
          </p:spPr>
          <p:txBody>
            <a:bodyPr wrap="square">
              <a:spAutoFit/>
            </a:bodyPr>
            <a:lstStyle/>
            <a:p>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D</a:t>
              </a:r>
              <a:endParaRPr lang="en-US" sz="1400" dirty="0"/>
            </a:p>
          </p:txBody>
        </p:sp>
        <p:sp>
          <p:nvSpPr>
            <p:cNvPr id="19" name="TextBox 18">
              <a:extLst>
                <a:ext uri="{FF2B5EF4-FFF2-40B4-BE49-F238E27FC236}">
                  <a16:creationId xmlns:a16="http://schemas.microsoft.com/office/drawing/2014/main" id="{166948DE-BE55-32BF-3755-41B53C339311}"/>
                </a:ext>
              </a:extLst>
            </p:cNvPr>
            <p:cNvSpPr txBox="1"/>
            <p:nvPr userDrawn="1"/>
          </p:nvSpPr>
          <p:spPr>
            <a:xfrm>
              <a:off x="10686216" y="6361244"/>
              <a:ext cx="247116" cy="307777"/>
            </a:xfrm>
            <a:prstGeom prst="rect">
              <a:avLst/>
            </a:prstGeom>
            <a:noFill/>
          </p:spPr>
          <p:txBody>
            <a:bodyPr wrap="square">
              <a:spAutoFit/>
            </a:bodyPr>
            <a:lstStyle/>
            <a:p>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S</a:t>
              </a:r>
              <a:endParaRPr lang="en-US" sz="1400" dirty="0"/>
            </a:p>
          </p:txBody>
        </p:sp>
        <p:sp>
          <p:nvSpPr>
            <p:cNvPr id="20" name="TextBox 19">
              <a:extLst>
                <a:ext uri="{FF2B5EF4-FFF2-40B4-BE49-F238E27FC236}">
                  <a16:creationId xmlns:a16="http://schemas.microsoft.com/office/drawing/2014/main" id="{220460B7-E159-6953-8B40-5396511A4476}"/>
                </a:ext>
              </a:extLst>
            </p:cNvPr>
            <p:cNvSpPr txBox="1"/>
            <p:nvPr userDrawn="1"/>
          </p:nvSpPr>
          <p:spPr>
            <a:xfrm>
              <a:off x="10260092" y="6524088"/>
              <a:ext cx="247116" cy="307777"/>
            </a:xfrm>
            <a:prstGeom prst="rect">
              <a:avLst/>
            </a:prstGeom>
            <a:noFill/>
          </p:spPr>
          <p:txBody>
            <a:bodyPr wrap="square">
              <a:spAutoFit/>
            </a:bodyPr>
            <a:lstStyle/>
            <a:p>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A</a:t>
              </a:r>
              <a:endParaRPr lang="en-US" sz="1400" dirty="0"/>
            </a:p>
          </p:txBody>
        </p:sp>
      </p:grpSp>
    </p:spTree>
    <p:extLst>
      <p:ext uri="{BB962C8B-B14F-4D97-AF65-F5344CB8AC3E}">
        <p14:creationId xmlns:p14="http://schemas.microsoft.com/office/powerpoint/2010/main" val="2007967420"/>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1E794-74C3-59BB-D9FD-8D2419097F87}"/>
              </a:ext>
            </a:extLst>
          </p:cNvPr>
          <p:cNvSpPr>
            <a:spLocks noGrp="1"/>
          </p:cNvSpPr>
          <p:nvPr>
            <p:ph type="ctrTitle"/>
          </p:nvPr>
        </p:nvSpPr>
        <p:spPr/>
        <p:txBody>
          <a:bodyPr/>
          <a:lstStyle/>
          <a:p>
            <a:r>
              <a:rPr lang="en-US" dirty="0"/>
              <a:t>Module 4: Initial Cell Type Identification</a:t>
            </a:r>
          </a:p>
        </p:txBody>
      </p:sp>
      <p:sp>
        <p:nvSpPr>
          <p:cNvPr id="6" name="Subtitle 2">
            <a:extLst>
              <a:ext uri="{FF2B5EF4-FFF2-40B4-BE49-F238E27FC236}">
                <a16:creationId xmlns:a16="http://schemas.microsoft.com/office/drawing/2014/main" id="{464CE564-E9D6-D56D-2EDD-F38A48A53B5C}"/>
              </a:ext>
            </a:extLst>
          </p:cNvPr>
          <p:cNvSpPr>
            <a:spLocks noGrp="1"/>
          </p:cNvSpPr>
          <p:nvPr>
            <p:ph type="subTitle" idx="1"/>
          </p:nvPr>
        </p:nvSpPr>
        <p:spPr>
          <a:xfrm>
            <a:off x="1524000" y="4079875"/>
            <a:ext cx="9144000" cy="1655762"/>
          </a:xfrm>
        </p:spPr>
        <p:txBody>
          <a:bodyPr>
            <a:noAutofit/>
          </a:bodyPr>
          <a:lstStyle/>
          <a:p>
            <a:r>
              <a:rPr lang="en-US" sz="4000" dirty="0"/>
              <a:t>NC State </a:t>
            </a:r>
            <a:r>
              <a:rPr lang="en-US" sz="4000" dirty="0" err="1"/>
              <a:t>scRNA</a:t>
            </a:r>
            <a:r>
              <a:rPr lang="en-US" sz="4000" dirty="0"/>
              <a:t> Workshop, 2024</a:t>
            </a:r>
          </a:p>
        </p:txBody>
      </p:sp>
    </p:spTree>
    <p:extLst>
      <p:ext uri="{BB962C8B-B14F-4D97-AF65-F5344CB8AC3E}">
        <p14:creationId xmlns:p14="http://schemas.microsoft.com/office/powerpoint/2010/main" val="2380909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5D33-6C3E-91C9-0986-E01DD15C1EAB}"/>
              </a:ext>
            </a:extLst>
          </p:cNvPr>
          <p:cNvSpPr>
            <a:spLocks noGrp="1"/>
          </p:cNvSpPr>
          <p:nvPr>
            <p:ph type="title"/>
          </p:nvPr>
        </p:nvSpPr>
        <p:spPr/>
        <p:txBody>
          <a:bodyPr/>
          <a:lstStyle/>
          <a:p>
            <a:r>
              <a:rPr lang="en-US" dirty="0"/>
              <a:t>Primary Methods of Cell Type Annotation</a:t>
            </a:r>
          </a:p>
        </p:txBody>
      </p:sp>
      <p:pic>
        <p:nvPicPr>
          <p:cNvPr id="1026" name="Picture 2" descr="Figure thumbnail gr1">
            <a:extLst>
              <a:ext uri="{FF2B5EF4-FFF2-40B4-BE49-F238E27FC236}">
                <a16:creationId xmlns:a16="http://schemas.microsoft.com/office/drawing/2014/main" id="{7006FC17-FA48-81FC-4678-61ABBB1E338A}"/>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50723" y="1312303"/>
            <a:ext cx="6715125" cy="47517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0557737-3B72-0ED7-B7C1-6068D7419E33}"/>
              </a:ext>
            </a:extLst>
          </p:cNvPr>
          <p:cNvSpPr txBox="1"/>
          <p:nvPr/>
        </p:nvSpPr>
        <p:spPr>
          <a:xfrm>
            <a:off x="-137160" y="6627168"/>
            <a:ext cx="2834640" cy="230832"/>
          </a:xfrm>
          <a:prstGeom prst="rect">
            <a:avLst/>
          </a:prstGeom>
          <a:noFill/>
        </p:spPr>
        <p:txBody>
          <a:bodyPr wrap="square">
            <a:spAutoFit/>
          </a:bodyPr>
          <a:lstStyle/>
          <a:p>
            <a:pPr algn="r"/>
            <a:r>
              <a:rPr lang="en-US" sz="900" i="1" dirty="0"/>
              <a:t> </a:t>
            </a:r>
            <a:r>
              <a:rPr lang="en-US" sz="900" i="1" dirty="0" err="1"/>
              <a:t>Pasquini</a:t>
            </a:r>
            <a:r>
              <a:rPr lang="en-US" sz="900" i="1" dirty="0"/>
              <a:t>. Comp. and Str. Biotech. J. (2021). 19:961-969.</a:t>
            </a:r>
          </a:p>
        </p:txBody>
      </p:sp>
      <p:sp>
        <p:nvSpPr>
          <p:cNvPr id="6" name="Arrow: Right 5">
            <a:extLst>
              <a:ext uri="{FF2B5EF4-FFF2-40B4-BE49-F238E27FC236}">
                <a16:creationId xmlns:a16="http://schemas.microsoft.com/office/drawing/2014/main" id="{65E0762D-3AB4-8D40-EB91-34ADF12DBA29}"/>
              </a:ext>
            </a:extLst>
          </p:cNvPr>
          <p:cNvSpPr/>
          <p:nvPr/>
        </p:nvSpPr>
        <p:spPr>
          <a:xfrm rot="5400000">
            <a:off x="8993004" y="3229346"/>
            <a:ext cx="474665" cy="683482"/>
          </a:xfrm>
          <a:prstGeom prst="rightArrow">
            <a:avLst/>
          </a:prstGeom>
          <a:solidFill>
            <a:srgbClr val="CBCBC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EA27556E-E936-2125-8D29-523C4FC0DB89}"/>
              </a:ext>
            </a:extLst>
          </p:cNvPr>
          <p:cNvSpPr txBox="1"/>
          <p:nvPr/>
        </p:nvSpPr>
        <p:spPr>
          <a:xfrm>
            <a:off x="8323711" y="810974"/>
            <a:ext cx="1764201" cy="276999"/>
          </a:xfrm>
          <a:prstGeom prst="rect">
            <a:avLst/>
          </a:prstGeom>
          <a:noFill/>
        </p:spPr>
        <p:txBody>
          <a:bodyPr wrap="none" rtlCol="0">
            <a:spAutoFit/>
          </a:bodyPr>
          <a:lstStyle/>
          <a:p>
            <a:r>
              <a:rPr lang="en-US" sz="1200" b="1" dirty="0"/>
              <a:t>UMAP Clustering Results</a:t>
            </a:r>
          </a:p>
        </p:txBody>
      </p:sp>
      <p:pic>
        <p:nvPicPr>
          <p:cNvPr id="10" name="Picture 9">
            <a:extLst>
              <a:ext uri="{FF2B5EF4-FFF2-40B4-BE49-F238E27FC236}">
                <a16:creationId xmlns:a16="http://schemas.microsoft.com/office/drawing/2014/main" id="{700615CE-B1DA-AA96-71C0-CA02DDEE92E2}"/>
              </a:ext>
            </a:extLst>
          </p:cNvPr>
          <p:cNvPicPr>
            <a:picLocks noChangeAspect="1"/>
          </p:cNvPicPr>
          <p:nvPr/>
        </p:nvPicPr>
        <p:blipFill>
          <a:blip r:embed="rId3"/>
          <a:stretch>
            <a:fillRect/>
          </a:stretch>
        </p:blipFill>
        <p:spPr>
          <a:xfrm>
            <a:off x="7879393" y="3993959"/>
            <a:ext cx="3483931" cy="2512747"/>
          </a:xfrm>
          <a:prstGeom prst="rect">
            <a:avLst/>
          </a:prstGeom>
        </p:spPr>
      </p:pic>
      <p:pic>
        <p:nvPicPr>
          <p:cNvPr id="11" name="Picture 10">
            <a:extLst>
              <a:ext uri="{FF2B5EF4-FFF2-40B4-BE49-F238E27FC236}">
                <a16:creationId xmlns:a16="http://schemas.microsoft.com/office/drawing/2014/main" id="{B8C186A1-BDA4-9043-FE8D-D1EB7A06C10C}"/>
              </a:ext>
            </a:extLst>
          </p:cNvPr>
          <p:cNvPicPr>
            <a:picLocks noChangeAspect="1"/>
          </p:cNvPicPr>
          <p:nvPr/>
        </p:nvPicPr>
        <p:blipFill>
          <a:blip r:embed="rId4"/>
          <a:stretch>
            <a:fillRect/>
          </a:stretch>
        </p:blipFill>
        <p:spPr>
          <a:xfrm>
            <a:off x="7879393" y="1120937"/>
            <a:ext cx="2701888" cy="2116733"/>
          </a:xfrm>
          <a:prstGeom prst="rect">
            <a:avLst/>
          </a:prstGeom>
        </p:spPr>
      </p:pic>
    </p:spTree>
    <p:extLst>
      <p:ext uri="{BB962C8B-B14F-4D97-AF65-F5344CB8AC3E}">
        <p14:creationId xmlns:p14="http://schemas.microsoft.com/office/powerpoint/2010/main" val="2790086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8E6B8-8A1F-CBA5-E3BB-A814E8D6E4F7}"/>
              </a:ext>
            </a:extLst>
          </p:cNvPr>
          <p:cNvSpPr>
            <a:spLocks noGrp="1"/>
          </p:cNvSpPr>
          <p:nvPr>
            <p:ph type="title"/>
          </p:nvPr>
        </p:nvSpPr>
        <p:spPr/>
        <p:txBody>
          <a:bodyPr/>
          <a:lstStyle/>
          <a:p>
            <a:r>
              <a:rPr lang="en-US" dirty="0"/>
              <a:t>Additional Pipeline Summaries</a:t>
            </a:r>
          </a:p>
        </p:txBody>
      </p:sp>
      <p:pic>
        <p:nvPicPr>
          <p:cNvPr id="1026" name="Picture 2">
            <a:extLst>
              <a:ext uri="{FF2B5EF4-FFF2-40B4-BE49-F238E27FC236}">
                <a16:creationId xmlns:a16="http://schemas.microsoft.com/office/drawing/2014/main" id="{8EAAE515-9CB3-AEF0-B466-C2CC88D478F0}"/>
              </a:ext>
            </a:extLst>
          </p:cNvPr>
          <p:cNvPicPr>
            <a:picLocks noChangeAspect="1" noChangeArrowheads="1"/>
          </p:cNvPicPr>
          <p:nvPr/>
        </p:nvPicPr>
        <p:blipFill>
          <a:blip r:embed="rId3" cstate="hqprint">
            <a:extLst>
              <a:ext uri="{28A0092B-C50C-407E-A947-70E740481C1C}">
                <a14:useLocalDpi xmlns:a14="http://schemas.microsoft.com/office/drawing/2010/main"/>
              </a:ext>
            </a:extLst>
          </a:blip>
          <a:srcRect/>
          <a:stretch>
            <a:fillRect/>
          </a:stretch>
        </p:blipFill>
        <p:spPr bwMode="auto">
          <a:xfrm>
            <a:off x="1722120" y="662442"/>
            <a:ext cx="7118833" cy="60801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AAD712B-D70D-1377-6AEE-8C93CF7FB5C6}"/>
              </a:ext>
            </a:extLst>
          </p:cNvPr>
          <p:cNvSpPr txBox="1"/>
          <p:nvPr/>
        </p:nvSpPr>
        <p:spPr>
          <a:xfrm>
            <a:off x="0" y="6627168"/>
            <a:ext cx="2679192" cy="230832"/>
          </a:xfrm>
          <a:prstGeom prst="rect">
            <a:avLst/>
          </a:prstGeom>
          <a:noFill/>
        </p:spPr>
        <p:txBody>
          <a:bodyPr wrap="square">
            <a:spAutoFit/>
          </a:bodyPr>
          <a:lstStyle/>
          <a:p>
            <a:pPr algn="r"/>
            <a:r>
              <a:rPr lang="fr-FR" sz="900" i="1" dirty="0"/>
              <a:t>Xie. </a:t>
            </a:r>
            <a:r>
              <a:rPr lang="fr-FR" sz="900" i="1" dirty="0" err="1"/>
              <a:t>Comp</a:t>
            </a:r>
            <a:r>
              <a:rPr lang="fr-FR" sz="900" i="1" dirty="0"/>
              <a:t>. And </a:t>
            </a:r>
            <a:r>
              <a:rPr lang="fr-FR" sz="900" i="1" dirty="0" err="1"/>
              <a:t>Str</a:t>
            </a:r>
            <a:r>
              <a:rPr lang="fr-FR" sz="900" i="1" dirty="0"/>
              <a:t>. Biotech J. (2021). 19: 5874-5887</a:t>
            </a:r>
            <a:endParaRPr lang="en-US" sz="900" i="1" dirty="0"/>
          </a:p>
        </p:txBody>
      </p:sp>
    </p:spTree>
    <p:extLst>
      <p:ext uri="{BB962C8B-B14F-4D97-AF65-F5344CB8AC3E}">
        <p14:creationId xmlns:p14="http://schemas.microsoft.com/office/powerpoint/2010/main" val="237000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4B9F-9985-9B06-0A2B-5D18E6FE8725}"/>
              </a:ext>
            </a:extLst>
          </p:cNvPr>
          <p:cNvSpPr>
            <a:spLocks noGrp="1"/>
          </p:cNvSpPr>
          <p:nvPr>
            <p:ph type="title"/>
          </p:nvPr>
        </p:nvSpPr>
        <p:spPr/>
        <p:txBody>
          <a:bodyPr/>
          <a:lstStyle/>
          <a:p>
            <a:r>
              <a:rPr lang="en-US" dirty="0"/>
              <a:t>Multitude of Packages Available for Cell Type Annotation</a:t>
            </a:r>
          </a:p>
        </p:txBody>
      </p:sp>
      <p:pic>
        <p:nvPicPr>
          <p:cNvPr id="5" name="Picture 4">
            <a:extLst>
              <a:ext uri="{FF2B5EF4-FFF2-40B4-BE49-F238E27FC236}">
                <a16:creationId xmlns:a16="http://schemas.microsoft.com/office/drawing/2014/main" id="{123C462D-E6E1-594F-477F-DA24D44EFC21}"/>
              </a:ext>
            </a:extLst>
          </p:cNvPr>
          <p:cNvPicPr>
            <a:picLocks noChangeAspect="1"/>
          </p:cNvPicPr>
          <p:nvPr/>
        </p:nvPicPr>
        <p:blipFill>
          <a:blip r:embed="rId2"/>
          <a:stretch>
            <a:fillRect/>
          </a:stretch>
        </p:blipFill>
        <p:spPr>
          <a:xfrm>
            <a:off x="222313" y="743521"/>
            <a:ext cx="6791325" cy="5914454"/>
          </a:xfrm>
          <a:prstGeom prst="rect">
            <a:avLst/>
          </a:prstGeom>
        </p:spPr>
      </p:pic>
      <p:sp>
        <p:nvSpPr>
          <p:cNvPr id="7" name="TextBox 6">
            <a:extLst>
              <a:ext uri="{FF2B5EF4-FFF2-40B4-BE49-F238E27FC236}">
                <a16:creationId xmlns:a16="http://schemas.microsoft.com/office/drawing/2014/main" id="{670AC158-02B7-8D40-5600-BE055BC92744}"/>
              </a:ext>
            </a:extLst>
          </p:cNvPr>
          <p:cNvSpPr txBox="1"/>
          <p:nvPr/>
        </p:nvSpPr>
        <p:spPr>
          <a:xfrm>
            <a:off x="9449717" y="6126956"/>
            <a:ext cx="2742283" cy="230832"/>
          </a:xfrm>
          <a:prstGeom prst="rect">
            <a:avLst/>
          </a:prstGeom>
          <a:noFill/>
        </p:spPr>
        <p:txBody>
          <a:bodyPr wrap="square">
            <a:spAutoFit/>
          </a:bodyPr>
          <a:lstStyle/>
          <a:p>
            <a:pPr algn="r"/>
            <a:r>
              <a:rPr lang="en-US" sz="900" i="1" dirty="0" err="1"/>
              <a:t>Pasquini</a:t>
            </a:r>
            <a:r>
              <a:rPr lang="en-US" sz="900" i="1" dirty="0"/>
              <a:t>. Comp. &amp; Str. Biotech. J. (2021). 19:P961-969.</a:t>
            </a:r>
          </a:p>
        </p:txBody>
      </p:sp>
      <p:sp>
        <p:nvSpPr>
          <p:cNvPr id="8" name="TextBox 7">
            <a:extLst>
              <a:ext uri="{FF2B5EF4-FFF2-40B4-BE49-F238E27FC236}">
                <a16:creationId xmlns:a16="http://schemas.microsoft.com/office/drawing/2014/main" id="{3900B111-2A85-7E57-3931-941BE78E5176}"/>
              </a:ext>
            </a:extLst>
          </p:cNvPr>
          <p:cNvSpPr txBox="1"/>
          <p:nvPr/>
        </p:nvSpPr>
        <p:spPr>
          <a:xfrm>
            <a:off x="7324709" y="1254406"/>
            <a:ext cx="4644978" cy="4247317"/>
          </a:xfrm>
          <a:prstGeom prst="rect">
            <a:avLst/>
          </a:prstGeom>
          <a:noFill/>
        </p:spPr>
        <p:txBody>
          <a:bodyPr wrap="square" rtlCol="0">
            <a:spAutoFit/>
          </a:bodyPr>
          <a:lstStyle/>
          <a:p>
            <a:r>
              <a:rPr lang="en-US" b="1" dirty="0"/>
              <a:t>Marker Gene</a:t>
            </a:r>
            <a:r>
              <a:rPr lang="en-US" dirty="0"/>
              <a:t>: highly expressed genes are identified for each cluster, compare against databases of reference cell type hierarchies and marker lists.</a:t>
            </a:r>
          </a:p>
          <a:p>
            <a:endParaRPr lang="en-US" dirty="0"/>
          </a:p>
          <a:p>
            <a:endParaRPr lang="en-US" dirty="0"/>
          </a:p>
          <a:p>
            <a:r>
              <a:rPr lang="en-US" b="1" dirty="0"/>
              <a:t>Correlation/ Reference</a:t>
            </a:r>
            <a:r>
              <a:rPr lang="en-US" dirty="0"/>
              <a:t>: uses correlation measures to compare gene expression profiles to reference dataset, uses “average cell” (centroid) for each cluster as a reference point.</a:t>
            </a:r>
          </a:p>
          <a:p>
            <a:endParaRPr lang="en-US" dirty="0"/>
          </a:p>
          <a:p>
            <a:endParaRPr lang="en-US" dirty="0"/>
          </a:p>
          <a:p>
            <a:r>
              <a:rPr lang="en-US" b="1" dirty="0"/>
              <a:t>Supervised Classification</a:t>
            </a:r>
            <a:r>
              <a:rPr lang="en-US" dirty="0"/>
              <a:t>: uses machine learning techniques to train a classifier based on reference labeled </a:t>
            </a:r>
            <a:r>
              <a:rPr lang="en-US" dirty="0" err="1"/>
              <a:t>scRNA</a:t>
            </a:r>
            <a:r>
              <a:rPr lang="en-US" dirty="0"/>
              <a:t>-Seq datasets.</a:t>
            </a:r>
          </a:p>
        </p:txBody>
      </p:sp>
    </p:spTree>
    <p:extLst>
      <p:ext uri="{BB962C8B-B14F-4D97-AF65-F5344CB8AC3E}">
        <p14:creationId xmlns:p14="http://schemas.microsoft.com/office/powerpoint/2010/main" val="2805963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A61D144F-C489-3B78-12E3-8F7EB7CC958F}"/>
              </a:ext>
            </a:extLst>
          </p:cNvPr>
          <p:cNvPicPr>
            <a:picLocks noChangeAspect="1"/>
          </p:cNvPicPr>
          <p:nvPr/>
        </p:nvPicPr>
        <p:blipFill rotWithShape="1">
          <a:blip r:embed="rId2"/>
          <a:srcRect l="54324" t="41934" r="31539" b="43098"/>
          <a:stretch/>
        </p:blipFill>
        <p:spPr>
          <a:xfrm>
            <a:off x="3181967" y="841025"/>
            <a:ext cx="423863" cy="317868"/>
          </a:xfrm>
          <a:prstGeom prst="rect">
            <a:avLst/>
          </a:prstGeom>
        </p:spPr>
      </p:pic>
      <p:sp>
        <p:nvSpPr>
          <p:cNvPr id="2" name="Title 1">
            <a:extLst>
              <a:ext uri="{FF2B5EF4-FFF2-40B4-BE49-F238E27FC236}">
                <a16:creationId xmlns:a16="http://schemas.microsoft.com/office/drawing/2014/main" id="{93A572DC-EE19-56B7-CDBE-3FA665E3CCD8}"/>
              </a:ext>
            </a:extLst>
          </p:cNvPr>
          <p:cNvSpPr>
            <a:spLocks noGrp="1"/>
          </p:cNvSpPr>
          <p:nvPr>
            <p:ph type="title"/>
          </p:nvPr>
        </p:nvSpPr>
        <p:spPr/>
        <p:txBody>
          <a:bodyPr>
            <a:normAutofit/>
          </a:bodyPr>
          <a:lstStyle/>
          <a:p>
            <a:r>
              <a:rPr lang="en-US" dirty="0"/>
              <a:t>Marker Based: </a:t>
            </a:r>
            <a:r>
              <a:rPr lang="en-US" dirty="0" err="1"/>
              <a:t>ScType</a:t>
            </a:r>
            <a:endParaRPr lang="en-US" dirty="0"/>
          </a:p>
        </p:txBody>
      </p:sp>
      <p:pic>
        <p:nvPicPr>
          <p:cNvPr id="9" name="Picture 8">
            <a:extLst>
              <a:ext uri="{FF2B5EF4-FFF2-40B4-BE49-F238E27FC236}">
                <a16:creationId xmlns:a16="http://schemas.microsoft.com/office/drawing/2014/main" id="{CE2D70E3-F916-D873-A43B-320C521CC0DF}"/>
              </a:ext>
            </a:extLst>
          </p:cNvPr>
          <p:cNvPicPr>
            <a:picLocks noChangeAspect="1"/>
          </p:cNvPicPr>
          <p:nvPr/>
        </p:nvPicPr>
        <p:blipFill>
          <a:blip r:embed="rId3"/>
          <a:stretch>
            <a:fillRect/>
          </a:stretch>
        </p:blipFill>
        <p:spPr>
          <a:xfrm>
            <a:off x="243578" y="2036051"/>
            <a:ext cx="5486400" cy="596348"/>
          </a:xfrm>
          <a:prstGeom prst="rect">
            <a:avLst/>
          </a:prstGeom>
        </p:spPr>
      </p:pic>
      <p:pic>
        <p:nvPicPr>
          <p:cNvPr id="13" name="Picture 12">
            <a:extLst>
              <a:ext uri="{FF2B5EF4-FFF2-40B4-BE49-F238E27FC236}">
                <a16:creationId xmlns:a16="http://schemas.microsoft.com/office/drawing/2014/main" id="{6D71AB60-609A-44B6-175F-71F78FFB373B}"/>
              </a:ext>
            </a:extLst>
          </p:cNvPr>
          <p:cNvPicPr>
            <a:picLocks noChangeAspect="1"/>
          </p:cNvPicPr>
          <p:nvPr/>
        </p:nvPicPr>
        <p:blipFill rotWithShape="1">
          <a:blip r:embed="rId4"/>
          <a:srcRect l="347"/>
          <a:stretch/>
        </p:blipFill>
        <p:spPr>
          <a:xfrm>
            <a:off x="264285" y="2772862"/>
            <a:ext cx="5467354" cy="2119938"/>
          </a:xfrm>
          <a:prstGeom prst="rect">
            <a:avLst/>
          </a:prstGeom>
        </p:spPr>
      </p:pic>
      <p:pic>
        <p:nvPicPr>
          <p:cNvPr id="15" name="Picture 14">
            <a:extLst>
              <a:ext uri="{FF2B5EF4-FFF2-40B4-BE49-F238E27FC236}">
                <a16:creationId xmlns:a16="http://schemas.microsoft.com/office/drawing/2014/main" id="{D97593AD-DBEE-D584-9B7C-49CBA1EEBDA9}"/>
              </a:ext>
            </a:extLst>
          </p:cNvPr>
          <p:cNvPicPr>
            <a:picLocks noChangeAspect="1"/>
          </p:cNvPicPr>
          <p:nvPr/>
        </p:nvPicPr>
        <p:blipFill>
          <a:blip r:embed="rId5"/>
          <a:stretch>
            <a:fillRect/>
          </a:stretch>
        </p:blipFill>
        <p:spPr>
          <a:xfrm>
            <a:off x="289298" y="5104652"/>
            <a:ext cx="5486400" cy="1550504"/>
          </a:xfrm>
          <a:prstGeom prst="rect">
            <a:avLst/>
          </a:prstGeom>
        </p:spPr>
      </p:pic>
      <p:pic>
        <p:nvPicPr>
          <p:cNvPr id="17" name="Picture 16">
            <a:extLst>
              <a:ext uri="{FF2B5EF4-FFF2-40B4-BE49-F238E27FC236}">
                <a16:creationId xmlns:a16="http://schemas.microsoft.com/office/drawing/2014/main" id="{76F30A2C-80E1-37A1-46A0-E5F21509606F}"/>
              </a:ext>
            </a:extLst>
          </p:cNvPr>
          <p:cNvPicPr>
            <a:picLocks noChangeAspect="1"/>
          </p:cNvPicPr>
          <p:nvPr/>
        </p:nvPicPr>
        <p:blipFill>
          <a:blip r:embed="rId6"/>
          <a:stretch>
            <a:fillRect/>
          </a:stretch>
        </p:blipFill>
        <p:spPr>
          <a:xfrm>
            <a:off x="5913622" y="710615"/>
            <a:ext cx="5486400" cy="3884406"/>
          </a:xfrm>
          <a:prstGeom prst="rect">
            <a:avLst/>
          </a:prstGeom>
        </p:spPr>
      </p:pic>
      <p:pic>
        <p:nvPicPr>
          <p:cNvPr id="18" name="Picture 17">
            <a:extLst>
              <a:ext uri="{FF2B5EF4-FFF2-40B4-BE49-F238E27FC236}">
                <a16:creationId xmlns:a16="http://schemas.microsoft.com/office/drawing/2014/main" id="{5F27AFEF-5F2E-96F6-6CE7-61ADBB0F3202}"/>
              </a:ext>
            </a:extLst>
          </p:cNvPr>
          <p:cNvPicPr>
            <a:picLocks noChangeAspect="1"/>
          </p:cNvPicPr>
          <p:nvPr/>
        </p:nvPicPr>
        <p:blipFill>
          <a:blip r:embed="rId7"/>
          <a:stretch>
            <a:fillRect/>
          </a:stretch>
        </p:blipFill>
        <p:spPr>
          <a:xfrm>
            <a:off x="5813784" y="3308588"/>
            <a:ext cx="4921272" cy="3549412"/>
          </a:xfrm>
          <a:prstGeom prst="rect">
            <a:avLst/>
          </a:prstGeom>
        </p:spPr>
      </p:pic>
      <p:pic>
        <p:nvPicPr>
          <p:cNvPr id="19" name="Picture 18">
            <a:extLst>
              <a:ext uri="{FF2B5EF4-FFF2-40B4-BE49-F238E27FC236}">
                <a16:creationId xmlns:a16="http://schemas.microsoft.com/office/drawing/2014/main" id="{46525A3B-47BC-3A53-91F8-984C5BD3F241}"/>
              </a:ext>
            </a:extLst>
          </p:cNvPr>
          <p:cNvPicPr>
            <a:picLocks noChangeAspect="1"/>
          </p:cNvPicPr>
          <p:nvPr/>
        </p:nvPicPr>
        <p:blipFill rotWithShape="1">
          <a:blip r:embed="rId2"/>
          <a:srcRect l="6096" t="59506"/>
          <a:stretch/>
        </p:blipFill>
        <p:spPr>
          <a:xfrm>
            <a:off x="2998271" y="1177980"/>
            <a:ext cx="2815513" cy="859993"/>
          </a:xfrm>
          <a:prstGeom prst="rect">
            <a:avLst/>
          </a:prstGeom>
        </p:spPr>
      </p:pic>
      <p:sp>
        <p:nvSpPr>
          <p:cNvPr id="21" name="Freeform: Shape 20">
            <a:extLst>
              <a:ext uri="{FF2B5EF4-FFF2-40B4-BE49-F238E27FC236}">
                <a16:creationId xmlns:a16="http://schemas.microsoft.com/office/drawing/2014/main" id="{08C07257-D98B-7C61-C737-04604A33C1DB}"/>
              </a:ext>
            </a:extLst>
          </p:cNvPr>
          <p:cNvSpPr/>
          <p:nvPr/>
        </p:nvSpPr>
        <p:spPr>
          <a:xfrm>
            <a:off x="2917031" y="1010198"/>
            <a:ext cx="302419" cy="20883"/>
          </a:xfrm>
          <a:custGeom>
            <a:avLst/>
            <a:gdLst>
              <a:gd name="connsiteX0" fmla="*/ 302419 w 302419"/>
              <a:gd name="connsiteY0" fmla="*/ 1833 h 20883"/>
              <a:gd name="connsiteX1" fmla="*/ 128588 w 302419"/>
              <a:gd name="connsiteY1" fmla="*/ 1833 h 20883"/>
              <a:gd name="connsiteX2" fmla="*/ 0 w 302419"/>
              <a:gd name="connsiteY2" fmla="*/ 20883 h 20883"/>
            </a:gdLst>
            <a:ahLst/>
            <a:cxnLst>
              <a:cxn ang="0">
                <a:pos x="connsiteX0" y="connsiteY0"/>
              </a:cxn>
              <a:cxn ang="0">
                <a:pos x="connsiteX1" y="connsiteY1"/>
              </a:cxn>
              <a:cxn ang="0">
                <a:pos x="connsiteX2" y="connsiteY2"/>
              </a:cxn>
            </a:cxnLst>
            <a:rect l="l" t="t" r="r" b="b"/>
            <a:pathLst>
              <a:path w="302419" h="20883">
                <a:moveTo>
                  <a:pt x="302419" y="1833"/>
                </a:moveTo>
                <a:cubicBezTo>
                  <a:pt x="240705" y="245"/>
                  <a:pt x="178991" y="-1342"/>
                  <a:pt x="128588" y="1833"/>
                </a:cubicBezTo>
                <a:cubicBezTo>
                  <a:pt x="78185" y="5008"/>
                  <a:pt x="39092" y="12945"/>
                  <a:pt x="0" y="20883"/>
                </a:cubicBezTo>
              </a:path>
            </a:pathLst>
          </a:cu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CA62410-A0F1-22F5-9D9D-94BA90161353}"/>
              </a:ext>
            </a:extLst>
          </p:cNvPr>
          <p:cNvGrpSpPr/>
          <p:nvPr/>
        </p:nvGrpSpPr>
        <p:grpSpPr>
          <a:xfrm>
            <a:off x="0" y="629173"/>
            <a:ext cx="2998271" cy="1035806"/>
            <a:chOff x="0" y="629173"/>
            <a:chExt cx="2998271" cy="1035806"/>
          </a:xfrm>
        </p:grpSpPr>
        <p:pic>
          <p:nvPicPr>
            <p:cNvPr id="4" name="Picture 3">
              <a:extLst>
                <a:ext uri="{FF2B5EF4-FFF2-40B4-BE49-F238E27FC236}">
                  <a16:creationId xmlns:a16="http://schemas.microsoft.com/office/drawing/2014/main" id="{06B7ACAC-B034-3107-910A-3CB1994A85AA}"/>
                </a:ext>
              </a:extLst>
            </p:cNvPr>
            <p:cNvPicPr>
              <a:picLocks noChangeAspect="1"/>
            </p:cNvPicPr>
            <p:nvPr/>
          </p:nvPicPr>
          <p:blipFill rotWithShape="1">
            <a:blip r:embed="rId2"/>
            <a:srcRect b="54492"/>
            <a:stretch/>
          </p:blipFill>
          <p:spPr>
            <a:xfrm>
              <a:off x="0" y="629173"/>
              <a:ext cx="2998271" cy="966487"/>
            </a:xfrm>
            <a:prstGeom prst="rect">
              <a:avLst/>
            </a:prstGeom>
          </p:spPr>
        </p:pic>
        <p:sp>
          <p:nvSpPr>
            <p:cNvPr id="23" name="Rectangle 22">
              <a:extLst>
                <a:ext uri="{FF2B5EF4-FFF2-40B4-BE49-F238E27FC236}">
                  <a16:creationId xmlns:a16="http://schemas.microsoft.com/office/drawing/2014/main" id="{45C0BB0E-9CF3-F15E-96C0-5D4CF60C2305}"/>
                </a:ext>
              </a:extLst>
            </p:cNvPr>
            <p:cNvSpPr/>
            <p:nvPr/>
          </p:nvSpPr>
          <p:spPr>
            <a:xfrm>
              <a:off x="1606431" y="1488281"/>
              <a:ext cx="477163" cy="1766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A41B4AAC-F805-C30E-E806-4CC2E129D4F2}"/>
              </a:ext>
            </a:extLst>
          </p:cNvPr>
          <p:cNvSpPr/>
          <p:nvPr/>
        </p:nvSpPr>
        <p:spPr>
          <a:xfrm>
            <a:off x="3521966" y="962182"/>
            <a:ext cx="121347" cy="841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45CD23C5-1D9C-EAEE-E55D-16FEC3E281A6}"/>
              </a:ext>
            </a:extLst>
          </p:cNvPr>
          <p:cNvSpPr/>
          <p:nvPr/>
        </p:nvSpPr>
        <p:spPr>
          <a:xfrm>
            <a:off x="3519487" y="1057278"/>
            <a:ext cx="197643" cy="197644"/>
          </a:xfrm>
          <a:custGeom>
            <a:avLst/>
            <a:gdLst>
              <a:gd name="connsiteX0" fmla="*/ 0 w 212108"/>
              <a:gd name="connsiteY0" fmla="*/ 0 h 208785"/>
              <a:gd name="connsiteX1" fmla="*/ 197643 w 212108"/>
              <a:gd name="connsiteY1" fmla="*/ 66675 h 208785"/>
              <a:gd name="connsiteX2" fmla="*/ 197643 w 212108"/>
              <a:gd name="connsiteY2" fmla="*/ 197644 h 208785"/>
              <a:gd name="connsiteX3" fmla="*/ 202406 w 212108"/>
              <a:gd name="connsiteY3" fmla="*/ 192881 h 208785"/>
              <a:gd name="connsiteX0" fmla="*/ 0 w 212108"/>
              <a:gd name="connsiteY0" fmla="*/ 372 h 209157"/>
              <a:gd name="connsiteX1" fmla="*/ 197643 w 212108"/>
              <a:gd name="connsiteY1" fmla="*/ 67047 h 209157"/>
              <a:gd name="connsiteX2" fmla="*/ 197643 w 212108"/>
              <a:gd name="connsiteY2" fmla="*/ 198016 h 209157"/>
              <a:gd name="connsiteX3" fmla="*/ 202406 w 212108"/>
              <a:gd name="connsiteY3" fmla="*/ 193253 h 209157"/>
              <a:gd name="connsiteX0" fmla="*/ 0 w 212108"/>
              <a:gd name="connsiteY0" fmla="*/ 0 h 208785"/>
              <a:gd name="connsiteX1" fmla="*/ 197643 w 212108"/>
              <a:gd name="connsiteY1" fmla="*/ 66675 h 208785"/>
              <a:gd name="connsiteX2" fmla="*/ 197643 w 212108"/>
              <a:gd name="connsiteY2" fmla="*/ 197644 h 208785"/>
              <a:gd name="connsiteX3" fmla="*/ 202406 w 212108"/>
              <a:gd name="connsiteY3" fmla="*/ 192881 h 208785"/>
              <a:gd name="connsiteX0" fmla="*/ 0 w 202406"/>
              <a:gd name="connsiteY0" fmla="*/ 0 h 208785"/>
              <a:gd name="connsiteX1" fmla="*/ 161924 w 202406"/>
              <a:gd name="connsiteY1" fmla="*/ 90487 h 208785"/>
              <a:gd name="connsiteX2" fmla="*/ 197643 w 202406"/>
              <a:gd name="connsiteY2" fmla="*/ 197644 h 208785"/>
              <a:gd name="connsiteX3" fmla="*/ 202406 w 202406"/>
              <a:gd name="connsiteY3" fmla="*/ 192881 h 208785"/>
              <a:gd name="connsiteX0" fmla="*/ 0 w 207169"/>
              <a:gd name="connsiteY0" fmla="*/ 0 h 209614"/>
              <a:gd name="connsiteX1" fmla="*/ 161924 w 207169"/>
              <a:gd name="connsiteY1" fmla="*/ 90487 h 209614"/>
              <a:gd name="connsiteX2" fmla="*/ 197643 w 207169"/>
              <a:gd name="connsiteY2" fmla="*/ 197644 h 209614"/>
              <a:gd name="connsiteX3" fmla="*/ 207169 w 207169"/>
              <a:gd name="connsiteY3" fmla="*/ 195262 h 209614"/>
              <a:gd name="connsiteX0" fmla="*/ 0 w 197643"/>
              <a:gd name="connsiteY0" fmla="*/ 0 h 197644"/>
              <a:gd name="connsiteX1" fmla="*/ 161924 w 197643"/>
              <a:gd name="connsiteY1" fmla="*/ 90487 h 197644"/>
              <a:gd name="connsiteX2" fmla="*/ 197643 w 197643"/>
              <a:gd name="connsiteY2" fmla="*/ 197644 h 197644"/>
            </a:gdLst>
            <a:ahLst/>
            <a:cxnLst>
              <a:cxn ang="0">
                <a:pos x="connsiteX0" y="connsiteY0"/>
              </a:cxn>
              <a:cxn ang="0">
                <a:pos x="connsiteX1" y="connsiteY1"/>
              </a:cxn>
              <a:cxn ang="0">
                <a:pos x="connsiteX2" y="connsiteY2"/>
              </a:cxn>
            </a:cxnLst>
            <a:rect l="l" t="t" r="r" b="b"/>
            <a:pathLst>
              <a:path w="197643" h="197644">
                <a:moveTo>
                  <a:pt x="0" y="0"/>
                </a:moveTo>
                <a:cubicBezTo>
                  <a:pt x="113307" y="43061"/>
                  <a:pt x="128984" y="57546"/>
                  <a:pt x="161924" y="90487"/>
                </a:cubicBezTo>
                <a:cubicBezTo>
                  <a:pt x="194864" y="123428"/>
                  <a:pt x="196849" y="176610"/>
                  <a:pt x="197643" y="197644"/>
                </a:cubicBezTo>
              </a:path>
            </a:pathLst>
          </a:cu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5735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B733D-AA85-3582-42D9-0955A32E00FE}"/>
              </a:ext>
            </a:extLst>
          </p:cNvPr>
          <p:cNvSpPr>
            <a:spLocks noGrp="1"/>
          </p:cNvSpPr>
          <p:nvPr>
            <p:ph type="title"/>
          </p:nvPr>
        </p:nvSpPr>
        <p:spPr/>
        <p:txBody>
          <a:bodyPr/>
          <a:lstStyle/>
          <a:p>
            <a:r>
              <a:rPr lang="en-US" dirty="0" err="1"/>
              <a:t>SingleR</a:t>
            </a:r>
            <a:r>
              <a:rPr lang="en-US" dirty="0"/>
              <a:t>: Correlation Based Annotation</a:t>
            </a:r>
          </a:p>
        </p:txBody>
      </p:sp>
      <p:pic>
        <p:nvPicPr>
          <p:cNvPr id="4" name="Picture 3">
            <a:extLst>
              <a:ext uri="{FF2B5EF4-FFF2-40B4-BE49-F238E27FC236}">
                <a16:creationId xmlns:a16="http://schemas.microsoft.com/office/drawing/2014/main" id="{47FA1686-35CF-8F34-8E6F-A30C30D11232}"/>
              </a:ext>
            </a:extLst>
          </p:cNvPr>
          <p:cNvPicPr>
            <a:picLocks noChangeAspect="1"/>
          </p:cNvPicPr>
          <p:nvPr/>
        </p:nvPicPr>
        <p:blipFill>
          <a:blip r:embed="rId2"/>
          <a:stretch>
            <a:fillRect/>
          </a:stretch>
        </p:blipFill>
        <p:spPr>
          <a:xfrm>
            <a:off x="1461343" y="3720120"/>
            <a:ext cx="4735242" cy="2910048"/>
          </a:xfrm>
          <a:prstGeom prst="rect">
            <a:avLst/>
          </a:prstGeom>
        </p:spPr>
      </p:pic>
      <p:pic>
        <p:nvPicPr>
          <p:cNvPr id="6" name="Picture 5">
            <a:extLst>
              <a:ext uri="{FF2B5EF4-FFF2-40B4-BE49-F238E27FC236}">
                <a16:creationId xmlns:a16="http://schemas.microsoft.com/office/drawing/2014/main" id="{022FEB95-D2AF-B7D3-0111-D0BE595C1A71}"/>
              </a:ext>
            </a:extLst>
          </p:cNvPr>
          <p:cNvPicPr>
            <a:picLocks noChangeAspect="1"/>
          </p:cNvPicPr>
          <p:nvPr/>
        </p:nvPicPr>
        <p:blipFill>
          <a:blip r:embed="rId3"/>
          <a:stretch>
            <a:fillRect/>
          </a:stretch>
        </p:blipFill>
        <p:spPr>
          <a:xfrm>
            <a:off x="515354" y="980733"/>
            <a:ext cx="6106377" cy="2448267"/>
          </a:xfrm>
          <a:prstGeom prst="rect">
            <a:avLst/>
          </a:prstGeom>
        </p:spPr>
      </p:pic>
      <p:pic>
        <p:nvPicPr>
          <p:cNvPr id="10" name="Picture 9">
            <a:extLst>
              <a:ext uri="{FF2B5EF4-FFF2-40B4-BE49-F238E27FC236}">
                <a16:creationId xmlns:a16="http://schemas.microsoft.com/office/drawing/2014/main" id="{A7E4442F-4EE8-F881-9B1B-E8B29755BDBD}"/>
              </a:ext>
            </a:extLst>
          </p:cNvPr>
          <p:cNvPicPr>
            <a:picLocks noChangeAspect="1"/>
          </p:cNvPicPr>
          <p:nvPr/>
        </p:nvPicPr>
        <p:blipFill>
          <a:blip r:embed="rId4"/>
          <a:stretch>
            <a:fillRect/>
          </a:stretch>
        </p:blipFill>
        <p:spPr>
          <a:xfrm>
            <a:off x="6403116" y="1716207"/>
            <a:ext cx="4754521" cy="2547064"/>
          </a:xfrm>
          <a:prstGeom prst="rect">
            <a:avLst/>
          </a:prstGeom>
        </p:spPr>
      </p:pic>
      <p:sp>
        <p:nvSpPr>
          <p:cNvPr id="11" name="TextBox 10">
            <a:extLst>
              <a:ext uri="{FF2B5EF4-FFF2-40B4-BE49-F238E27FC236}">
                <a16:creationId xmlns:a16="http://schemas.microsoft.com/office/drawing/2014/main" id="{90168B75-BF86-2D36-58ED-0D40355E94B8}"/>
              </a:ext>
            </a:extLst>
          </p:cNvPr>
          <p:cNvSpPr txBox="1"/>
          <p:nvPr/>
        </p:nvSpPr>
        <p:spPr>
          <a:xfrm>
            <a:off x="9592089" y="1624790"/>
            <a:ext cx="1236236" cy="369332"/>
          </a:xfrm>
          <a:prstGeom prst="rect">
            <a:avLst/>
          </a:prstGeom>
          <a:noFill/>
        </p:spPr>
        <p:txBody>
          <a:bodyPr wrap="none" rtlCol="0">
            <a:spAutoFit/>
          </a:bodyPr>
          <a:lstStyle/>
          <a:p>
            <a:r>
              <a:rPr lang="en-US" b="1" dirty="0"/>
              <a:t>Fine Labels</a:t>
            </a:r>
          </a:p>
        </p:txBody>
      </p:sp>
      <p:sp>
        <p:nvSpPr>
          <p:cNvPr id="12" name="TextBox 11">
            <a:extLst>
              <a:ext uri="{FF2B5EF4-FFF2-40B4-BE49-F238E27FC236}">
                <a16:creationId xmlns:a16="http://schemas.microsoft.com/office/drawing/2014/main" id="{765A24B6-1711-E454-9E3B-C71A3860076F}"/>
              </a:ext>
            </a:extLst>
          </p:cNvPr>
          <p:cNvSpPr txBox="1"/>
          <p:nvPr/>
        </p:nvSpPr>
        <p:spPr>
          <a:xfrm>
            <a:off x="5210760" y="4356112"/>
            <a:ext cx="1340432" cy="338554"/>
          </a:xfrm>
          <a:prstGeom prst="rect">
            <a:avLst/>
          </a:prstGeom>
          <a:noFill/>
        </p:spPr>
        <p:txBody>
          <a:bodyPr wrap="none" rtlCol="0">
            <a:spAutoFit/>
          </a:bodyPr>
          <a:lstStyle/>
          <a:p>
            <a:r>
              <a:rPr lang="en-US" sz="1600" b="1" dirty="0"/>
              <a:t>Simple Labels</a:t>
            </a:r>
          </a:p>
        </p:txBody>
      </p:sp>
    </p:spTree>
    <p:extLst>
      <p:ext uri="{BB962C8B-B14F-4D97-AF65-F5344CB8AC3E}">
        <p14:creationId xmlns:p14="http://schemas.microsoft.com/office/powerpoint/2010/main" val="1977982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6C89E-64F5-F3C7-8FB8-4B03FDC5B489}"/>
              </a:ext>
            </a:extLst>
          </p:cNvPr>
          <p:cNvSpPr>
            <a:spLocks noGrp="1"/>
          </p:cNvSpPr>
          <p:nvPr>
            <p:ph type="title"/>
          </p:nvPr>
        </p:nvSpPr>
        <p:spPr/>
        <p:txBody>
          <a:bodyPr/>
          <a:lstStyle/>
          <a:p>
            <a:r>
              <a:rPr lang="en-US" dirty="0" err="1"/>
              <a:t>scAnnoteR</a:t>
            </a:r>
            <a:r>
              <a:rPr lang="en-US" dirty="0"/>
              <a:t>: Classification Based (default model)</a:t>
            </a:r>
          </a:p>
        </p:txBody>
      </p:sp>
      <p:pic>
        <p:nvPicPr>
          <p:cNvPr id="4" name="Picture 3">
            <a:extLst>
              <a:ext uri="{FF2B5EF4-FFF2-40B4-BE49-F238E27FC236}">
                <a16:creationId xmlns:a16="http://schemas.microsoft.com/office/drawing/2014/main" id="{C7A34AC9-61F6-1BE2-44A3-C37236665A70}"/>
              </a:ext>
            </a:extLst>
          </p:cNvPr>
          <p:cNvPicPr>
            <a:picLocks noChangeAspect="1"/>
          </p:cNvPicPr>
          <p:nvPr/>
        </p:nvPicPr>
        <p:blipFill>
          <a:blip r:embed="rId2"/>
          <a:stretch>
            <a:fillRect/>
          </a:stretch>
        </p:blipFill>
        <p:spPr>
          <a:xfrm>
            <a:off x="364862" y="1001156"/>
            <a:ext cx="4677428" cy="1600423"/>
          </a:xfrm>
          <a:prstGeom prst="rect">
            <a:avLst/>
          </a:prstGeom>
        </p:spPr>
      </p:pic>
      <p:pic>
        <p:nvPicPr>
          <p:cNvPr id="1026" name="Picture 2" descr="Workflow of scAnnotate on a dataset with at most one rare cell population (at most one cell population less than 100 cells). The vertical grey dashed line separates training data (left) and test data (right) information">
            <a:extLst>
              <a:ext uri="{FF2B5EF4-FFF2-40B4-BE49-F238E27FC236}">
                <a16:creationId xmlns:a16="http://schemas.microsoft.com/office/drawing/2014/main" id="{C275E2A4-1C90-16FF-A85A-599C42832A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4344" y="896112"/>
            <a:ext cx="3674669" cy="53775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AB948B5-7973-4C00-2CFC-8D9D38FB981E}"/>
              </a:ext>
            </a:extLst>
          </p:cNvPr>
          <p:cNvPicPr>
            <a:picLocks noChangeAspect="1"/>
          </p:cNvPicPr>
          <p:nvPr/>
        </p:nvPicPr>
        <p:blipFill>
          <a:blip r:embed="rId4"/>
          <a:stretch>
            <a:fillRect/>
          </a:stretch>
        </p:blipFill>
        <p:spPr>
          <a:xfrm>
            <a:off x="1764107" y="2856592"/>
            <a:ext cx="4419210" cy="3417084"/>
          </a:xfrm>
          <a:prstGeom prst="rect">
            <a:avLst/>
          </a:prstGeom>
        </p:spPr>
      </p:pic>
    </p:spTree>
    <p:extLst>
      <p:ext uri="{BB962C8B-B14F-4D97-AF65-F5344CB8AC3E}">
        <p14:creationId xmlns:p14="http://schemas.microsoft.com/office/powerpoint/2010/main" val="2041570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BC24A-6320-ACAE-D16F-90D79769B63C}"/>
              </a:ext>
            </a:extLst>
          </p:cNvPr>
          <p:cNvSpPr>
            <a:spLocks noGrp="1"/>
          </p:cNvSpPr>
          <p:nvPr>
            <p:ph type="title"/>
          </p:nvPr>
        </p:nvSpPr>
        <p:spPr/>
        <p:txBody>
          <a:bodyPr/>
          <a:lstStyle/>
          <a:p>
            <a:r>
              <a:rPr lang="en-US" dirty="0"/>
              <a:t>Classification Based: </a:t>
            </a:r>
            <a:r>
              <a:rPr lang="en-US" dirty="0" err="1"/>
              <a:t>scPred</a:t>
            </a:r>
            <a:r>
              <a:rPr lang="en-US" dirty="0"/>
              <a:t> with Trained Reference</a:t>
            </a:r>
          </a:p>
        </p:txBody>
      </p:sp>
      <p:pic>
        <p:nvPicPr>
          <p:cNvPr id="5" name="Picture 4">
            <a:extLst>
              <a:ext uri="{FF2B5EF4-FFF2-40B4-BE49-F238E27FC236}">
                <a16:creationId xmlns:a16="http://schemas.microsoft.com/office/drawing/2014/main" id="{B512517D-6901-E5F0-7504-54D2112C11FC}"/>
              </a:ext>
            </a:extLst>
          </p:cNvPr>
          <p:cNvPicPr>
            <a:picLocks noChangeAspect="1"/>
          </p:cNvPicPr>
          <p:nvPr/>
        </p:nvPicPr>
        <p:blipFill>
          <a:blip r:embed="rId2"/>
          <a:stretch>
            <a:fillRect/>
          </a:stretch>
        </p:blipFill>
        <p:spPr>
          <a:xfrm>
            <a:off x="6580489" y="878633"/>
            <a:ext cx="4443844" cy="2623054"/>
          </a:xfrm>
          <a:prstGeom prst="rect">
            <a:avLst/>
          </a:prstGeom>
        </p:spPr>
      </p:pic>
      <p:pic>
        <p:nvPicPr>
          <p:cNvPr id="7" name="Picture 6">
            <a:extLst>
              <a:ext uri="{FF2B5EF4-FFF2-40B4-BE49-F238E27FC236}">
                <a16:creationId xmlns:a16="http://schemas.microsoft.com/office/drawing/2014/main" id="{D3980AE6-4993-8831-6444-633133C66BEB}"/>
              </a:ext>
            </a:extLst>
          </p:cNvPr>
          <p:cNvPicPr>
            <a:picLocks noChangeAspect="1"/>
          </p:cNvPicPr>
          <p:nvPr/>
        </p:nvPicPr>
        <p:blipFill>
          <a:blip r:embed="rId3"/>
          <a:stretch>
            <a:fillRect/>
          </a:stretch>
        </p:blipFill>
        <p:spPr>
          <a:xfrm>
            <a:off x="6864097" y="4144340"/>
            <a:ext cx="4620594" cy="2639233"/>
          </a:xfrm>
          <a:prstGeom prst="rect">
            <a:avLst/>
          </a:prstGeom>
        </p:spPr>
      </p:pic>
      <p:pic>
        <p:nvPicPr>
          <p:cNvPr id="9" name="Picture 8">
            <a:extLst>
              <a:ext uri="{FF2B5EF4-FFF2-40B4-BE49-F238E27FC236}">
                <a16:creationId xmlns:a16="http://schemas.microsoft.com/office/drawing/2014/main" id="{1F7FF9BF-0170-E135-3AA4-D8D881640F43}"/>
              </a:ext>
            </a:extLst>
          </p:cNvPr>
          <p:cNvPicPr>
            <a:picLocks noChangeAspect="1"/>
          </p:cNvPicPr>
          <p:nvPr/>
        </p:nvPicPr>
        <p:blipFill>
          <a:blip r:embed="rId4"/>
          <a:stretch>
            <a:fillRect/>
          </a:stretch>
        </p:blipFill>
        <p:spPr>
          <a:xfrm>
            <a:off x="207265" y="786840"/>
            <a:ext cx="6144482" cy="4201111"/>
          </a:xfrm>
          <a:prstGeom prst="rect">
            <a:avLst/>
          </a:prstGeom>
        </p:spPr>
      </p:pic>
      <p:sp>
        <p:nvSpPr>
          <p:cNvPr id="10" name="TextBox 9">
            <a:extLst>
              <a:ext uri="{FF2B5EF4-FFF2-40B4-BE49-F238E27FC236}">
                <a16:creationId xmlns:a16="http://schemas.microsoft.com/office/drawing/2014/main" id="{73D7C881-92F5-D120-8A72-5F141F326C4A}"/>
              </a:ext>
            </a:extLst>
          </p:cNvPr>
          <p:cNvSpPr txBox="1"/>
          <p:nvPr/>
        </p:nvSpPr>
        <p:spPr>
          <a:xfrm>
            <a:off x="371857" y="5641848"/>
            <a:ext cx="5120640" cy="646331"/>
          </a:xfrm>
          <a:prstGeom prst="rect">
            <a:avLst/>
          </a:prstGeom>
          <a:noFill/>
        </p:spPr>
        <p:txBody>
          <a:bodyPr wrap="square" rtlCol="0">
            <a:spAutoFit/>
          </a:bodyPr>
          <a:lstStyle/>
          <a:p>
            <a:r>
              <a:rPr lang="en-US" i="1" dirty="0"/>
              <a:t>Note: updates are required for this package to function with Seurat V5 (source() call on this slide).</a:t>
            </a:r>
          </a:p>
        </p:txBody>
      </p:sp>
    </p:spTree>
    <p:extLst>
      <p:ext uri="{BB962C8B-B14F-4D97-AF65-F5344CB8AC3E}">
        <p14:creationId xmlns:p14="http://schemas.microsoft.com/office/powerpoint/2010/main" val="1471061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896BDB1-5BE6-4EA2-E515-66CCF8852990}"/>
              </a:ext>
            </a:extLst>
          </p:cNvPr>
          <p:cNvGrpSpPr>
            <a:grpSpLocks noChangeAspect="1"/>
          </p:cNvGrpSpPr>
          <p:nvPr/>
        </p:nvGrpSpPr>
        <p:grpSpPr>
          <a:xfrm>
            <a:off x="218742" y="810125"/>
            <a:ext cx="7325058" cy="1699532"/>
            <a:chOff x="434780" y="1103624"/>
            <a:chExt cx="6796771" cy="1576962"/>
          </a:xfrm>
        </p:grpSpPr>
        <p:pic>
          <p:nvPicPr>
            <p:cNvPr id="4" name="Picture 3">
              <a:extLst>
                <a:ext uri="{FF2B5EF4-FFF2-40B4-BE49-F238E27FC236}">
                  <a16:creationId xmlns:a16="http://schemas.microsoft.com/office/drawing/2014/main" id="{D13F34B3-F82C-1FB6-211C-E1170695862F}"/>
                </a:ext>
              </a:extLst>
            </p:cNvPr>
            <p:cNvPicPr>
              <a:picLocks noChangeAspect="1"/>
            </p:cNvPicPr>
            <p:nvPr/>
          </p:nvPicPr>
          <p:blipFill>
            <a:blip r:embed="rId2"/>
            <a:stretch>
              <a:fillRect/>
            </a:stretch>
          </p:blipFill>
          <p:spPr>
            <a:xfrm>
              <a:off x="698659" y="1650762"/>
              <a:ext cx="3734039" cy="1029824"/>
            </a:xfrm>
            <a:prstGeom prst="rect">
              <a:avLst/>
            </a:prstGeom>
          </p:spPr>
        </p:pic>
        <p:pic>
          <p:nvPicPr>
            <p:cNvPr id="10" name="Picture 9">
              <a:extLst>
                <a:ext uri="{FF2B5EF4-FFF2-40B4-BE49-F238E27FC236}">
                  <a16:creationId xmlns:a16="http://schemas.microsoft.com/office/drawing/2014/main" id="{DFDFAA16-B102-DE0B-1CA1-D7C3ED9ECFC5}"/>
                </a:ext>
              </a:extLst>
            </p:cNvPr>
            <p:cNvPicPr>
              <a:picLocks noChangeAspect="1"/>
            </p:cNvPicPr>
            <p:nvPr/>
          </p:nvPicPr>
          <p:blipFill>
            <a:blip r:embed="rId3"/>
            <a:stretch>
              <a:fillRect/>
            </a:stretch>
          </p:blipFill>
          <p:spPr>
            <a:xfrm>
              <a:off x="4370832" y="1103624"/>
              <a:ext cx="2860719" cy="1576962"/>
            </a:xfrm>
            <a:prstGeom prst="rect">
              <a:avLst/>
            </a:prstGeom>
          </p:spPr>
        </p:pic>
        <p:pic>
          <p:nvPicPr>
            <p:cNvPr id="12" name="Picture 11">
              <a:extLst>
                <a:ext uri="{FF2B5EF4-FFF2-40B4-BE49-F238E27FC236}">
                  <a16:creationId xmlns:a16="http://schemas.microsoft.com/office/drawing/2014/main" id="{6ECBCB47-98FB-4009-539D-41D91E764170}"/>
                </a:ext>
              </a:extLst>
            </p:cNvPr>
            <p:cNvPicPr>
              <a:picLocks noChangeAspect="1"/>
            </p:cNvPicPr>
            <p:nvPr/>
          </p:nvPicPr>
          <p:blipFill>
            <a:blip r:embed="rId4"/>
            <a:stretch>
              <a:fillRect/>
            </a:stretch>
          </p:blipFill>
          <p:spPr>
            <a:xfrm>
              <a:off x="434780" y="1165701"/>
              <a:ext cx="3734039" cy="436446"/>
            </a:xfrm>
            <a:prstGeom prst="rect">
              <a:avLst/>
            </a:prstGeom>
          </p:spPr>
        </p:pic>
      </p:grpSp>
      <p:sp>
        <p:nvSpPr>
          <p:cNvPr id="35" name="Rectangle 34">
            <a:extLst>
              <a:ext uri="{FF2B5EF4-FFF2-40B4-BE49-F238E27FC236}">
                <a16:creationId xmlns:a16="http://schemas.microsoft.com/office/drawing/2014/main" id="{B38FFBE4-DD5F-ABA6-9C1A-36BC0E10A0DF}"/>
              </a:ext>
            </a:extLst>
          </p:cNvPr>
          <p:cNvSpPr/>
          <p:nvPr/>
        </p:nvSpPr>
        <p:spPr>
          <a:xfrm>
            <a:off x="4460728" y="2186940"/>
            <a:ext cx="7036119" cy="44523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8EEA55-6B96-183C-34FB-5060ABC85E70}"/>
              </a:ext>
            </a:extLst>
          </p:cNvPr>
          <p:cNvSpPr>
            <a:spLocks noGrp="1"/>
          </p:cNvSpPr>
          <p:nvPr>
            <p:ph type="title"/>
          </p:nvPr>
        </p:nvSpPr>
        <p:spPr/>
        <p:txBody>
          <a:bodyPr/>
          <a:lstStyle/>
          <a:p>
            <a:r>
              <a:rPr lang="en-US"/>
              <a:t>Questions?</a:t>
            </a:r>
            <a:endParaRPr lang="en-US" dirty="0"/>
          </a:p>
        </p:txBody>
      </p:sp>
      <p:grpSp>
        <p:nvGrpSpPr>
          <p:cNvPr id="27" name="Group 26">
            <a:extLst>
              <a:ext uri="{FF2B5EF4-FFF2-40B4-BE49-F238E27FC236}">
                <a16:creationId xmlns:a16="http://schemas.microsoft.com/office/drawing/2014/main" id="{4E046237-CD70-B57E-8280-A47780088423}"/>
              </a:ext>
            </a:extLst>
          </p:cNvPr>
          <p:cNvGrpSpPr>
            <a:grpSpLocks noChangeAspect="1"/>
          </p:cNvGrpSpPr>
          <p:nvPr/>
        </p:nvGrpSpPr>
        <p:grpSpPr>
          <a:xfrm>
            <a:off x="4460728" y="2285562"/>
            <a:ext cx="7036119" cy="2826696"/>
            <a:chOff x="6308800" y="2527381"/>
            <a:chExt cx="5683814" cy="2283420"/>
          </a:xfrm>
        </p:grpSpPr>
        <p:pic>
          <p:nvPicPr>
            <p:cNvPr id="24" name="Picture 23">
              <a:extLst>
                <a:ext uri="{FF2B5EF4-FFF2-40B4-BE49-F238E27FC236}">
                  <a16:creationId xmlns:a16="http://schemas.microsoft.com/office/drawing/2014/main" id="{3D96EA21-7E70-D1F4-ECB8-01D779CE549E}"/>
                </a:ext>
              </a:extLst>
            </p:cNvPr>
            <p:cNvPicPr>
              <a:picLocks noChangeAspect="1"/>
            </p:cNvPicPr>
            <p:nvPr/>
          </p:nvPicPr>
          <p:blipFill>
            <a:blip r:embed="rId5"/>
            <a:stretch>
              <a:fillRect/>
            </a:stretch>
          </p:blipFill>
          <p:spPr>
            <a:xfrm>
              <a:off x="6308800" y="2868574"/>
              <a:ext cx="5683814" cy="1942227"/>
            </a:xfrm>
            <a:prstGeom prst="rect">
              <a:avLst/>
            </a:prstGeom>
          </p:spPr>
        </p:pic>
        <p:pic>
          <p:nvPicPr>
            <p:cNvPr id="26" name="Picture 25">
              <a:extLst>
                <a:ext uri="{FF2B5EF4-FFF2-40B4-BE49-F238E27FC236}">
                  <a16:creationId xmlns:a16="http://schemas.microsoft.com/office/drawing/2014/main" id="{E84283DC-C21D-6740-3308-8A13CCCB8D46}"/>
                </a:ext>
              </a:extLst>
            </p:cNvPr>
            <p:cNvPicPr>
              <a:picLocks noChangeAspect="1"/>
            </p:cNvPicPr>
            <p:nvPr/>
          </p:nvPicPr>
          <p:blipFill>
            <a:blip r:embed="rId6"/>
            <a:stretch>
              <a:fillRect/>
            </a:stretch>
          </p:blipFill>
          <p:spPr>
            <a:xfrm>
              <a:off x="6370356" y="2527381"/>
              <a:ext cx="5340507" cy="335038"/>
            </a:xfrm>
            <a:prstGeom prst="rect">
              <a:avLst/>
            </a:prstGeom>
          </p:spPr>
        </p:pic>
      </p:grpSp>
      <p:grpSp>
        <p:nvGrpSpPr>
          <p:cNvPr id="34" name="Group 33">
            <a:extLst>
              <a:ext uri="{FF2B5EF4-FFF2-40B4-BE49-F238E27FC236}">
                <a16:creationId xmlns:a16="http://schemas.microsoft.com/office/drawing/2014/main" id="{B4AB3F2C-1D12-9154-8464-71100F166C60}"/>
              </a:ext>
            </a:extLst>
          </p:cNvPr>
          <p:cNvGrpSpPr>
            <a:grpSpLocks noChangeAspect="1"/>
          </p:cNvGrpSpPr>
          <p:nvPr/>
        </p:nvGrpSpPr>
        <p:grpSpPr>
          <a:xfrm>
            <a:off x="333965" y="4436292"/>
            <a:ext cx="7693930" cy="2287719"/>
            <a:chOff x="297390" y="4588996"/>
            <a:chExt cx="6535795" cy="1943358"/>
          </a:xfrm>
        </p:grpSpPr>
        <p:sp>
          <p:nvSpPr>
            <p:cNvPr id="28" name="Rectangle 27">
              <a:extLst>
                <a:ext uri="{FF2B5EF4-FFF2-40B4-BE49-F238E27FC236}">
                  <a16:creationId xmlns:a16="http://schemas.microsoft.com/office/drawing/2014/main" id="{B53ADC2D-2ACA-5DC7-3FD8-9C45373A0634}"/>
                </a:ext>
              </a:extLst>
            </p:cNvPr>
            <p:cNvSpPr/>
            <p:nvPr/>
          </p:nvSpPr>
          <p:spPr>
            <a:xfrm>
              <a:off x="297391" y="4588996"/>
              <a:ext cx="6525915" cy="1943358"/>
            </a:xfrm>
            <a:prstGeom prst="rect">
              <a:avLst/>
            </a:prstGeom>
            <a:solidFill>
              <a:schemeClr val="bg1"/>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28607718-9C28-E96B-878A-35D23306B6C0}"/>
                </a:ext>
              </a:extLst>
            </p:cNvPr>
            <p:cNvPicPr>
              <a:picLocks noChangeAspect="1"/>
            </p:cNvPicPr>
            <p:nvPr/>
          </p:nvPicPr>
          <p:blipFill>
            <a:blip r:embed="rId7"/>
            <a:stretch>
              <a:fillRect/>
            </a:stretch>
          </p:blipFill>
          <p:spPr>
            <a:xfrm>
              <a:off x="340254" y="5143953"/>
              <a:ext cx="2760554" cy="1362052"/>
            </a:xfrm>
            <a:prstGeom prst="rect">
              <a:avLst/>
            </a:prstGeom>
          </p:spPr>
        </p:pic>
        <p:pic>
          <p:nvPicPr>
            <p:cNvPr id="32" name="Picture 31">
              <a:extLst>
                <a:ext uri="{FF2B5EF4-FFF2-40B4-BE49-F238E27FC236}">
                  <a16:creationId xmlns:a16="http://schemas.microsoft.com/office/drawing/2014/main" id="{85F611A3-0792-9D64-552E-9557E0B376F3}"/>
                </a:ext>
              </a:extLst>
            </p:cNvPr>
            <p:cNvPicPr>
              <a:picLocks noChangeAspect="1"/>
            </p:cNvPicPr>
            <p:nvPr/>
          </p:nvPicPr>
          <p:blipFill rotWithShape="1">
            <a:blip r:embed="rId8"/>
            <a:srcRect b="16918"/>
            <a:stretch/>
          </p:blipFill>
          <p:spPr>
            <a:xfrm>
              <a:off x="297390" y="4626178"/>
              <a:ext cx="5635210" cy="462647"/>
            </a:xfrm>
            <a:prstGeom prst="rect">
              <a:avLst/>
            </a:prstGeom>
          </p:spPr>
        </p:pic>
        <p:sp>
          <p:nvSpPr>
            <p:cNvPr id="33" name="Rectangle 32">
              <a:extLst>
                <a:ext uri="{FF2B5EF4-FFF2-40B4-BE49-F238E27FC236}">
                  <a16:creationId xmlns:a16="http://schemas.microsoft.com/office/drawing/2014/main" id="{AB722F23-BD85-9BBC-9E84-D1E0FAEB53C8}"/>
                </a:ext>
              </a:extLst>
            </p:cNvPr>
            <p:cNvSpPr/>
            <p:nvPr/>
          </p:nvSpPr>
          <p:spPr>
            <a:xfrm>
              <a:off x="3086100" y="5143953"/>
              <a:ext cx="3747085" cy="1371147"/>
            </a:xfrm>
            <a:prstGeom prst="rect">
              <a:avLst/>
            </a:prstGeom>
            <a:solidFill>
              <a:srgbClr val="99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EB472841-3576-5E49-D96B-D028C0857E48}"/>
                </a:ext>
              </a:extLst>
            </p:cNvPr>
            <p:cNvSpPr txBox="1"/>
            <p:nvPr/>
          </p:nvSpPr>
          <p:spPr>
            <a:xfrm>
              <a:off x="3163090" y="5172230"/>
              <a:ext cx="3546689" cy="1323439"/>
            </a:xfrm>
            <a:prstGeom prst="rect">
              <a:avLst/>
            </a:prstGeom>
            <a:noFill/>
          </p:spPr>
          <p:txBody>
            <a:bodyPr wrap="square">
              <a:spAutoFit/>
            </a:bodyPr>
            <a:lstStyle/>
            <a:p>
              <a:r>
                <a:rPr lang="en-US" sz="2400" b="1" dirty="0">
                  <a:solidFill>
                    <a:schemeClr val="bg1"/>
                  </a:solidFill>
                  <a:latin typeface="Open Sans" panose="020B0606030504020204" pitchFamily="34" charset="0"/>
                </a:rPr>
                <a:t>Bridging biological research and data science for the next generation of scientific discoveries.</a:t>
              </a:r>
              <a:endParaRPr lang="en-US" sz="2400" b="1" dirty="0">
                <a:solidFill>
                  <a:schemeClr val="bg1"/>
                </a:solidFill>
              </a:endParaRPr>
            </a:p>
          </p:txBody>
        </p:sp>
      </p:grpSp>
    </p:spTree>
    <p:extLst>
      <p:ext uri="{BB962C8B-B14F-4D97-AF65-F5344CB8AC3E}">
        <p14:creationId xmlns:p14="http://schemas.microsoft.com/office/powerpoint/2010/main" val="2785229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0_Introdution_Course" id="{64F76E85-CA42-0A46-B891-13D1F0CD406A}" vid="{6FF7656D-6217-624F-962B-BDC121BB5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slide_template</Template>
  <TotalTime>1497</TotalTime>
  <Words>244</Words>
  <Application>Microsoft Office PowerPoint</Application>
  <PresentationFormat>Widescreen</PresentationFormat>
  <Paragraphs>32</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Unicode MS</vt:lpstr>
      <vt:lpstr>Calibri</vt:lpstr>
      <vt:lpstr>Calibri Light</vt:lpstr>
      <vt:lpstr>Open Sans</vt:lpstr>
      <vt:lpstr>Office Theme</vt:lpstr>
      <vt:lpstr>Module 4: Initial Cell Type Identification</vt:lpstr>
      <vt:lpstr>Primary Methods of Cell Type Annotation</vt:lpstr>
      <vt:lpstr>Additional Pipeline Summaries</vt:lpstr>
      <vt:lpstr>Multitude of Packages Available for Cell Type Annotation</vt:lpstr>
      <vt:lpstr>Marker Based: ScType</vt:lpstr>
      <vt:lpstr>SingleR: Correlation Based Annotation</vt:lpstr>
      <vt:lpstr>scAnnoteR: Classification Based (default model)</vt:lpstr>
      <vt:lpstr>Classification Based: scPred with Trained Reference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Corliss</dc:creator>
  <cp:lastModifiedBy>Bruce Corliss</cp:lastModifiedBy>
  <cp:revision>110</cp:revision>
  <dcterms:created xsi:type="dcterms:W3CDTF">2024-01-01T16:06:19Z</dcterms:created>
  <dcterms:modified xsi:type="dcterms:W3CDTF">2024-04-05T18:20:56Z</dcterms:modified>
</cp:coreProperties>
</file>