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7"/>
  </p:notesMasterIdLst>
  <p:sldIdLst>
    <p:sldId id="256" r:id="rId2"/>
    <p:sldId id="267" r:id="rId3"/>
    <p:sldId id="261" r:id="rId4"/>
    <p:sldId id="275" r:id="rId5"/>
    <p:sldId id="262" r:id="rId6"/>
    <p:sldId id="263" r:id="rId7"/>
    <p:sldId id="276" r:id="rId8"/>
    <p:sldId id="264" r:id="rId9"/>
    <p:sldId id="266" r:id="rId10"/>
    <p:sldId id="268" r:id="rId11"/>
    <p:sldId id="272" r:id="rId12"/>
    <p:sldId id="273" r:id="rId13"/>
    <p:sldId id="274" r:id="rId14"/>
    <p:sldId id="26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74"/>
  </p:normalViewPr>
  <p:slideViewPr>
    <p:cSldViewPr snapToGrid="0">
      <p:cViewPr varScale="1">
        <p:scale>
          <a:sx n="105" d="100"/>
          <a:sy n="105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3F71-3FD8-654D-84BC-400E2B3D8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97249-0521-97FF-F0E8-B7E67BAA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F7138-4A8D-CF89-9DC8-68089575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3B0-682E-E98A-6A66-2AB1193A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rrow: Down 24">
            <a:extLst>
              <a:ext uri="{FF2B5EF4-FFF2-40B4-BE49-F238E27FC236}">
                <a16:creationId xmlns:a16="http://schemas.microsoft.com/office/drawing/2014/main" id="{C171BBE9-2CC8-397D-8B0D-9538AFF6D05B}"/>
              </a:ext>
            </a:extLst>
          </p:cNvPr>
          <p:cNvSpPr/>
          <p:nvPr userDrawn="1"/>
        </p:nvSpPr>
        <p:spPr>
          <a:xfrm>
            <a:off x="111919" y="2316460"/>
            <a:ext cx="92306" cy="3700166"/>
          </a:xfrm>
          <a:custGeom>
            <a:avLst/>
            <a:gdLst>
              <a:gd name="connsiteX0" fmla="*/ 0 w 284999"/>
              <a:gd name="connsiteY0" fmla="*/ 2678255 h 2820754"/>
              <a:gd name="connsiteX1" fmla="*/ 71250 w 284999"/>
              <a:gd name="connsiteY1" fmla="*/ 2678255 h 2820754"/>
              <a:gd name="connsiteX2" fmla="*/ 71250 w 284999"/>
              <a:gd name="connsiteY2" fmla="*/ 0 h 2820754"/>
              <a:gd name="connsiteX3" fmla="*/ 213749 w 284999"/>
              <a:gd name="connsiteY3" fmla="*/ 0 h 2820754"/>
              <a:gd name="connsiteX4" fmla="*/ 213749 w 284999"/>
              <a:gd name="connsiteY4" fmla="*/ 2678255 h 2820754"/>
              <a:gd name="connsiteX5" fmla="*/ 284999 w 284999"/>
              <a:gd name="connsiteY5" fmla="*/ 2678255 h 2820754"/>
              <a:gd name="connsiteX6" fmla="*/ 142500 w 284999"/>
              <a:gd name="connsiteY6" fmla="*/ 2820754 h 2820754"/>
              <a:gd name="connsiteX7" fmla="*/ 0 w 284999"/>
              <a:gd name="connsiteY7" fmla="*/ 2678255 h 2820754"/>
              <a:gd name="connsiteX0" fmla="*/ 71250 w 213749"/>
              <a:gd name="connsiteY0" fmla="*/ 2820754 h 2820754"/>
              <a:gd name="connsiteX1" fmla="*/ 0 w 213749"/>
              <a:gd name="connsiteY1" fmla="*/ 2678255 h 2820754"/>
              <a:gd name="connsiteX2" fmla="*/ 0 w 213749"/>
              <a:gd name="connsiteY2" fmla="*/ 0 h 2820754"/>
              <a:gd name="connsiteX3" fmla="*/ 142499 w 213749"/>
              <a:gd name="connsiteY3" fmla="*/ 0 h 2820754"/>
              <a:gd name="connsiteX4" fmla="*/ 142499 w 213749"/>
              <a:gd name="connsiteY4" fmla="*/ 2678255 h 2820754"/>
              <a:gd name="connsiteX5" fmla="*/ 213749 w 213749"/>
              <a:gd name="connsiteY5" fmla="*/ 2678255 h 2820754"/>
              <a:gd name="connsiteX6" fmla="*/ 71250 w 213749"/>
              <a:gd name="connsiteY6" fmla="*/ 2820754 h 2820754"/>
              <a:gd name="connsiteX0" fmla="*/ 213749 w 213749"/>
              <a:gd name="connsiteY0" fmla="*/ 2678255 h 2678255"/>
              <a:gd name="connsiteX1" fmla="*/ 0 w 213749"/>
              <a:gd name="connsiteY1" fmla="*/ 2678255 h 2678255"/>
              <a:gd name="connsiteX2" fmla="*/ 0 w 213749"/>
              <a:gd name="connsiteY2" fmla="*/ 0 h 2678255"/>
              <a:gd name="connsiteX3" fmla="*/ 142499 w 213749"/>
              <a:gd name="connsiteY3" fmla="*/ 0 h 2678255"/>
              <a:gd name="connsiteX4" fmla="*/ 142499 w 213749"/>
              <a:gd name="connsiteY4" fmla="*/ 2678255 h 2678255"/>
              <a:gd name="connsiteX5" fmla="*/ 213749 w 213749"/>
              <a:gd name="connsiteY5" fmla="*/ 2678255 h 2678255"/>
              <a:gd name="connsiteX0" fmla="*/ 142499 w 142499"/>
              <a:gd name="connsiteY0" fmla="*/ 2678255 h 2678255"/>
              <a:gd name="connsiteX1" fmla="*/ 0 w 142499"/>
              <a:gd name="connsiteY1" fmla="*/ 2678255 h 2678255"/>
              <a:gd name="connsiteX2" fmla="*/ 0 w 142499"/>
              <a:gd name="connsiteY2" fmla="*/ 0 h 2678255"/>
              <a:gd name="connsiteX3" fmla="*/ 142499 w 142499"/>
              <a:gd name="connsiteY3" fmla="*/ 0 h 2678255"/>
              <a:gd name="connsiteX4" fmla="*/ 142499 w 142499"/>
              <a:gd name="connsiteY4" fmla="*/ 2678255 h 267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99" h="2678255">
                <a:moveTo>
                  <a:pt x="142499" y="2678255"/>
                </a:moveTo>
                <a:lnTo>
                  <a:pt x="0" y="2678255"/>
                </a:lnTo>
                <a:lnTo>
                  <a:pt x="0" y="0"/>
                </a:lnTo>
                <a:lnTo>
                  <a:pt x="142499" y="0"/>
                </a:lnTo>
                <a:lnTo>
                  <a:pt x="142499" y="26782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3F435-230C-E707-C2F4-C444627EE8B3}"/>
              </a:ext>
            </a:extLst>
          </p:cNvPr>
          <p:cNvGrpSpPr/>
          <p:nvPr userDrawn="1"/>
        </p:nvGrpSpPr>
        <p:grpSpPr>
          <a:xfrm>
            <a:off x="374443" y="4672323"/>
            <a:ext cx="1377642" cy="646331"/>
            <a:chOff x="533013" y="5497497"/>
            <a:chExt cx="137764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D5E7C-1ED8-B83A-C761-C1BC0C7925DD}"/>
                </a:ext>
              </a:extLst>
            </p:cNvPr>
            <p:cNvSpPr txBox="1"/>
            <p:nvPr/>
          </p:nvSpPr>
          <p:spPr>
            <a:xfrm>
              <a:off x="600503" y="5497497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Differential</a:t>
              </a:r>
            </a:p>
            <a:p>
              <a:pPr algn="ctr"/>
              <a:r>
                <a:rPr lang="en-US" dirty="0"/>
                <a:t>Markers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62A80E-D93B-994D-7473-2CAD8F3D9F2C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79A547-A8F8-34BE-1C8B-E343510C29DF}"/>
              </a:ext>
            </a:extLst>
          </p:cNvPr>
          <p:cNvGrpSpPr/>
          <p:nvPr userDrawn="1"/>
        </p:nvGrpSpPr>
        <p:grpSpPr>
          <a:xfrm>
            <a:off x="374443" y="3696895"/>
            <a:ext cx="1377642" cy="646331"/>
            <a:chOff x="533013" y="4490993"/>
            <a:chExt cx="1377642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1EC6D-541A-4272-C352-DE1D909049BA}"/>
                </a:ext>
              </a:extLst>
            </p:cNvPr>
            <p:cNvSpPr txBox="1"/>
            <p:nvPr/>
          </p:nvSpPr>
          <p:spPr>
            <a:xfrm>
              <a:off x="600503" y="4490993"/>
              <a:ext cx="1234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Conserved Markers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D51C37-DD6D-A674-7A9A-341F715676B8}"/>
                </a:ext>
              </a:extLst>
            </p:cNvPr>
            <p:cNvSpPr/>
            <p:nvPr/>
          </p:nvSpPr>
          <p:spPr>
            <a:xfrm>
              <a:off x="533013" y="4498013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5EBC89-29BA-501B-E0A6-3873FAA0750D}"/>
              </a:ext>
            </a:extLst>
          </p:cNvPr>
          <p:cNvGrpSpPr/>
          <p:nvPr userDrawn="1"/>
        </p:nvGrpSpPr>
        <p:grpSpPr>
          <a:xfrm>
            <a:off x="261180" y="2721467"/>
            <a:ext cx="1604168" cy="646331"/>
            <a:chOff x="415575" y="3595307"/>
            <a:chExt cx="160416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CD2A7-5F25-5CBB-59D5-024608C3AC3B}"/>
                </a:ext>
              </a:extLst>
            </p:cNvPr>
            <p:cNvSpPr txBox="1"/>
            <p:nvPr/>
          </p:nvSpPr>
          <p:spPr>
            <a:xfrm>
              <a:off x="415575" y="3595307"/>
              <a:ext cx="160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Group, Pairwise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1B210-65C6-B64F-9687-F68D663EABAC}"/>
                </a:ext>
              </a:extLst>
            </p:cNvPr>
            <p:cNvSpPr/>
            <p:nvPr/>
          </p:nvSpPr>
          <p:spPr>
            <a:xfrm>
              <a:off x="533013" y="3595307"/>
              <a:ext cx="1381125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CC87B-605B-FFD3-0BA3-636001FA7C1E}"/>
              </a:ext>
            </a:extLst>
          </p:cNvPr>
          <p:cNvGrpSpPr/>
          <p:nvPr userDrawn="1"/>
        </p:nvGrpSpPr>
        <p:grpSpPr>
          <a:xfrm>
            <a:off x="111919" y="1947128"/>
            <a:ext cx="1657350" cy="369332"/>
            <a:chOff x="210979" y="1462714"/>
            <a:chExt cx="162463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71578-5E26-6E99-DB48-3BB45A687C50}"/>
                </a:ext>
              </a:extLst>
            </p:cNvPr>
            <p:cNvSpPr txBox="1"/>
            <p:nvPr/>
          </p:nvSpPr>
          <p:spPr>
            <a:xfrm>
              <a:off x="219010" y="1462714"/>
              <a:ext cx="15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F12E18-CED9-7CD0-204A-53324EA41C43}"/>
                </a:ext>
              </a:extLst>
            </p:cNvPr>
            <p:cNvSpPr/>
            <p:nvPr/>
          </p:nvSpPr>
          <p:spPr>
            <a:xfrm>
              <a:off x="210979" y="1462714"/>
              <a:ext cx="16246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539A3-A28A-9F44-830D-73194891710D}"/>
              </a:ext>
            </a:extLst>
          </p:cNvPr>
          <p:cNvGrpSpPr/>
          <p:nvPr userDrawn="1"/>
        </p:nvGrpSpPr>
        <p:grpSpPr>
          <a:xfrm>
            <a:off x="120112" y="889495"/>
            <a:ext cx="1649157" cy="387698"/>
            <a:chOff x="186787" y="841870"/>
            <a:chExt cx="1649157" cy="3876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2683E-DDD9-B998-0268-84218D9301BA}"/>
                </a:ext>
              </a:extLst>
            </p:cNvPr>
            <p:cNvSpPr txBox="1"/>
            <p:nvPr/>
          </p:nvSpPr>
          <p:spPr>
            <a:xfrm>
              <a:off x="238824" y="841870"/>
              <a:ext cx="15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Import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8CD4EC-4CF5-B752-46DC-9A5E7D6A4BCF}"/>
                </a:ext>
              </a:extLst>
            </p:cNvPr>
            <p:cNvSpPr/>
            <p:nvPr/>
          </p:nvSpPr>
          <p:spPr>
            <a:xfrm>
              <a:off x="186787" y="860236"/>
              <a:ext cx="164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D76657E-CB1B-1259-A75C-0CFB009235C3}"/>
              </a:ext>
            </a:extLst>
          </p:cNvPr>
          <p:cNvSpPr/>
          <p:nvPr userDrawn="1"/>
        </p:nvSpPr>
        <p:spPr>
          <a:xfrm>
            <a:off x="758464" y="1373983"/>
            <a:ext cx="381000" cy="5185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3DBAB7-5C53-4BF6-B9EF-73E93378866D}"/>
              </a:ext>
            </a:extLst>
          </p:cNvPr>
          <p:cNvSpPr/>
          <p:nvPr userDrawn="1"/>
        </p:nvSpPr>
        <p:spPr>
          <a:xfrm rot="16200000">
            <a:off x="146543" y="4875890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CD45900-68B6-80F0-743F-C22E850CFB5B}"/>
              </a:ext>
            </a:extLst>
          </p:cNvPr>
          <p:cNvSpPr/>
          <p:nvPr userDrawn="1"/>
        </p:nvSpPr>
        <p:spPr>
          <a:xfrm rot="16200000">
            <a:off x="139250" y="3900462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4C9CA6-17B1-406F-4897-B88D2961E2F9}"/>
              </a:ext>
            </a:extLst>
          </p:cNvPr>
          <p:cNvSpPr/>
          <p:nvPr userDrawn="1"/>
        </p:nvSpPr>
        <p:spPr>
          <a:xfrm rot="16200000">
            <a:off x="139535" y="2925034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D300E-EB2F-D1E2-BECC-A09496308AFF}"/>
              </a:ext>
            </a:extLst>
          </p:cNvPr>
          <p:cNvGrpSpPr/>
          <p:nvPr userDrawn="1"/>
        </p:nvGrpSpPr>
        <p:grpSpPr>
          <a:xfrm>
            <a:off x="374443" y="5647752"/>
            <a:ext cx="1377642" cy="646331"/>
            <a:chOff x="533013" y="5497497"/>
            <a:chExt cx="137764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5C4475-61A7-2EF8-6FEB-F5A5221C63F3}"/>
                </a:ext>
              </a:extLst>
            </p:cNvPr>
            <p:cNvSpPr txBox="1"/>
            <p:nvPr/>
          </p:nvSpPr>
          <p:spPr>
            <a:xfrm>
              <a:off x="747210" y="5497497"/>
              <a:ext cx="940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Pseudo-</a:t>
              </a:r>
            </a:p>
            <a:p>
              <a:pPr algn="ctr"/>
              <a:r>
                <a:rPr lang="en-US" dirty="0"/>
                <a:t>Bulk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31FD39-D385-957B-5FBD-03F0367B2BBA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CB6071-7162-0039-E9B2-9E4AEFE9D6EB}"/>
              </a:ext>
            </a:extLst>
          </p:cNvPr>
          <p:cNvSpPr/>
          <p:nvPr userDrawn="1"/>
        </p:nvSpPr>
        <p:spPr>
          <a:xfrm rot="16200000">
            <a:off x="148924" y="5851319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66925" y="6482237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23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433" y="652050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D60AA7-ABAF-F28B-A5DF-487D3776B119}"/>
              </a:ext>
            </a:extLst>
          </p:cNvPr>
          <p:cNvGrpSpPr/>
          <p:nvPr userDrawn="1"/>
        </p:nvGrpSpPr>
        <p:grpSpPr>
          <a:xfrm>
            <a:off x="291473" y="3682936"/>
            <a:ext cx="1264277" cy="635064"/>
            <a:chOff x="299002" y="659303"/>
            <a:chExt cx="1236904" cy="2519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2568B8-CFBC-513B-A5BF-4F07D3CD2908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A1F98D-3D52-6A99-17FA-F7FEF2769708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570792-69CD-425C-B158-6C9DE4E208DB}"/>
              </a:ext>
            </a:extLst>
          </p:cNvPr>
          <p:cNvGrpSpPr/>
          <p:nvPr userDrawn="1"/>
        </p:nvGrpSpPr>
        <p:grpSpPr>
          <a:xfrm>
            <a:off x="401771" y="3085201"/>
            <a:ext cx="976179" cy="261249"/>
            <a:chOff x="299002" y="659303"/>
            <a:chExt cx="1236904" cy="25192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8D8AD2-71D1-53B6-9EB2-73D40F8009B0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C8B580-627D-3128-F501-FCD08D442880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9BD50D-D195-DD86-1222-9769DE9C0A01}"/>
              </a:ext>
            </a:extLst>
          </p:cNvPr>
          <p:cNvGrpSpPr/>
          <p:nvPr userDrawn="1"/>
        </p:nvGrpSpPr>
        <p:grpSpPr>
          <a:xfrm>
            <a:off x="233836" y="2368737"/>
            <a:ext cx="1340964" cy="285563"/>
            <a:chOff x="299002" y="659303"/>
            <a:chExt cx="1236904" cy="2519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C5D885-2EDA-A8FB-3539-FBCFFD8BC11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CA52DC-E8E1-0136-C34A-BD1DCD08E791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4340FF-04A5-4EB3-4245-46800AC15983}"/>
              </a:ext>
            </a:extLst>
          </p:cNvPr>
          <p:cNvGrpSpPr/>
          <p:nvPr userDrawn="1"/>
        </p:nvGrpSpPr>
        <p:grpSpPr>
          <a:xfrm>
            <a:off x="401771" y="1819677"/>
            <a:ext cx="1055553" cy="253597"/>
            <a:chOff x="299002" y="659303"/>
            <a:chExt cx="1236904" cy="2519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BD5BF-7CD6-EF96-B72E-8F29ED6F9581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9E4374-470C-E2CB-80E5-A19BCE973AE5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7E445F-25FD-0F14-947B-6EA080FF9C9B}"/>
              </a:ext>
            </a:extLst>
          </p:cNvPr>
          <p:cNvGrpSpPr/>
          <p:nvPr userDrawn="1"/>
        </p:nvGrpSpPr>
        <p:grpSpPr>
          <a:xfrm>
            <a:off x="414091" y="1233088"/>
            <a:ext cx="973384" cy="251922"/>
            <a:chOff x="299002" y="659303"/>
            <a:chExt cx="1236904" cy="2519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EFB0C65-F363-74C8-859D-E1EDD80762E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BA4706-9B25-7C5F-9095-1A0C730F34C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05FEF-48CF-163F-8115-147A03D1965B}"/>
              </a:ext>
            </a:extLst>
          </p:cNvPr>
          <p:cNvGrpSpPr/>
          <p:nvPr userDrawn="1"/>
        </p:nvGrpSpPr>
        <p:grpSpPr>
          <a:xfrm>
            <a:off x="299002" y="659303"/>
            <a:ext cx="1236904" cy="251922"/>
            <a:chOff x="299002" y="659303"/>
            <a:chExt cx="1236904" cy="25192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1716D5-08E4-6A33-D91A-1803C77804EE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76E6F8-369A-FA6C-FE1F-10D7BDD7581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69EF4C-7E82-26DC-DDE6-D9F10F2A9F73}"/>
              </a:ext>
            </a:extLst>
          </p:cNvPr>
          <p:cNvGrpSpPr/>
          <p:nvPr userDrawn="1"/>
        </p:nvGrpSpPr>
        <p:grpSpPr>
          <a:xfrm>
            <a:off x="-6977" y="602606"/>
            <a:ext cx="1802171" cy="509230"/>
            <a:chOff x="-58733" y="576728"/>
            <a:chExt cx="1802171" cy="5092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870990-1E78-C519-0723-9189EE54C5D5}"/>
                </a:ext>
              </a:extLst>
            </p:cNvPr>
            <p:cNvSpPr/>
            <p:nvPr/>
          </p:nvSpPr>
          <p:spPr>
            <a:xfrm>
              <a:off x="247246" y="635806"/>
              <a:ext cx="1190212" cy="224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447118-DBEB-E488-577B-5D11B51E9B81}"/>
                </a:ext>
              </a:extLst>
            </p:cNvPr>
            <p:cNvSpPr txBox="1"/>
            <p:nvPr/>
          </p:nvSpPr>
          <p:spPr>
            <a:xfrm>
              <a:off x="84423" y="576728"/>
              <a:ext cx="1514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E08540-61D4-FA48-97BA-DB65D8FCF893}"/>
                </a:ext>
              </a:extLst>
            </p:cNvPr>
            <p:cNvSpPr txBox="1"/>
            <p:nvPr/>
          </p:nvSpPr>
          <p:spPr>
            <a:xfrm>
              <a:off x="-58733" y="808959"/>
              <a:ext cx="18021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CreateSeuratObject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1AB2293-CCB2-3569-D647-40B6FDBC0487}"/>
              </a:ext>
            </a:extLst>
          </p:cNvPr>
          <p:cNvSpPr/>
          <p:nvPr userDrawn="1"/>
        </p:nvSpPr>
        <p:spPr>
          <a:xfrm rot="5400000">
            <a:off x="831401" y="946066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9C43B-086C-8716-AFFF-8FA69D9CBFB0}"/>
              </a:ext>
            </a:extLst>
          </p:cNvPr>
          <p:cNvGrpSpPr/>
          <p:nvPr userDrawn="1"/>
        </p:nvGrpSpPr>
        <p:grpSpPr>
          <a:xfrm>
            <a:off x="-27330" y="1220637"/>
            <a:ext cx="1842877" cy="467807"/>
            <a:chOff x="-79086" y="1165285"/>
            <a:chExt cx="1842877" cy="4678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6E45A8-0504-1250-FE1A-24F5160750E4}"/>
                </a:ext>
              </a:extLst>
            </p:cNvPr>
            <p:cNvSpPr/>
            <p:nvPr/>
          </p:nvSpPr>
          <p:spPr>
            <a:xfrm>
              <a:off x="362315" y="1176695"/>
              <a:ext cx="936626" cy="23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60240-C895-CC30-A32A-D9BF92D55A52}"/>
                </a:ext>
              </a:extLst>
            </p:cNvPr>
            <p:cNvSpPr txBox="1"/>
            <p:nvPr/>
          </p:nvSpPr>
          <p:spPr>
            <a:xfrm>
              <a:off x="303021" y="1165285"/>
              <a:ext cx="1087127" cy="290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575886-3D1B-EFE6-E6A8-EF616A6872C7}"/>
                </a:ext>
              </a:extLst>
            </p:cNvPr>
            <p:cNvSpPr txBox="1"/>
            <p:nvPr/>
          </p:nvSpPr>
          <p:spPr>
            <a:xfrm>
              <a:off x="-79086" y="1356093"/>
              <a:ext cx="18428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PercentageFeatureSet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E95937-8682-3F6A-64F9-70D17A4FAAEB}"/>
              </a:ext>
            </a:extLst>
          </p:cNvPr>
          <p:cNvGrpSpPr/>
          <p:nvPr userDrawn="1"/>
        </p:nvGrpSpPr>
        <p:grpSpPr>
          <a:xfrm>
            <a:off x="373075" y="1760184"/>
            <a:ext cx="1042066" cy="515839"/>
            <a:chOff x="306971" y="1673082"/>
            <a:chExt cx="1042066" cy="5158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C5E66A-68C2-9643-DB69-72265BCAFD10}"/>
                </a:ext>
              </a:extLst>
            </p:cNvPr>
            <p:cNvSpPr/>
            <p:nvPr/>
          </p:nvSpPr>
          <p:spPr>
            <a:xfrm>
              <a:off x="335668" y="1733056"/>
              <a:ext cx="1013369" cy="230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916CC7-54B1-7704-7F5D-2775A5AED551}"/>
                </a:ext>
              </a:extLst>
            </p:cNvPr>
            <p:cNvSpPr txBox="1"/>
            <p:nvPr/>
          </p:nvSpPr>
          <p:spPr>
            <a:xfrm>
              <a:off x="306971" y="1673082"/>
              <a:ext cx="1025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63171C-FF3C-7765-899F-2185D24F0761}"/>
                </a:ext>
              </a:extLst>
            </p:cNvPr>
            <p:cNvSpPr txBox="1"/>
            <p:nvPr/>
          </p:nvSpPr>
          <p:spPr>
            <a:xfrm>
              <a:off x="424282" y="1911922"/>
              <a:ext cx="8361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subset()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0024AA-D515-99DF-B04E-905266AA986B}"/>
              </a:ext>
            </a:extLst>
          </p:cNvPr>
          <p:cNvGrpSpPr/>
          <p:nvPr userDrawn="1"/>
        </p:nvGrpSpPr>
        <p:grpSpPr>
          <a:xfrm>
            <a:off x="82066" y="2329412"/>
            <a:ext cx="1624084" cy="649813"/>
            <a:chOff x="46979" y="2267710"/>
            <a:chExt cx="1624084" cy="64981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A2D83C-9A06-6CDA-F247-F1DCBC8D7719}"/>
                </a:ext>
              </a:extLst>
            </p:cNvPr>
            <p:cNvSpPr/>
            <p:nvPr/>
          </p:nvSpPr>
          <p:spPr>
            <a:xfrm>
              <a:off x="198749" y="2308113"/>
              <a:ext cx="1287206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5CDE44-94A8-B465-B598-B9EA6FD188DB}"/>
                </a:ext>
              </a:extLst>
            </p:cNvPr>
            <p:cNvSpPr txBox="1"/>
            <p:nvPr/>
          </p:nvSpPr>
          <p:spPr>
            <a:xfrm>
              <a:off x="135381" y="2267710"/>
              <a:ext cx="1413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6B860B-C488-AC4A-386C-1B96479FC684}"/>
                </a:ext>
              </a:extLst>
            </p:cNvPr>
            <p:cNvSpPr txBox="1"/>
            <p:nvPr/>
          </p:nvSpPr>
          <p:spPr>
            <a:xfrm>
              <a:off x="46979" y="2560117"/>
              <a:ext cx="1624084" cy="357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 err="1"/>
                <a:t>NormalizeData</a:t>
              </a:r>
              <a:r>
                <a:rPr lang="en-US" sz="1200" i="1" dirty="0"/>
                <a:t>()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dirty="0" err="1"/>
                <a:t>FindVariableFeatures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97AA72-CF03-6800-A4AC-AE5F7E8E2A7B}"/>
              </a:ext>
            </a:extLst>
          </p:cNvPr>
          <p:cNvGrpSpPr/>
          <p:nvPr userDrawn="1"/>
        </p:nvGrpSpPr>
        <p:grpSpPr>
          <a:xfrm>
            <a:off x="319238" y="3029582"/>
            <a:ext cx="1149740" cy="530821"/>
            <a:chOff x="245062" y="2961530"/>
            <a:chExt cx="1149740" cy="5308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2E751D-E304-25E5-7DDD-C5B8B151B14A}"/>
                </a:ext>
              </a:extLst>
            </p:cNvPr>
            <p:cNvSpPr/>
            <p:nvPr/>
          </p:nvSpPr>
          <p:spPr>
            <a:xfrm>
              <a:off x="334099" y="3019864"/>
              <a:ext cx="930345" cy="24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E53F12-101D-9AF7-614D-AB6913FE0C2C}"/>
                </a:ext>
              </a:extLst>
            </p:cNvPr>
            <p:cNvSpPr txBox="1"/>
            <p:nvPr/>
          </p:nvSpPr>
          <p:spPr>
            <a:xfrm>
              <a:off x="245062" y="2961530"/>
              <a:ext cx="114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7E3AE6-9AFB-D0A5-9E2A-B2563D6021B5}"/>
                </a:ext>
              </a:extLst>
            </p:cNvPr>
            <p:cNvSpPr txBox="1"/>
            <p:nvPr/>
          </p:nvSpPr>
          <p:spPr>
            <a:xfrm>
              <a:off x="373089" y="3215352"/>
              <a:ext cx="938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ScaleData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D5377B-EE6B-4E1C-507D-26C2E3016060}"/>
              </a:ext>
            </a:extLst>
          </p:cNvPr>
          <p:cNvGrpSpPr/>
          <p:nvPr userDrawn="1"/>
        </p:nvGrpSpPr>
        <p:grpSpPr>
          <a:xfrm>
            <a:off x="9059" y="3670676"/>
            <a:ext cx="1770098" cy="858361"/>
            <a:chOff x="-42697" y="3662050"/>
            <a:chExt cx="1770098" cy="8583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D63298F-4932-8682-E469-02C0910827B6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CCABDB-BC59-8BDD-4E7A-E13DCDEF38F2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B56122-F0F3-B427-B336-B79E3076E4D7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7B6F44-FBD7-AE44-57FF-721B7FD0DCBE}"/>
              </a:ext>
            </a:extLst>
          </p:cNvPr>
          <p:cNvGrpSpPr/>
          <p:nvPr userDrawn="1"/>
        </p:nvGrpSpPr>
        <p:grpSpPr>
          <a:xfrm>
            <a:off x="188762" y="5250846"/>
            <a:ext cx="1410693" cy="638712"/>
            <a:chOff x="105943" y="5254920"/>
            <a:chExt cx="1410693" cy="6387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63989B-DDE3-854F-ABD6-D6C0C83772EB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B8768B-05EE-9B2C-B037-3962BEA8ACB0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3ACD96-2179-FD9C-E833-69ECB4D9C2D7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110440-F77E-F489-A351-A462BE7297E5}"/>
              </a:ext>
            </a:extLst>
          </p:cNvPr>
          <p:cNvGrpSpPr/>
          <p:nvPr userDrawn="1"/>
        </p:nvGrpSpPr>
        <p:grpSpPr>
          <a:xfrm>
            <a:off x="-1784" y="6027627"/>
            <a:ext cx="1791785" cy="867408"/>
            <a:chOff x="-53540" y="6027627"/>
            <a:chExt cx="1791785" cy="86740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21C08B-DA96-41D2-EDC0-43ED55031DA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76E068-FBF4-EA62-822D-CAC7BAA22BD9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002E77-F8F4-51C4-CFF6-4FEEDE920EE2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4A00A2E-1550-D0C3-ECF9-2F161CA9054D}"/>
              </a:ext>
            </a:extLst>
          </p:cNvPr>
          <p:cNvSpPr/>
          <p:nvPr userDrawn="1"/>
        </p:nvSpPr>
        <p:spPr>
          <a:xfrm rot="5400000">
            <a:off x="825846" y="1529121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DCA890D-295A-1733-936F-7C650B885FBF}"/>
              </a:ext>
            </a:extLst>
          </p:cNvPr>
          <p:cNvSpPr/>
          <p:nvPr userDrawn="1"/>
        </p:nvSpPr>
        <p:spPr>
          <a:xfrm rot="5400000">
            <a:off x="836674" y="208699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2D80CC5-D4AE-4525-9D12-26A80D85DD66}"/>
              </a:ext>
            </a:extLst>
          </p:cNvPr>
          <p:cNvSpPr/>
          <p:nvPr userDrawn="1"/>
        </p:nvSpPr>
        <p:spPr>
          <a:xfrm rot="5400000">
            <a:off x="841206" y="2802282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4DCD1E2-0440-CB2A-422C-28E46FF6B916}"/>
              </a:ext>
            </a:extLst>
          </p:cNvPr>
          <p:cNvSpPr/>
          <p:nvPr userDrawn="1"/>
        </p:nvSpPr>
        <p:spPr>
          <a:xfrm rot="5400000">
            <a:off x="834358" y="3394869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6EC2976A-D62C-918D-E9DF-56DE4C5A5E6B}"/>
              </a:ext>
            </a:extLst>
          </p:cNvPr>
          <p:cNvSpPr/>
          <p:nvPr userDrawn="1"/>
        </p:nvSpPr>
        <p:spPr>
          <a:xfrm rot="5400000">
            <a:off x="525172" y="4498164"/>
            <a:ext cx="152971" cy="198811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D3F7D38-01A3-B756-675B-1909842C7F0C}"/>
              </a:ext>
            </a:extLst>
          </p:cNvPr>
          <p:cNvSpPr/>
          <p:nvPr userDrawn="1"/>
        </p:nvSpPr>
        <p:spPr>
          <a:xfrm rot="5400000">
            <a:off x="829265" y="5736373"/>
            <a:ext cx="129686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136809-55B9-3FA0-53EF-4A24FB97C176}"/>
              </a:ext>
            </a:extLst>
          </p:cNvPr>
          <p:cNvGrpSpPr/>
          <p:nvPr userDrawn="1"/>
        </p:nvGrpSpPr>
        <p:grpSpPr>
          <a:xfrm>
            <a:off x="188762" y="4643780"/>
            <a:ext cx="1410693" cy="507411"/>
            <a:chOff x="153675" y="4647854"/>
            <a:chExt cx="1410693" cy="50741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EC414B-CA4A-E576-E0C7-3CCF255EC9D1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CA2D99-7DB2-B3AB-3E2C-2538F4EBF46D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BA3CEB-E6B8-FCBC-814E-4796E28B5C16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E2F67BD-EB8C-311B-2317-9EEA5F3EFF46}"/>
              </a:ext>
            </a:extLst>
          </p:cNvPr>
          <p:cNvSpPr/>
          <p:nvPr userDrawn="1"/>
        </p:nvSpPr>
        <p:spPr>
          <a:xfrm rot="5400000">
            <a:off x="817623" y="500486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B9785B-AD8D-9174-D3BA-45332F3E4EB1}"/>
              </a:ext>
            </a:extLst>
          </p:cNvPr>
          <p:cNvSpPr/>
          <p:nvPr userDrawn="1"/>
        </p:nvSpPr>
        <p:spPr>
          <a:xfrm rot="5400000">
            <a:off x="813374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920F50-F06C-0251-7CC1-3A56774051AB}"/>
              </a:ext>
            </a:extLst>
          </p:cNvPr>
          <p:cNvSpPr/>
          <p:nvPr userDrawn="1"/>
        </p:nvSpPr>
        <p:spPr>
          <a:xfrm rot="5400000">
            <a:off x="1139550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  <p:sldLayoutId id="2147483659" r:id="rId5"/>
    <p:sldLayoutId id="2147483660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5: Differential Gene Analysis and Exploratory Analysis with Seurat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2D55E7-3DE4-23B2-8963-6B9DB3509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4FC-BD40-C353-8407-D77B973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Functions for 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DCB72-6AFB-E5C6-EE9A-34CF2FADD720}"/>
              </a:ext>
            </a:extLst>
          </p:cNvPr>
          <p:cNvSpPr txBox="1"/>
          <p:nvPr/>
        </p:nvSpPr>
        <p:spPr>
          <a:xfrm>
            <a:off x="2424108" y="4235272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FindConservedMarkers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that are conserved between two groups. It means they are differentially expressed compared to other groups, but have similar expression between the two groups you're actually comparing.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427A8-7E77-42D6-2764-F48BDC531D18}"/>
              </a:ext>
            </a:extLst>
          </p:cNvPr>
          <p:cNvSpPr txBox="1"/>
          <p:nvPr/>
        </p:nvSpPr>
        <p:spPr>
          <a:xfrm>
            <a:off x="2424108" y="2721720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FindAllMarkers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differentially expressed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each identity group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comparing it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the others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you don't have to manually define anything. 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Markers are not forced to be unique to only one group.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5A9B8-78CD-A157-E38C-883001F7CDAB}"/>
              </a:ext>
            </a:extLst>
          </p:cNvPr>
          <p:cNvSpPr txBox="1"/>
          <p:nvPr/>
        </p:nvSpPr>
        <p:spPr>
          <a:xfrm>
            <a:off x="2520338" y="1485167"/>
            <a:ext cx="936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will find markers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two different identity groups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 you have to specify both identity groups.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35602-FEEC-ACC4-BF34-2844F859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38" y="6187736"/>
            <a:ext cx="579478" cy="604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1324D-B1B7-7079-FEB6-7EB996747620}"/>
              </a:ext>
            </a:extLst>
          </p:cNvPr>
          <p:cNvSpPr txBox="1"/>
          <p:nvPr/>
        </p:nvSpPr>
        <p:spPr>
          <a:xfrm>
            <a:off x="3167348" y="6236247"/>
            <a:ext cx="2407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</a:t>
            </a:r>
          </a:p>
          <a:p>
            <a:r>
              <a:rPr lang="en-US" sz="1000" dirty="0"/>
              <a:t>https://www.biostars.org/p/409790/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82735-4B5A-4290-2931-A310DED028A0}"/>
              </a:ext>
            </a:extLst>
          </p:cNvPr>
          <p:cNvSpPr/>
          <p:nvPr/>
        </p:nvSpPr>
        <p:spPr>
          <a:xfrm>
            <a:off x="0" y="767072"/>
            <a:ext cx="1892300" cy="18023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B1C-5B54-17BB-D9AB-46D2712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Gene Expression in Each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FC094-88D2-D07A-46CF-38A52E6C3AD6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CD8ED-1AAF-2E08-3F50-98CF84F7E3EA}"/>
              </a:ext>
            </a:extLst>
          </p:cNvPr>
          <p:cNvSpPr/>
          <p:nvPr/>
        </p:nvSpPr>
        <p:spPr>
          <a:xfrm flipV="1">
            <a:off x="-1" y="6857999"/>
            <a:ext cx="1704975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F2F40-11DC-0F13-B925-FF77A1AA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56" y="1017479"/>
            <a:ext cx="5249008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90225-859C-BDED-A8D7-23A0C9CD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36" y="2167128"/>
            <a:ext cx="6498166" cy="402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190031-949A-B05D-D74A-78660DAF65BE}"/>
              </a:ext>
            </a:extLst>
          </p:cNvPr>
          <p:cNvSpPr txBox="1"/>
          <p:nvPr/>
        </p:nvSpPr>
        <p:spPr>
          <a:xfrm>
            <a:off x="2962656" y="1592646"/>
            <a:ext cx="71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datapoint is a cell, each plot is a genes, plots are Cluster X Expression.</a:t>
            </a:r>
          </a:p>
        </p:txBody>
      </p:sp>
    </p:spTree>
    <p:extLst>
      <p:ext uri="{BB962C8B-B14F-4D97-AF65-F5344CB8AC3E}">
        <p14:creationId xmlns:p14="http://schemas.microsoft.com/office/powerpoint/2010/main" val="106851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9F01-FB34-57A1-01E1-134A455F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Heatmap of Gene 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9799E-3AE5-3C7F-1957-0FCDC44810CF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1A0B5-2E14-BC57-F4F0-2732DD7C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39" y="1299850"/>
            <a:ext cx="6937833" cy="555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329FB-272E-224F-5E3A-1D72556C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12" y="807504"/>
            <a:ext cx="570627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4AD-2B8C-F4AA-BDDB-73A2DD03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top 20 Genes for Each 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0F95A-1DC2-22A8-B5FE-984733B9D497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BCA59-9CB5-A062-5C37-791D01B7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27" y="768873"/>
            <a:ext cx="7339601" cy="5664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8D7C4-79F8-E87C-F1D8-50475A05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148" y="2762157"/>
            <a:ext cx="305795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96BDB1-5BE6-4EA2-E515-66CCF8852990}"/>
              </a:ext>
            </a:extLst>
          </p:cNvPr>
          <p:cNvGrpSpPr>
            <a:grpSpLocks noChangeAspect="1"/>
          </p:cNvGrpSpPr>
          <p:nvPr/>
        </p:nvGrpSpPr>
        <p:grpSpPr>
          <a:xfrm>
            <a:off x="218742" y="810125"/>
            <a:ext cx="7325058" cy="1699532"/>
            <a:chOff x="434780" y="1103624"/>
            <a:chExt cx="6796771" cy="15769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3F34B3-F82C-1FB6-211C-E1170695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659" y="1650762"/>
              <a:ext cx="3734039" cy="102982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DFAA16-B102-DE0B-1CA1-D7C3ED9EC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0832" y="1103624"/>
              <a:ext cx="2860719" cy="15769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CBCB47-98FB-4009-539D-41D91E764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780" y="1165701"/>
              <a:ext cx="3734039" cy="43644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38FFBE4-DD5F-ABA6-9C1A-36BC0E10A0DF}"/>
              </a:ext>
            </a:extLst>
          </p:cNvPr>
          <p:cNvSpPr/>
          <p:nvPr/>
        </p:nvSpPr>
        <p:spPr>
          <a:xfrm>
            <a:off x="4460728" y="2186940"/>
            <a:ext cx="7036119" cy="44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A55-6B96-183C-34FB-5060ABC8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046237-CD70-B57E-8280-A47780088423}"/>
              </a:ext>
            </a:extLst>
          </p:cNvPr>
          <p:cNvGrpSpPr>
            <a:grpSpLocks noChangeAspect="1"/>
          </p:cNvGrpSpPr>
          <p:nvPr/>
        </p:nvGrpSpPr>
        <p:grpSpPr>
          <a:xfrm>
            <a:off x="4460728" y="2285562"/>
            <a:ext cx="7036119" cy="2826696"/>
            <a:chOff x="6308800" y="2527381"/>
            <a:chExt cx="5683814" cy="22834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96EA21-7E70-D1F4-ECB8-01D779CE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8800" y="2868574"/>
              <a:ext cx="5683814" cy="19422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4283DC-C21D-6740-3308-8A13CCCB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0356" y="2527381"/>
              <a:ext cx="5340507" cy="33503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AB3F2C-1D12-9154-8464-71100F166C6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65" y="4436292"/>
            <a:ext cx="7693930" cy="2287719"/>
            <a:chOff x="297390" y="4588996"/>
            <a:chExt cx="6535795" cy="19433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3ADC2D-2ACA-5DC7-3FD8-9C45373A0634}"/>
                </a:ext>
              </a:extLst>
            </p:cNvPr>
            <p:cNvSpPr/>
            <p:nvPr/>
          </p:nvSpPr>
          <p:spPr>
            <a:xfrm>
              <a:off x="297391" y="4588996"/>
              <a:ext cx="6525915" cy="19433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607718-9C28-E96B-878A-35D23306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254" y="5143953"/>
              <a:ext cx="2760554" cy="136205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F611A3-0792-9D64-552E-9557E0B37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6918"/>
            <a:stretch/>
          </p:blipFill>
          <p:spPr>
            <a:xfrm>
              <a:off x="297390" y="4626178"/>
              <a:ext cx="5635210" cy="46264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722F23-BD85-9BBC-9E84-D1E0FAEB53C8}"/>
                </a:ext>
              </a:extLst>
            </p:cNvPr>
            <p:cNvSpPr/>
            <p:nvPr/>
          </p:nvSpPr>
          <p:spPr>
            <a:xfrm>
              <a:off x="3086100" y="5143953"/>
              <a:ext cx="3747085" cy="137114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472841-3576-5E49-D96B-D028C0857E48}"/>
                </a:ext>
              </a:extLst>
            </p:cNvPr>
            <p:cNvSpPr txBox="1"/>
            <p:nvPr/>
          </p:nvSpPr>
          <p:spPr>
            <a:xfrm>
              <a:off x="3163090" y="5172230"/>
              <a:ext cx="35466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Bridging biological research and data science for the next generation of scientific discoveries.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22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AB3B-3C2F-D093-2359-0093BFF4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Cell Marker Identification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BEFAD-BA96-D476-EDE6-7D0E561E1B64}"/>
              </a:ext>
            </a:extLst>
          </p:cNvPr>
          <p:cNvSpPr txBox="1"/>
          <p:nvPr/>
        </p:nvSpPr>
        <p:spPr>
          <a:xfrm>
            <a:off x="1202055" y="1219027"/>
            <a:ext cx="85770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 Identification of differential markers for each cluster: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compares each cluster against all others and identifies the genes that are differentially expressed.</a:t>
            </a:r>
            <a:r>
              <a:rPr lang="en-US" dirty="0">
                <a:latin typeface="Open Sans" panose="020B0606030504020204" pitchFamily="34" charset="0"/>
              </a:rPr>
              <a:t>  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Useful for initial cell type annotation, identifying unknown clusters, and improving confidence </a:t>
            </a:r>
            <a:r>
              <a:rPr lang="en-US" i="1" dirty="0">
                <a:latin typeface="Open Sans" panose="020B0606030504020204" pitchFamily="34" charset="0"/>
              </a:rPr>
              <a:t>of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 hypothesized cell types.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 Identification of differential markers for each cluster that are conserved across conditions: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identifies genes that are differentially expressed/present within each condition first, and then reports those genes that are also conserved in the cluster across all conditions. 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Useful for identifying constitutive markers across conditions.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 Marker identification between specific clusters: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this analysis explores differentially expressed genes between specific clusters.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1" dirty="0">
                <a:effectLst/>
                <a:latin typeface="Open Sans" panose="020B0606030504020204" pitchFamily="34" charset="0"/>
              </a:rPr>
              <a:t>Useful for determining differences in gene expression between clusters that appear to be representing the same </a:t>
            </a:r>
            <a:r>
              <a:rPr lang="en-US" b="0" i="1" dirty="0" err="1">
                <a:effectLst/>
                <a:latin typeface="Open Sans" panose="020B0606030504020204" pitchFamily="34" charset="0"/>
              </a:rPr>
              <a:t>celltype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 (</a:t>
            </a:r>
            <a:r>
              <a:rPr lang="en-US" b="0" i="1" dirty="0" err="1">
                <a:effectLst/>
                <a:latin typeface="Open Sans" panose="020B0606030504020204" pitchFamily="34" charset="0"/>
              </a:rPr>
              <a:t>i.e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 with markers that are similar) from the above analyses.</a:t>
            </a:r>
            <a:endParaRPr lang="en-US" b="0" i="0" dirty="0"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5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F070-75F0-F6A3-26DF-8D3CB35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AACD2-3030-7BAD-1235-066B0E9B9E6D}"/>
              </a:ext>
            </a:extLst>
          </p:cNvPr>
          <p:cNvSpPr/>
          <p:nvPr/>
        </p:nvSpPr>
        <p:spPr>
          <a:xfrm>
            <a:off x="9952791" y="6179207"/>
            <a:ext cx="2239209" cy="678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55A3C-BAFD-DD08-C99E-8709529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DGE with Single Cell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5F3D2-E6F9-F31D-A85B-DBA7DA27F6E0}"/>
              </a:ext>
            </a:extLst>
          </p:cNvPr>
          <p:cNvSpPr txBox="1"/>
          <p:nvPr/>
        </p:nvSpPr>
        <p:spPr>
          <a:xfrm>
            <a:off x="2435388" y="2437402"/>
            <a:ext cx="5715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u="sng" dirty="0"/>
              <a:t>pairwise fashion </a:t>
            </a:r>
            <a:r>
              <a:rPr lang="en-US" i="1" dirty="0"/>
              <a:t>(already covered in previous slides)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E349-C007-8353-C028-9285AF8FC73E}"/>
              </a:ext>
            </a:extLst>
          </p:cNvPr>
          <p:cNvSpPr txBox="1"/>
          <p:nvPr/>
        </p:nvSpPr>
        <p:spPr>
          <a:xfrm>
            <a:off x="2413943" y="3522632"/>
            <a:ext cx="614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find markers that are </a:t>
            </a:r>
            <a:r>
              <a:rPr lang="en-US" b="1" dirty="0"/>
              <a:t>conserved</a:t>
            </a:r>
            <a:r>
              <a:rPr lang="en-US" dirty="0"/>
              <a:t> between a </a:t>
            </a:r>
            <a:r>
              <a:rPr lang="en-US" u="sng" dirty="0"/>
              <a:t>pair of clusters </a:t>
            </a:r>
            <a:r>
              <a:rPr lang="en-US" dirty="0"/>
              <a:t>and </a:t>
            </a:r>
            <a:r>
              <a:rPr lang="en-US" b="1" dirty="0"/>
              <a:t>differentially expressed </a:t>
            </a:r>
            <a:r>
              <a:rPr lang="en-US" dirty="0"/>
              <a:t>versus </a:t>
            </a:r>
            <a:r>
              <a:rPr lang="en-US" u="sng" dirty="0"/>
              <a:t>all other clusters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6F73-F340-FD4A-59D9-1F38666F1EFD}"/>
              </a:ext>
            </a:extLst>
          </p:cNvPr>
          <p:cNvSpPr txBox="1"/>
          <p:nvPr/>
        </p:nvSpPr>
        <p:spPr>
          <a:xfrm>
            <a:off x="2413943" y="4653935"/>
            <a:ext cx="52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identify </a:t>
            </a:r>
            <a:r>
              <a:rPr lang="en-US" b="1" dirty="0"/>
              <a:t>differentially expressed genes for a pair of clusters.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1854-E449-A907-EC73-6DB9A4FD9664}"/>
              </a:ext>
            </a:extLst>
          </p:cNvPr>
          <p:cNvSpPr txBox="1"/>
          <p:nvPr/>
        </p:nvSpPr>
        <p:spPr>
          <a:xfrm>
            <a:off x="2435388" y="5531281"/>
            <a:ext cx="513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i="1" dirty="0"/>
              <a:t>two study groups </a:t>
            </a:r>
            <a:r>
              <a:rPr lang="en-US" b="1" dirty="0"/>
              <a:t>(with replicates)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i="1" dirty="0"/>
              <a:t>paired fashion</a:t>
            </a:r>
            <a:r>
              <a:rPr lang="en-US" dirty="0"/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626E12-E1B1-8B84-967F-252C92540302}"/>
              </a:ext>
            </a:extLst>
          </p:cNvPr>
          <p:cNvGrpSpPr/>
          <p:nvPr/>
        </p:nvGrpSpPr>
        <p:grpSpPr>
          <a:xfrm>
            <a:off x="8349953" y="938676"/>
            <a:ext cx="1584325" cy="1584325"/>
            <a:chOff x="8335962" y="850967"/>
            <a:chExt cx="1584325" cy="158432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E77E7D8-DEFF-062D-FBCD-BBC9218F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6DD957-64FC-E0EF-2F99-4DCA23E62717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6FCB8-F6FC-2251-565C-6FAAAE19B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98F3C7-91BF-F09C-998E-FC18425F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B2D4D3-4A05-DE2E-088C-0A54DB11D60E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DEC8E5-4C30-F5F4-229D-43A0123BFD4A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583D92-8096-D0B0-98CC-EFC10C9E0F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125CF0-9A08-1DEF-3C22-BA6B57CEFDBF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14BCA-8255-87DC-3A91-2939E2275A35}"/>
              </a:ext>
            </a:extLst>
          </p:cNvPr>
          <p:cNvGrpSpPr>
            <a:grpSpLocks noChangeAspect="1"/>
          </p:cNvGrpSpPr>
          <p:nvPr/>
        </p:nvGrpSpPr>
        <p:grpSpPr>
          <a:xfrm>
            <a:off x="9121518" y="3410804"/>
            <a:ext cx="1209343" cy="1209343"/>
            <a:chOff x="8335962" y="850967"/>
            <a:chExt cx="1584325" cy="1584325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65A3DCA-7EE6-9C25-ACC8-D711C7CC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CAE28B-08F6-1896-30C5-7FFA26448568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B664F8-F0CB-2305-B2EA-9C0913714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185241-2F35-13E4-7606-EDC92513F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7F2A83-7C13-D6D4-0B2B-12A40D2506D2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8C7A4F-79B3-C3E0-DDF7-C3386EF8D3F8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7E2D4A-E93F-7657-DA18-527862CEBF74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6B98CD-A6B4-B3E0-C6B8-F52CD395CE69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780E488E-9C8E-48AB-3FC0-7272C7AD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921" y="3408147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8CD769-A7E6-2C9E-27FC-613DAD365808}"/>
              </a:ext>
            </a:extLst>
          </p:cNvPr>
          <p:cNvCxnSpPr>
            <a:cxnSpLocks/>
          </p:cNvCxnSpPr>
          <p:nvPr/>
        </p:nvCxnSpPr>
        <p:spPr>
          <a:xfrm>
            <a:off x="9544256" y="3524990"/>
            <a:ext cx="1266825" cy="127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9221">
            <a:extLst>
              <a:ext uri="{FF2B5EF4-FFF2-40B4-BE49-F238E27FC236}">
                <a16:creationId xmlns:a16="http://schemas.microsoft.com/office/drawing/2014/main" id="{F3AFB4A2-6C09-EE7F-E482-9F2D372313E0}"/>
              </a:ext>
            </a:extLst>
          </p:cNvPr>
          <p:cNvSpPr txBox="1"/>
          <p:nvPr/>
        </p:nvSpPr>
        <p:spPr>
          <a:xfrm>
            <a:off x="9579728" y="319254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3" name="TextBox 9222">
            <a:extLst>
              <a:ext uri="{FF2B5EF4-FFF2-40B4-BE49-F238E27FC236}">
                <a16:creationId xmlns:a16="http://schemas.microsoft.com/office/drawing/2014/main" id="{0BA1870C-5B6A-F504-7D19-0362781C4A56}"/>
              </a:ext>
            </a:extLst>
          </p:cNvPr>
          <p:cNvSpPr txBox="1"/>
          <p:nvPr/>
        </p:nvSpPr>
        <p:spPr>
          <a:xfrm>
            <a:off x="11037053" y="318942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5EEFE-36C2-4AB2-F3B1-EEAA04BD405E}"/>
              </a:ext>
            </a:extLst>
          </p:cNvPr>
          <p:cNvGrpSpPr/>
          <p:nvPr/>
        </p:nvGrpSpPr>
        <p:grpSpPr>
          <a:xfrm>
            <a:off x="7987083" y="5302616"/>
            <a:ext cx="2773117" cy="1484799"/>
            <a:chOff x="7429299" y="5036847"/>
            <a:chExt cx="2773117" cy="1484799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0F5A9075-FE35-8D45-6977-7ABA6F103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299" y="53117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ECBC203A-88EC-A976-856D-6AAA8A558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3073" y="53123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979CC-D292-06FF-1DF0-E3159B8BA24C}"/>
                </a:ext>
              </a:extLst>
            </p:cNvPr>
            <p:cNvCxnSpPr>
              <a:cxnSpLocks/>
            </p:cNvCxnSpPr>
            <p:nvPr/>
          </p:nvCxnSpPr>
          <p:spPr>
            <a:xfrm>
              <a:off x="7850781" y="5428310"/>
              <a:ext cx="1317625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2E9373-8D6B-89C8-FC37-5620FF6FFEBB}"/>
                </a:ext>
              </a:extLst>
            </p:cNvPr>
            <p:cNvCxnSpPr>
              <a:cxnSpLocks/>
            </p:cNvCxnSpPr>
            <p:nvPr/>
          </p:nvCxnSpPr>
          <p:spPr>
            <a:xfrm>
              <a:off x="8375449" y="5637860"/>
              <a:ext cx="141208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C560E5-08ED-D4AC-B58D-FB96ECA92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974" y="5780088"/>
              <a:ext cx="126603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00B904-DBAF-F505-2F63-F1485A7E4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8496" y="5913438"/>
              <a:ext cx="1399110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6" name="Straight Connector 9215">
              <a:extLst>
                <a:ext uri="{FF2B5EF4-FFF2-40B4-BE49-F238E27FC236}">
                  <a16:creationId xmlns:a16="http://schemas.microsoft.com/office/drawing/2014/main" id="{933BEBB9-BC35-3E3E-96A0-9CB11EE2D2C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175" y="60364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0" name="Straight Connector 9219">
              <a:extLst>
                <a:ext uri="{FF2B5EF4-FFF2-40B4-BE49-F238E27FC236}">
                  <a16:creationId xmlns:a16="http://schemas.microsoft.com/office/drawing/2014/main" id="{58CE3115-56C3-B4BE-8540-A4930895861E}"/>
                </a:ext>
              </a:extLst>
            </p:cNvPr>
            <p:cNvCxnSpPr>
              <a:cxnSpLocks/>
            </p:cNvCxnSpPr>
            <p:nvPr/>
          </p:nvCxnSpPr>
          <p:spPr>
            <a:xfrm>
              <a:off x="7805802" y="61761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1" name="Straight Connector 9220">
              <a:extLst>
                <a:ext uri="{FF2B5EF4-FFF2-40B4-BE49-F238E27FC236}">
                  <a16:creationId xmlns:a16="http://schemas.microsoft.com/office/drawing/2014/main" id="{768B1B0A-661D-4AB3-A5E5-FC8E8C8F1B08}"/>
                </a:ext>
              </a:extLst>
            </p:cNvPr>
            <p:cNvCxnSpPr>
              <a:cxnSpLocks/>
            </p:cNvCxnSpPr>
            <p:nvPr/>
          </p:nvCxnSpPr>
          <p:spPr>
            <a:xfrm>
              <a:off x="7929627" y="62777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7" name="TextBox 9226">
              <a:extLst>
                <a:ext uri="{FF2B5EF4-FFF2-40B4-BE49-F238E27FC236}">
                  <a16:creationId xmlns:a16="http://schemas.microsoft.com/office/drawing/2014/main" id="{0B3984F7-4D4A-DD0F-4126-30D2CCC910FC}"/>
                </a:ext>
              </a:extLst>
            </p:cNvPr>
            <p:cNvSpPr txBox="1"/>
            <p:nvPr/>
          </p:nvSpPr>
          <p:spPr>
            <a:xfrm>
              <a:off x="7917519" y="503996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Ctrl</a:t>
              </a:r>
            </a:p>
          </p:txBody>
        </p:sp>
        <p:sp>
          <p:nvSpPr>
            <p:cNvPr id="9228" name="TextBox 9227">
              <a:extLst>
                <a:ext uri="{FF2B5EF4-FFF2-40B4-BE49-F238E27FC236}">
                  <a16:creationId xmlns:a16="http://schemas.microsoft.com/office/drawing/2014/main" id="{24C7D4CA-05F8-F15A-953C-C180EAAFFEBE}"/>
                </a:ext>
              </a:extLst>
            </p:cNvPr>
            <p:cNvSpPr txBox="1"/>
            <p:nvPr/>
          </p:nvSpPr>
          <p:spPr>
            <a:xfrm>
              <a:off x="9374844" y="503684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6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79" y="2773175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2428919" y="784062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0934" y="3086967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109544" y="414841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8470037" y="2142845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b="1" dirty="0"/>
              <a:t>Top Conserved Markers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EAE22-36CD-8A10-E127-004AAE44FC68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E90E6-254F-A56C-39E2-2D704D2DB684}"/>
              </a:ext>
            </a:extLst>
          </p:cNvPr>
          <p:cNvSpPr/>
          <p:nvPr/>
        </p:nvSpPr>
        <p:spPr>
          <a:xfrm>
            <a:off x="25063" y="4443984"/>
            <a:ext cx="1892300" cy="241401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DB6-371B-7D95-417A-AE68434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E25BE-DDBD-A94C-87FE-AAE02967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7" y="1807099"/>
            <a:ext cx="7025640" cy="5050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04896-6303-29B4-F05D-027FF121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25" y="818030"/>
            <a:ext cx="5839640" cy="800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35767E-7FDA-9C82-088B-031F60E6ECB3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19A6-B2BA-E7E8-DFB0-7F9947B32F91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3923938" y="1743836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3" y="762583"/>
            <a:ext cx="6125430" cy="847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B2906-249A-CA90-2F59-F9091FEC85A5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6BB79-B178-0759-F4CE-3DA1CA5DB078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1B279-7B91-7F4D-B450-7078EB2462A7}"/>
              </a:ext>
            </a:extLst>
          </p:cNvPr>
          <p:cNvGrpSpPr>
            <a:grpSpLocks noChangeAspect="1"/>
          </p:cNvGrpSpPr>
          <p:nvPr/>
        </p:nvGrpSpPr>
        <p:grpSpPr>
          <a:xfrm>
            <a:off x="8317065" y="3429000"/>
            <a:ext cx="3649510" cy="1242486"/>
            <a:chOff x="252542" y="3093864"/>
            <a:chExt cx="2989189" cy="1017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EBBE7-25DD-EC61-F339-162584FE3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384" b="85917"/>
            <a:stretch/>
          </p:blipFill>
          <p:spPr>
            <a:xfrm>
              <a:off x="252542" y="3093864"/>
              <a:ext cx="2989189" cy="143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DA474-B5CD-EB3B-EFF2-768E0B0A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36" r="62339"/>
            <a:stretch/>
          </p:blipFill>
          <p:spPr>
            <a:xfrm>
              <a:off x="536007" y="3236976"/>
              <a:ext cx="1256218" cy="8745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E8D20-E1BA-B6D3-57CD-0644480E9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65" t="13936"/>
            <a:stretch/>
          </p:blipFill>
          <p:spPr>
            <a:xfrm>
              <a:off x="1876323" y="3236976"/>
              <a:ext cx="654924" cy="8745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2BFE8-5A21-5AC5-E19E-6908D588F08C}"/>
              </a:ext>
            </a:extLst>
          </p:cNvPr>
          <p:cNvSpPr txBox="1"/>
          <p:nvPr/>
        </p:nvSpPr>
        <p:spPr>
          <a:xfrm>
            <a:off x="8472640" y="5482032"/>
            <a:ext cx="3338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Caution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 This 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t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 treats each cell as an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independent replicate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ignores inherent correlations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cells originating from the same sample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 (false positives).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51A1-660D-6C11-B0E7-702ABE9C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78" y="652817"/>
            <a:ext cx="615400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5A4B8-46F1-FCB9-D9D5-0EC085A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678" y="2850527"/>
            <a:ext cx="5627490" cy="40095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0DD50-B3A9-DDDB-DA4A-3EE90D95DC08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8DD6E-55E4-2F93-3395-C32DB130001E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9BBD-698F-662C-344B-BA5E81CE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Specific Gene Expression Across Conditions.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AEEC3-2B43-C814-4C2C-621C1C6C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44" y="1738260"/>
            <a:ext cx="6016752" cy="5119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D66ABF-86AB-97F4-124A-57879E19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77" y="812189"/>
            <a:ext cx="5534797" cy="743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08C572-0CA4-DF61-465E-D9A3828C1D0C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5EE81-8AF2-1ABB-FDA3-DDA627ED3283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017BA7-C0D5-7D41-3CD6-24AF1D7234D6}"/>
              </a:ext>
            </a:extLst>
          </p:cNvPr>
          <p:cNvCxnSpPr/>
          <p:nvPr/>
        </p:nvCxnSpPr>
        <p:spPr>
          <a:xfrm>
            <a:off x="3300984" y="4425696"/>
            <a:ext cx="6711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9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C10-9787-A161-989E-4C635B0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2E4-AAE9-2CEE-8127-CAF196DC5D3B}"/>
              </a:ext>
            </a:extLst>
          </p:cNvPr>
          <p:cNvSpPr txBox="1"/>
          <p:nvPr/>
        </p:nvSpPr>
        <p:spPr>
          <a:xfrm>
            <a:off x="2450685" y="932654"/>
            <a:ext cx="767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Pseudobulk</a:t>
            </a:r>
            <a:r>
              <a:rPr lang="en-US" dirty="0"/>
              <a:t>: gene expression aggregated per sample and cell type. </a:t>
            </a:r>
          </a:p>
          <a:p>
            <a:r>
              <a:rPr lang="en-US" dirty="0"/>
              <a:t>independent observations = </a:t>
            </a:r>
            <a:r>
              <a:rPr lang="en-US" b="1" dirty="0"/>
              <a:t>samples</a:t>
            </a:r>
            <a:r>
              <a:rPr lang="en-US" dirty="0"/>
              <a:t>, rather than the </a:t>
            </a:r>
            <a:r>
              <a:rPr lang="en-US" i="1" dirty="0"/>
              <a:t>individual cells </a:t>
            </a:r>
            <a:r>
              <a:rPr lang="en-US" dirty="0"/>
              <a:t>(therefore accounts for within-sample correlation).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0228-524C-D981-EB68-FAD8BACF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85" y="2159466"/>
            <a:ext cx="6144482" cy="37057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5E2E0-BABA-E742-16E7-6BFE68848EEA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D94B0-3CA7-7645-0BEE-91D0C9A89891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2FB805-1501-E356-D038-BC93C61C3699}"/>
              </a:ext>
            </a:extLst>
          </p:cNvPr>
          <p:cNvSpPr/>
          <p:nvPr/>
        </p:nvSpPr>
        <p:spPr>
          <a:xfrm>
            <a:off x="9414252" y="6205018"/>
            <a:ext cx="2777748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90F1-793D-118D-7A05-F5FA2CA4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FB73A-7505-1887-DFA4-15CA1068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73" y="863596"/>
            <a:ext cx="6154009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65482-0B09-C377-8EA2-F4A7F260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73" y="1888616"/>
            <a:ext cx="5797927" cy="49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188EB-39D5-8C4D-AEB8-CD3B3443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748" y="4416791"/>
            <a:ext cx="4041757" cy="178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376D3B-A68C-CEDA-0ECA-CCF893DDBE0E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B0ED3-774E-B285-6102-C57AD7C80B75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1536</TotalTime>
  <Words>541</Words>
  <Application>Microsoft Office PowerPoint</Application>
  <PresentationFormat>Widescreen</PresentationFormat>
  <Paragraphs>54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Consolas</vt:lpstr>
      <vt:lpstr>Lato</vt:lpstr>
      <vt:lpstr>Open Sans</vt:lpstr>
      <vt:lpstr>Office Theme</vt:lpstr>
      <vt:lpstr>Module 5: Differential Gene Analysis and Exploratory Analysis with Seurat</vt:lpstr>
      <vt:lpstr>Types of DGE with Single Cell Data</vt:lpstr>
      <vt:lpstr>Conserved Marker Analysis</vt:lpstr>
      <vt:lpstr>Differential Gene Expression Analysis: Single Study Group</vt:lpstr>
      <vt:lpstr>Visualizing Conserved Markers</vt:lpstr>
      <vt:lpstr>Differential Gene Expression Analysis: Single Study Group</vt:lpstr>
      <vt:lpstr>Visualize Specific Gene Expression Across Conditions.</vt:lpstr>
      <vt:lpstr>Differential Gene Expression Analysis: Pseudobulk</vt:lpstr>
      <vt:lpstr>Differential Gene Expression Analysis: Pseudobulk</vt:lpstr>
      <vt:lpstr>Seurat Functions for DGE</vt:lpstr>
      <vt:lpstr>Specific Gene Expression in Each Cluster</vt:lpstr>
      <vt:lpstr>Cell Heatmap of Gene Expression</vt:lpstr>
      <vt:lpstr>Heatmap of top 20 Genes for Each Cluster</vt:lpstr>
      <vt:lpstr>Questions?</vt:lpstr>
      <vt:lpstr>Types of Cell Marker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175</cp:revision>
  <dcterms:created xsi:type="dcterms:W3CDTF">2024-01-01T16:06:19Z</dcterms:created>
  <dcterms:modified xsi:type="dcterms:W3CDTF">2024-04-06T00:31:30Z</dcterms:modified>
</cp:coreProperties>
</file>