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2" r:id="rId3"/>
    <p:sldId id="263" r:id="rId4"/>
    <p:sldId id="269" r:id="rId5"/>
    <p:sldId id="258" r:id="rId6"/>
    <p:sldId id="260" r:id="rId7"/>
    <p:sldId id="259" r:id="rId8"/>
    <p:sldId id="268" r:id="rId9"/>
    <p:sldId id="264" r:id="rId10"/>
    <p:sldId id="267" r:id="rId11"/>
    <p:sldId id="266" r:id="rId12"/>
    <p:sldId id="265" r:id="rId13"/>
    <p:sldId id="261" r:id="rId14"/>
    <p:sldId id="25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uce Allen Corliss" initials="" lastIdx="3" clrIdx="0">
    <p:extLst>
      <p:ext uri="{19B8F6BF-5375-455C-9EA6-DF929625EA0E}">
        <p15:presenceInfo xmlns:p15="http://schemas.microsoft.com/office/powerpoint/2012/main" userId="S::bacorli2@ncsu.edu::ebdc0e58-7ea7-4a1a-a221-8dfdcd56a5d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3ED"/>
    <a:srgbClr val="A50021"/>
    <a:srgbClr val="68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02" autoAdjust="0"/>
    <p:restoredTop sz="94743"/>
  </p:normalViewPr>
  <p:slideViewPr>
    <p:cSldViewPr snapToGrid="0">
      <p:cViewPr>
        <p:scale>
          <a:sx n="107" d="100"/>
          <a:sy n="107" d="100"/>
        </p:scale>
        <p:origin x="768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0CFF0-3E11-4AF6-9747-7919C58FBC48}" type="datetimeFigureOut">
              <a:rPr lang="en-US" smtClean="0"/>
              <a:t>1/3/24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E9C32-9AD5-4F50-8DB4-01491388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7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</a:rPr>
              <a:t>https://</a:t>
            </a:r>
            <a:r>
              <a:rPr lang="en" sz="1400" dirty="0" err="1">
                <a:solidFill>
                  <a:schemeClr val="dk1"/>
                </a:solidFill>
              </a:rPr>
              <a:t>www.ncbi.nlm.nih.gov</a:t>
            </a:r>
            <a:r>
              <a:rPr lang="en" sz="1400" dirty="0">
                <a:solidFill>
                  <a:schemeClr val="dk1"/>
                </a:solidFill>
              </a:rPr>
              <a:t>/</a:t>
            </a:r>
            <a:r>
              <a:rPr lang="en" sz="1400" dirty="0" err="1">
                <a:solidFill>
                  <a:schemeClr val="dk1"/>
                </a:solidFill>
              </a:rPr>
              <a:t>pmc</a:t>
            </a:r>
            <a:r>
              <a:rPr lang="en" sz="1400" dirty="0">
                <a:solidFill>
                  <a:schemeClr val="dk1"/>
                </a:solidFill>
              </a:rPr>
              <a:t>/articles/PMC4758375/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b70b11b4f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b70b11b4f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https://www.ncbi.nlm.nih.gov/pmc/articles/PMC4758375/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b70b11b4f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ab70b11b4f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https://www.ncbi.nlm.nih.gov/pmc/articles/PMC4758375/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86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b70b11b4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b70b11b4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https://</a:t>
            </a:r>
            <a:r>
              <a:rPr lang="en" dirty="0" err="1"/>
              <a:t>www.ncbi.nlm.nih.gov</a:t>
            </a:r>
            <a:r>
              <a:rPr lang="en" dirty="0"/>
              <a:t>/</a:t>
            </a:r>
            <a:r>
              <a:rPr lang="en" dirty="0" err="1"/>
              <a:t>pmc</a:t>
            </a:r>
            <a:r>
              <a:rPr lang="en" dirty="0"/>
              <a:t>/articles/PMC8964935/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b70b11b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b70b11b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https://doi.org/10.1016/j.molcel.2015.04.005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31317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b70b11b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b70b11b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https://doi.org/10.1016/j.molcel.2015.04.005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ab70b11b4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ab70b11b4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https://</a:t>
            </a:r>
            <a:r>
              <a:rPr lang="en" dirty="0" err="1"/>
              <a:t>www.ncbi.nlm.nih.gov</a:t>
            </a:r>
            <a:r>
              <a:rPr lang="en" dirty="0"/>
              <a:t>/</a:t>
            </a:r>
            <a:r>
              <a:rPr lang="en" dirty="0" err="1"/>
              <a:t>pmc</a:t>
            </a:r>
            <a:r>
              <a:rPr lang="en" dirty="0"/>
              <a:t>/articles/PMC8964935/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ab70b11b4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ab70b11b4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https://</a:t>
            </a:r>
            <a:r>
              <a:rPr lang="en" dirty="0" err="1"/>
              <a:t>doi.org</a:t>
            </a:r>
            <a:r>
              <a:rPr lang="en" dirty="0"/>
              <a:t>/10.1016/j.molcel.2015.04.005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b70b11b4f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ab70b11b4f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https://www.ncbi.nlm.nih.gov/pmc/articles/PMC4758375/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b70b11b4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ab70b11b4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https://</a:t>
            </a:r>
            <a:r>
              <a:rPr lang="en" dirty="0" err="1"/>
              <a:t>www.ncbi.nlm.nih.gov</a:t>
            </a:r>
            <a:r>
              <a:rPr lang="en" dirty="0"/>
              <a:t>/</a:t>
            </a:r>
            <a:r>
              <a:rPr lang="en" dirty="0" err="1"/>
              <a:t>pmc</a:t>
            </a:r>
            <a:r>
              <a:rPr lang="en" dirty="0"/>
              <a:t>/articles/PMC4758375/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b70b11b4f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ab70b11b4f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https://www.ncbi.nlm.nih.gov/pmc/articles/PMC4758375/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5BCB-E3B8-07B8-F935-20391976A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BC591-4310-F7A1-0C2B-41C2A92FC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C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A9D8B-214E-BBC5-816C-30B8814B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C54AA-25DA-40A4-4E68-B7A38DD0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688ED-A527-96A5-50BC-933A8F84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8443" y="6492875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20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99058" y="6356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55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033A-2F5F-351D-6A63-BDAAC03B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0FF4-15C5-2E6B-0C4F-6647A96E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5B5ED-B6CB-390C-B51E-BB044AC2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E5ABD-21F5-238E-B567-A4F9AEB5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9B9D-1E3D-CA2E-C52B-21DAA06B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78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B6BF-ECF8-8904-B356-F34CAFE6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BF5C-F867-67AC-F587-A786B2531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2A129-B425-E1B0-CEA2-3B4F7FDB6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AB8F4-BF71-A5FB-1A2B-D5DBB350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284D2-6FA7-B75B-010E-8B6828BD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A3294-05D4-B5C7-BD02-86176002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6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853FE-71B4-F61F-60FD-A23C9F0B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71E14-28BD-93DD-2814-BE55A5DD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6960C-0AC6-B26A-686A-92E53140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95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30634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A3D82-EBE4-C120-6990-4AE24863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FE47D-DC2A-9EDE-4D3E-253F59EE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B8207-400A-08E9-10E6-F384731A2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634C-F75C-45F7-A87A-C5E2AF3ECA41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B1CC-0FCB-2CB8-FDC9-5D72A2CAB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2AC2D-0DE9-40D7-929B-38644020C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8444" y="64903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880AF11-16A2-55D9-35F9-3011E625EF70}"/>
              </a:ext>
            </a:extLst>
          </p:cNvPr>
          <p:cNvGrpSpPr/>
          <p:nvPr userDrawn="1"/>
        </p:nvGrpSpPr>
        <p:grpSpPr>
          <a:xfrm>
            <a:off x="9894613" y="6356350"/>
            <a:ext cx="2184040" cy="474984"/>
            <a:chOff x="6968939" y="4628992"/>
            <a:chExt cx="2184040" cy="47498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4C8740E-3DF3-283B-1B9D-2CB3D9C4471B}"/>
                </a:ext>
              </a:extLst>
            </p:cNvPr>
            <p:cNvGrpSpPr/>
            <p:nvPr/>
          </p:nvGrpSpPr>
          <p:grpSpPr>
            <a:xfrm>
              <a:off x="7355930" y="4685723"/>
              <a:ext cx="1797049" cy="369373"/>
              <a:chOff x="7200939" y="4475698"/>
              <a:chExt cx="2356037" cy="553721"/>
            </a:xfrm>
          </p:grpSpPr>
          <p:pic>
            <p:nvPicPr>
              <p:cNvPr id="12" name="Picture 4">
                <a:extLst>
                  <a:ext uri="{FF2B5EF4-FFF2-40B4-BE49-F238E27FC236}">
                    <a16:creationId xmlns:a16="http://schemas.microsoft.com/office/drawing/2014/main" id="{D057B878-12E1-E213-DD5D-E8C3B95DEE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2190"/>
              <a:stretch/>
            </p:blipFill>
            <p:spPr bwMode="auto">
              <a:xfrm>
                <a:off x="8979087" y="4475698"/>
                <a:ext cx="577889" cy="553721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3" name="Picture 4">
                <a:extLst>
                  <a:ext uri="{FF2B5EF4-FFF2-40B4-BE49-F238E27FC236}">
                    <a16:creationId xmlns:a16="http://schemas.microsoft.com/office/drawing/2014/main" id="{2B54BAA7-B091-625A-15EF-81A9D34923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50" r="48505"/>
              <a:stretch/>
            </p:blipFill>
            <p:spPr bwMode="auto">
              <a:xfrm>
                <a:off x="7200940" y="4477604"/>
                <a:ext cx="1592647" cy="274320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4" name="Picture 4">
                <a:extLst>
                  <a:ext uri="{FF2B5EF4-FFF2-40B4-BE49-F238E27FC236}">
                    <a16:creationId xmlns:a16="http://schemas.microsoft.com/office/drawing/2014/main" id="{87022AEC-3D98-9BE2-CB82-643603D2DD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495"/>
              <a:stretch/>
            </p:blipFill>
            <p:spPr bwMode="auto">
              <a:xfrm>
                <a:off x="7200939" y="4755099"/>
                <a:ext cx="1778149" cy="274320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DD8890-BC8E-533E-DA38-99A724B6EC7B}"/>
                </a:ext>
              </a:extLst>
            </p:cNvPr>
            <p:cNvSpPr/>
            <p:nvPr/>
          </p:nvSpPr>
          <p:spPr>
            <a:xfrm>
              <a:off x="8562554" y="4686061"/>
              <a:ext cx="162346" cy="2097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6165629-9282-59A2-3252-22C976A32FCB}"/>
                </a:ext>
              </a:extLst>
            </p:cNvPr>
            <p:cNvSpPr/>
            <p:nvPr/>
          </p:nvSpPr>
          <p:spPr>
            <a:xfrm>
              <a:off x="7200726" y="4686061"/>
              <a:ext cx="162346" cy="3690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6">
              <a:extLst>
                <a:ext uri="{FF2B5EF4-FFF2-40B4-BE49-F238E27FC236}">
                  <a16:creationId xmlns:a16="http://schemas.microsoft.com/office/drawing/2014/main" id="{BDB1A56D-B0BB-83FA-A9E4-F4640EAC04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8939" y="4628992"/>
              <a:ext cx="398897" cy="474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2902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2" r:id="rId4"/>
    <p:sldLayoutId id="2147483655" r:id="rId5"/>
    <p:sldLayoutId id="214748365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E794-74C3-59BB-D9FD-8D2419097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1: Introduction to Single Cell RNA-Seq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C9B71-6B7C-0107-E8D4-2108C90AA1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NCSU </a:t>
            </a:r>
            <a:r>
              <a:rPr lang="en-US" dirty="0" err="1"/>
              <a:t>scRNA</a:t>
            </a:r>
            <a:r>
              <a:rPr lang="en-US" dirty="0"/>
              <a:t> Workshop, 2024</a:t>
            </a:r>
          </a:p>
          <a:p>
            <a:r>
              <a:rPr lang="en-US" dirty="0"/>
              <a:t>Bruce Corliss, PhD and Allison Dickey, PhD</a:t>
            </a:r>
          </a:p>
        </p:txBody>
      </p:sp>
    </p:spTree>
    <p:extLst>
      <p:ext uri="{BB962C8B-B14F-4D97-AF65-F5344CB8AC3E}">
        <p14:creationId xmlns:p14="http://schemas.microsoft.com/office/powerpoint/2010/main" val="2380909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1" y="412700"/>
            <a:ext cx="11785601" cy="390220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BD148B-AA67-A81D-BE46-C6B786C22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214DE-FBF2-4E0B-76F4-81CA6C1E3F88}"/>
              </a:ext>
            </a:extLst>
          </p:cNvPr>
          <p:cNvSpPr txBox="1"/>
          <p:nvPr/>
        </p:nvSpPr>
        <p:spPr>
          <a:xfrm>
            <a:off x="1" y="6596390"/>
            <a:ext cx="32308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i="1" dirty="0">
                <a:solidFill>
                  <a:srgbClr val="212121"/>
                </a:solidFill>
                <a:effectLst/>
                <a:latin typeface="Helvetica Neue" panose="02000503000000020004" pitchFamily="2" charset="0"/>
              </a:rPr>
              <a:t>Liu, 2016; 5: F1000 Faculty Rev-182.c</a:t>
            </a:r>
            <a:endParaRPr lang="en-US" sz="1050" i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1" y="203201"/>
            <a:ext cx="9225695" cy="645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10D7B1-A284-654F-9FBD-1304BE18C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C0D727-DF81-D8C3-01E4-431F6CB1CD76}"/>
              </a:ext>
            </a:extLst>
          </p:cNvPr>
          <p:cNvSpPr txBox="1"/>
          <p:nvPr/>
        </p:nvSpPr>
        <p:spPr>
          <a:xfrm>
            <a:off x="1" y="6596390"/>
            <a:ext cx="32308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i="1" dirty="0">
                <a:solidFill>
                  <a:srgbClr val="212121"/>
                </a:solidFill>
                <a:effectLst/>
                <a:latin typeface="Helvetica Neue" panose="02000503000000020004" pitchFamily="2" charset="0"/>
              </a:rPr>
              <a:t>Liu, 2016; 5: F1000 Faculty Rev-182.c</a:t>
            </a:r>
            <a:endParaRPr lang="en-US" sz="1050" i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0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97" y="971195"/>
            <a:ext cx="11799606" cy="531310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64039E-F0FF-F79C-49F7-13C802001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scRNA</a:t>
            </a:r>
            <a:r>
              <a:rPr lang="en-US" dirty="0"/>
              <a:t>-Seq Workflow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D375CF-D9C9-D54C-CB8B-6EDEF708822C}"/>
              </a:ext>
            </a:extLst>
          </p:cNvPr>
          <p:cNvSpPr txBox="1"/>
          <p:nvPr/>
        </p:nvSpPr>
        <p:spPr>
          <a:xfrm>
            <a:off x="1" y="6596390"/>
            <a:ext cx="32308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i="1" dirty="0">
                <a:solidFill>
                  <a:srgbClr val="212121"/>
                </a:solidFill>
                <a:effectLst/>
                <a:latin typeface="Helvetica Neue" panose="02000503000000020004" pitchFamily="2" charset="0"/>
              </a:rPr>
              <a:t>Liu, 2016; 5: F1000 Faculty Rev-182.c</a:t>
            </a:r>
            <a:endParaRPr lang="en-US" sz="1050" i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Arrow: Right 1029">
            <a:extLst>
              <a:ext uri="{FF2B5EF4-FFF2-40B4-BE49-F238E27FC236}">
                <a16:creationId xmlns:a16="http://schemas.microsoft.com/office/drawing/2014/main" id="{6B93D8AB-DFB3-D29C-F751-91B0305A84D4}"/>
              </a:ext>
            </a:extLst>
          </p:cNvPr>
          <p:cNvSpPr/>
          <p:nvPr/>
        </p:nvSpPr>
        <p:spPr>
          <a:xfrm rot="2746638">
            <a:off x="11667899" y="1711723"/>
            <a:ext cx="700703" cy="184666"/>
          </a:xfrm>
          <a:custGeom>
            <a:avLst/>
            <a:gdLst>
              <a:gd name="connsiteX0" fmla="*/ 0 w 1198943"/>
              <a:gd name="connsiteY0" fmla="*/ 92333 h 369332"/>
              <a:gd name="connsiteX1" fmla="*/ 1014277 w 1198943"/>
              <a:gd name="connsiteY1" fmla="*/ 92333 h 369332"/>
              <a:gd name="connsiteX2" fmla="*/ 1014277 w 1198943"/>
              <a:gd name="connsiteY2" fmla="*/ 0 h 369332"/>
              <a:gd name="connsiteX3" fmla="*/ 1198943 w 1198943"/>
              <a:gd name="connsiteY3" fmla="*/ 184666 h 369332"/>
              <a:gd name="connsiteX4" fmla="*/ 1014277 w 1198943"/>
              <a:gd name="connsiteY4" fmla="*/ 369332 h 369332"/>
              <a:gd name="connsiteX5" fmla="*/ 1014277 w 1198943"/>
              <a:gd name="connsiteY5" fmla="*/ 276999 h 369332"/>
              <a:gd name="connsiteX6" fmla="*/ 0 w 1198943"/>
              <a:gd name="connsiteY6" fmla="*/ 276999 h 369332"/>
              <a:gd name="connsiteX7" fmla="*/ 0 w 1198943"/>
              <a:gd name="connsiteY7" fmla="*/ 92333 h 369332"/>
              <a:gd name="connsiteX0" fmla="*/ 0 w 1198943"/>
              <a:gd name="connsiteY0" fmla="*/ 0 h 276999"/>
              <a:gd name="connsiteX1" fmla="*/ 1014277 w 1198943"/>
              <a:gd name="connsiteY1" fmla="*/ 0 h 276999"/>
              <a:gd name="connsiteX2" fmla="*/ 1198943 w 1198943"/>
              <a:gd name="connsiteY2" fmla="*/ 92333 h 276999"/>
              <a:gd name="connsiteX3" fmla="*/ 1014277 w 1198943"/>
              <a:gd name="connsiteY3" fmla="*/ 276999 h 276999"/>
              <a:gd name="connsiteX4" fmla="*/ 1014277 w 1198943"/>
              <a:gd name="connsiteY4" fmla="*/ 184666 h 276999"/>
              <a:gd name="connsiteX5" fmla="*/ 0 w 1198943"/>
              <a:gd name="connsiteY5" fmla="*/ 184666 h 276999"/>
              <a:gd name="connsiteX6" fmla="*/ 0 w 1198943"/>
              <a:gd name="connsiteY6" fmla="*/ 0 h 276999"/>
              <a:gd name="connsiteX0" fmla="*/ 0 w 1014277"/>
              <a:gd name="connsiteY0" fmla="*/ 0 h 276999"/>
              <a:gd name="connsiteX1" fmla="*/ 1014277 w 1014277"/>
              <a:gd name="connsiteY1" fmla="*/ 0 h 276999"/>
              <a:gd name="connsiteX2" fmla="*/ 1014277 w 1014277"/>
              <a:gd name="connsiteY2" fmla="*/ 276999 h 276999"/>
              <a:gd name="connsiteX3" fmla="*/ 1014277 w 1014277"/>
              <a:gd name="connsiteY3" fmla="*/ 184666 h 276999"/>
              <a:gd name="connsiteX4" fmla="*/ 0 w 1014277"/>
              <a:gd name="connsiteY4" fmla="*/ 184666 h 276999"/>
              <a:gd name="connsiteX5" fmla="*/ 0 w 1014277"/>
              <a:gd name="connsiteY5" fmla="*/ 0 h 276999"/>
              <a:gd name="connsiteX0" fmla="*/ 0 w 1014277"/>
              <a:gd name="connsiteY0" fmla="*/ 0 h 184666"/>
              <a:gd name="connsiteX1" fmla="*/ 1014277 w 1014277"/>
              <a:gd name="connsiteY1" fmla="*/ 0 h 184666"/>
              <a:gd name="connsiteX2" fmla="*/ 1014277 w 1014277"/>
              <a:gd name="connsiteY2" fmla="*/ 184666 h 184666"/>
              <a:gd name="connsiteX3" fmla="*/ 0 w 1014277"/>
              <a:gd name="connsiteY3" fmla="*/ 184666 h 184666"/>
              <a:gd name="connsiteX4" fmla="*/ 0 w 1014277"/>
              <a:gd name="connsiteY4" fmla="*/ 0 h 184666"/>
              <a:gd name="connsiteX0" fmla="*/ 0 w 1014277"/>
              <a:gd name="connsiteY0" fmla="*/ 0 h 184666"/>
              <a:gd name="connsiteX1" fmla="*/ 732921 w 1014277"/>
              <a:gd name="connsiteY1" fmla="*/ 1684 h 184666"/>
              <a:gd name="connsiteX2" fmla="*/ 1014277 w 1014277"/>
              <a:gd name="connsiteY2" fmla="*/ 0 h 184666"/>
              <a:gd name="connsiteX3" fmla="*/ 1014277 w 1014277"/>
              <a:gd name="connsiteY3" fmla="*/ 184666 h 184666"/>
              <a:gd name="connsiteX4" fmla="*/ 0 w 1014277"/>
              <a:gd name="connsiteY4" fmla="*/ 184666 h 184666"/>
              <a:gd name="connsiteX5" fmla="*/ 0 w 1014277"/>
              <a:gd name="connsiteY5" fmla="*/ 0 h 184666"/>
              <a:gd name="connsiteX0" fmla="*/ 0 w 1014277"/>
              <a:gd name="connsiteY0" fmla="*/ 0 h 184666"/>
              <a:gd name="connsiteX1" fmla="*/ 732921 w 1014277"/>
              <a:gd name="connsiteY1" fmla="*/ 1684 h 184666"/>
              <a:gd name="connsiteX2" fmla="*/ 1014277 w 1014277"/>
              <a:gd name="connsiteY2" fmla="*/ 184666 h 184666"/>
              <a:gd name="connsiteX3" fmla="*/ 0 w 1014277"/>
              <a:gd name="connsiteY3" fmla="*/ 184666 h 184666"/>
              <a:gd name="connsiteX4" fmla="*/ 0 w 1014277"/>
              <a:gd name="connsiteY4" fmla="*/ 0 h 1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277" h="184666">
                <a:moveTo>
                  <a:pt x="0" y="0"/>
                </a:moveTo>
                <a:lnTo>
                  <a:pt x="732921" y="1684"/>
                </a:lnTo>
                <a:lnTo>
                  <a:pt x="1014277" y="184666"/>
                </a:lnTo>
                <a:lnTo>
                  <a:pt x="0" y="18466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492D52-73A9-3C81-2774-1A201095FFE0}"/>
              </a:ext>
            </a:extLst>
          </p:cNvPr>
          <p:cNvSpPr/>
          <p:nvPr/>
        </p:nvSpPr>
        <p:spPr>
          <a:xfrm>
            <a:off x="9900696" y="1231344"/>
            <a:ext cx="1965592" cy="773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4530EA3-0C13-F9CE-9D03-1DF527E30A44}"/>
              </a:ext>
            </a:extLst>
          </p:cNvPr>
          <p:cNvSpPr/>
          <p:nvPr/>
        </p:nvSpPr>
        <p:spPr>
          <a:xfrm>
            <a:off x="0" y="3146485"/>
            <a:ext cx="12192000" cy="3711515"/>
          </a:xfrm>
          <a:prstGeom prst="rect">
            <a:avLst/>
          </a:prstGeom>
          <a:solidFill>
            <a:srgbClr val="FDF3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Arrow: Right 1028">
            <a:extLst>
              <a:ext uri="{FF2B5EF4-FFF2-40B4-BE49-F238E27FC236}">
                <a16:creationId xmlns:a16="http://schemas.microsoft.com/office/drawing/2014/main" id="{1DA09ABC-E5BF-8A3C-CC75-B948864317FA}"/>
              </a:ext>
            </a:extLst>
          </p:cNvPr>
          <p:cNvSpPr/>
          <p:nvPr/>
        </p:nvSpPr>
        <p:spPr>
          <a:xfrm rot="2746638">
            <a:off x="11601072" y="4456884"/>
            <a:ext cx="786464" cy="184666"/>
          </a:xfrm>
          <a:custGeom>
            <a:avLst/>
            <a:gdLst>
              <a:gd name="connsiteX0" fmla="*/ 0 w 1198943"/>
              <a:gd name="connsiteY0" fmla="*/ 92333 h 369332"/>
              <a:gd name="connsiteX1" fmla="*/ 1014277 w 1198943"/>
              <a:gd name="connsiteY1" fmla="*/ 92333 h 369332"/>
              <a:gd name="connsiteX2" fmla="*/ 1014277 w 1198943"/>
              <a:gd name="connsiteY2" fmla="*/ 0 h 369332"/>
              <a:gd name="connsiteX3" fmla="*/ 1198943 w 1198943"/>
              <a:gd name="connsiteY3" fmla="*/ 184666 h 369332"/>
              <a:gd name="connsiteX4" fmla="*/ 1014277 w 1198943"/>
              <a:gd name="connsiteY4" fmla="*/ 369332 h 369332"/>
              <a:gd name="connsiteX5" fmla="*/ 1014277 w 1198943"/>
              <a:gd name="connsiteY5" fmla="*/ 276999 h 369332"/>
              <a:gd name="connsiteX6" fmla="*/ 0 w 1198943"/>
              <a:gd name="connsiteY6" fmla="*/ 276999 h 369332"/>
              <a:gd name="connsiteX7" fmla="*/ 0 w 1198943"/>
              <a:gd name="connsiteY7" fmla="*/ 92333 h 369332"/>
              <a:gd name="connsiteX0" fmla="*/ 0 w 1198943"/>
              <a:gd name="connsiteY0" fmla="*/ 0 h 276999"/>
              <a:gd name="connsiteX1" fmla="*/ 1014277 w 1198943"/>
              <a:gd name="connsiteY1" fmla="*/ 0 h 276999"/>
              <a:gd name="connsiteX2" fmla="*/ 1198943 w 1198943"/>
              <a:gd name="connsiteY2" fmla="*/ 92333 h 276999"/>
              <a:gd name="connsiteX3" fmla="*/ 1014277 w 1198943"/>
              <a:gd name="connsiteY3" fmla="*/ 276999 h 276999"/>
              <a:gd name="connsiteX4" fmla="*/ 1014277 w 1198943"/>
              <a:gd name="connsiteY4" fmla="*/ 184666 h 276999"/>
              <a:gd name="connsiteX5" fmla="*/ 0 w 1198943"/>
              <a:gd name="connsiteY5" fmla="*/ 184666 h 276999"/>
              <a:gd name="connsiteX6" fmla="*/ 0 w 1198943"/>
              <a:gd name="connsiteY6" fmla="*/ 0 h 276999"/>
              <a:gd name="connsiteX0" fmla="*/ 0 w 1014277"/>
              <a:gd name="connsiteY0" fmla="*/ 0 h 276999"/>
              <a:gd name="connsiteX1" fmla="*/ 1014277 w 1014277"/>
              <a:gd name="connsiteY1" fmla="*/ 0 h 276999"/>
              <a:gd name="connsiteX2" fmla="*/ 1014277 w 1014277"/>
              <a:gd name="connsiteY2" fmla="*/ 276999 h 276999"/>
              <a:gd name="connsiteX3" fmla="*/ 1014277 w 1014277"/>
              <a:gd name="connsiteY3" fmla="*/ 184666 h 276999"/>
              <a:gd name="connsiteX4" fmla="*/ 0 w 1014277"/>
              <a:gd name="connsiteY4" fmla="*/ 184666 h 276999"/>
              <a:gd name="connsiteX5" fmla="*/ 0 w 1014277"/>
              <a:gd name="connsiteY5" fmla="*/ 0 h 276999"/>
              <a:gd name="connsiteX0" fmla="*/ 0 w 1014277"/>
              <a:gd name="connsiteY0" fmla="*/ 0 h 184666"/>
              <a:gd name="connsiteX1" fmla="*/ 1014277 w 1014277"/>
              <a:gd name="connsiteY1" fmla="*/ 0 h 184666"/>
              <a:gd name="connsiteX2" fmla="*/ 1014277 w 1014277"/>
              <a:gd name="connsiteY2" fmla="*/ 184666 h 184666"/>
              <a:gd name="connsiteX3" fmla="*/ 0 w 1014277"/>
              <a:gd name="connsiteY3" fmla="*/ 184666 h 184666"/>
              <a:gd name="connsiteX4" fmla="*/ 0 w 1014277"/>
              <a:gd name="connsiteY4" fmla="*/ 0 h 184666"/>
              <a:gd name="connsiteX0" fmla="*/ 0 w 1014277"/>
              <a:gd name="connsiteY0" fmla="*/ 0 h 184666"/>
              <a:gd name="connsiteX1" fmla="*/ 758838 w 1014277"/>
              <a:gd name="connsiteY1" fmla="*/ 6406 h 184666"/>
              <a:gd name="connsiteX2" fmla="*/ 1014277 w 1014277"/>
              <a:gd name="connsiteY2" fmla="*/ 0 h 184666"/>
              <a:gd name="connsiteX3" fmla="*/ 1014277 w 1014277"/>
              <a:gd name="connsiteY3" fmla="*/ 184666 h 184666"/>
              <a:gd name="connsiteX4" fmla="*/ 0 w 1014277"/>
              <a:gd name="connsiteY4" fmla="*/ 184666 h 184666"/>
              <a:gd name="connsiteX5" fmla="*/ 0 w 1014277"/>
              <a:gd name="connsiteY5" fmla="*/ 0 h 184666"/>
              <a:gd name="connsiteX0" fmla="*/ 0 w 1014277"/>
              <a:gd name="connsiteY0" fmla="*/ 0 h 184666"/>
              <a:gd name="connsiteX1" fmla="*/ 758838 w 1014277"/>
              <a:gd name="connsiteY1" fmla="*/ 6406 h 184666"/>
              <a:gd name="connsiteX2" fmla="*/ 1014277 w 1014277"/>
              <a:gd name="connsiteY2" fmla="*/ 184666 h 184666"/>
              <a:gd name="connsiteX3" fmla="*/ 0 w 1014277"/>
              <a:gd name="connsiteY3" fmla="*/ 184666 h 184666"/>
              <a:gd name="connsiteX4" fmla="*/ 0 w 1014277"/>
              <a:gd name="connsiteY4" fmla="*/ 0 h 1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277" h="184666">
                <a:moveTo>
                  <a:pt x="0" y="0"/>
                </a:moveTo>
                <a:lnTo>
                  <a:pt x="758838" y="6406"/>
                </a:lnTo>
                <a:lnTo>
                  <a:pt x="1014277" y="184666"/>
                </a:lnTo>
                <a:lnTo>
                  <a:pt x="0" y="18466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CF4171-E842-31D9-0B2E-D14EF4239DA5}"/>
              </a:ext>
            </a:extLst>
          </p:cNvPr>
          <p:cNvSpPr/>
          <p:nvPr/>
        </p:nvSpPr>
        <p:spPr>
          <a:xfrm>
            <a:off x="428722" y="3891160"/>
            <a:ext cx="1843629" cy="730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0AF43F-A44A-EDCB-6D3C-D7E883981C83}"/>
              </a:ext>
            </a:extLst>
          </p:cNvPr>
          <p:cNvSpPr/>
          <p:nvPr/>
        </p:nvSpPr>
        <p:spPr>
          <a:xfrm>
            <a:off x="2685804" y="3869570"/>
            <a:ext cx="1965592" cy="773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7C3233-89B3-3FFF-1031-FCB53DEFFF56}"/>
              </a:ext>
            </a:extLst>
          </p:cNvPr>
          <p:cNvSpPr/>
          <p:nvPr/>
        </p:nvSpPr>
        <p:spPr>
          <a:xfrm>
            <a:off x="5078234" y="3869570"/>
            <a:ext cx="1965592" cy="773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0E852C-8BC8-3E02-D71C-D62CFF53E46D}"/>
              </a:ext>
            </a:extLst>
          </p:cNvPr>
          <p:cNvSpPr/>
          <p:nvPr/>
        </p:nvSpPr>
        <p:spPr>
          <a:xfrm>
            <a:off x="7434284" y="3869570"/>
            <a:ext cx="1965592" cy="773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38059C-867D-B36A-3A66-703AC90460BD}"/>
              </a:ext>
            </a:extLst>
          </p:cNvPr>
          <p:cNvSpPr/>
          <p:nvPr/>
        </p:nvSpPr>
        <p:spPr>
          <a:xfrm>
            <a:off x="9835786" y="3869570"/>
            <a:ext cx="1965592" cy="773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147A4B-A8FF-29E9-F17C-B8A78F260BD7}"/>
              </a:ext>
            </a:extLst>
          </p:cNvPr>
          <p:cNvSpPr/>
          <p:nvPr/>
        </p:nvSpPr>
        <p:spPr>
          <a:xfrm>
            <a:off x="325525" y="5448121"/>
            <a:ext cx="1965592" cy="773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750FFA-6C8D-7D46-1ABC-BD75AE4AD1D4}"/>
              </a:ext>
            </a:extLst>
          </p:cNvPr>
          <p:cNvSpPr/>
          <p:nvPr/>
        </p:nvSpPr>
        <p:spPr>
          <a:xfrm>
            <a:off x="2662819" y="5448121"/>
            <a:ext cx="1965592" cy="773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EE6AB6-7D9D-77FE-A870-BE6907D239C3}"/>
              </a:ext>
            </a:extLst>
          </p:cNvPr>
          <p:cNvSpPr/>
          <p:nvPr/>
        </p:nvSpPr>
        <p:spPr>
          <a:xfrm>
            <a:off x="5221109" y="5448121"/>
            <a:ext cx="1965592" cy="773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878D34-F1D7-9C01-41F5-7583024E68B0}"/>
              </a:ext>
            </a:extLst>
          </p:cNvPr>
          <p:cNvSpPr/>
          <p:nvPr/>
        </p:nvSpPr>
        <p:spPr>
          <a:xfrm>
            <a:off x="7670327" y="5448121"/>
            <a:ext cx="1965592" cy="773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672D768-A4B7-414A-C486-2FADF49B80AD}"/>
              </a:ext>
            </a:extLst>
          </p:cNvPr>
          <p:cNvSpPr/>
          <p:nvPr/>
        </p:nvSpPr>
        <p:spPr>
          <a:xfrm>
            <a:off x="9981441" y="5448121"/>
            <a:ext cx="1965592" cy="773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E95BD623-9705-6D5E-AF8F-67FE4283769D}"/>
              </a:ext>
            </a:extLst>
          </p:cNvPr>
          <p:cNvSpPr/>
          <p:nvPr/>
        </p:nvSpPr>
        <p:spPr>
          <a:xfrm>
            <a:off x="2195613" y="2407356"/>
            <a:ext cx="3140103" cy="184666"/>
          </a:xfrm>
          <a:custGeom>
            <a:avLst/>
            <a:gdLst>
              <a:gd name="connsiteX0" fmla="*/ 0 w 2997392"/>
              <a:gd name="connsiteY0" fmla="*/ 92333 h 369332"/>
              <a:gd name="connsiteX1" fmla="*/ 2812726 w 2997392"/>
              <a:gd name="connsiteY1" fmla="*/ 92333 h 369332"/>
              <a:gd name="connsiteX2" fmla="*/ 2812726 w 2997392"/>
              <a:gd name="connsiteY2" fmla="*/ 0 h 369332"/>
              <a:gd name="connsiteX3" fmla="*/ 2997392 w 2997392"/>
              <a:gd name="connsiteY3" fmla="*/ 184666 h 369332"/>
              <a:gd name="connsiteX4" fmla="*/ 2812726 w 2997392"/>
              <a:gd name="connsiteY4" fmla="*/ 369332 h 369332"/>
              <a:gd name="connsiteX5" fmla="*/ 2812726 w 2997392"/>
              <a:gd name="connsiteY5" fmla="*/ 276999 h 369332"/>
              <a:gd name="connsiteX6" fmla="*/ 0 w 2997392"/>
              <a:gd name="connsiteY6" fmla="*/ 276999 h 369332"/>
              <a:gd name="connsiteX7" fmla="*/ 0 w 2997392"/>
              <a:gd name="connsiteY7" fmla="*/ 92333 h 369332"/>
              <a:gd name="connsiteX0" fmla="*/ 0 w 2997392"/>
              <a:gd name="connsiteY0" fmla="*/ 0 h 276999"/>
              <a:gd name="connsiteX1" fmla="*/ 2812726 w 2997392"/>
              <a:gd name="connsiteY1" fmla="*/ 0 h 276999"/>
              <a:gd name="connsiteX2" fmla="*/ 2997392 w 2997392"/>
              <a:gd name="connsiteY2" fmla="*/ 92333 h 276999"/>
              <a:gd name="connsiteX3" fmla="*/ 2812726 w 2997392"/>
              <a:gd name="connsiteY3" fmla="*/ 276999 h 276999"/>
              <a:gd name="connsiteX4" fmla="*/ 2812726 w 2997392"/>
              <a:gd name="connsiteY4" fmla="*/ 184666 h 276999"/>
              <a:gd name="connsiteX5" fmla="*/ 0 w 2997392"/>
              <a:gd name="connsiteY5" fmla="*/ 184666 h 276999"/>
              <a:gd name="connsiteX6" fmla="*/ 0 w 2997392"/>
              <a:gd name="connsiteY6" fmla="*/ 0 h 276999"/>
              <a:gd name="connsiteX0" fmla="*/ 0 w 2997392"/>
              <a:gd name="connsiteY0" fmla="*/ 0 h 184666"/>
              <a:gd name="connsiteX1" fmla="*/ 2812726 w 2997392"/>
              <a:gd name="connsiteY1" fmla="*/ 0 h 184666"/>
              <a:gd name="connsiteX2" fmla="*/ 2997392 w 2997392"/>
              <a:gd name="connsiteY2" fmla="*/ 92333 h 184666"/>
              <a:gd name="connsiteX3" fmla="*/ 2812726 w 2997392"/>
              <a:gd name="connsiteY3" fmla="*/ 184666 h 184666"/>
              <a:gd name="connsiteX4" fmla="*/ 0 w 2997392"/>
              <a:gd name="connsiteY4" fmla="*/ 184666 h 184666"/>
              <a:gd name="connsiteX5" fmla="*/ 0 w 2997392"/>
              <a:gd name="connsiteY5" fmla="*/ 0 h 184666"/>
              <a:gd name="connsiteX0" fmla="*/ 0 w 2812726"/>
              <a:gd name="connsiteY0" fmla="*/ 0 h 184666"/>
              <a:gd name="connsiteX1" fmla="*/ 2812726 w 2812726"/>
              <a:gd name="connsiteY1" fmla="*/ 0 h 184666"/>
              <a:gd name="connsiteX2" fmla="*/ 2812726 w 2812726"/>
              <a:gd name="connsiteY2" fmla="*/ 184666 h 184666"/>
              <a:gd name="connsiteX3" fmla="*/ 0 w 2812726"/>
              <a:gd name="connsiteY3" fmla="*/ 184666 h 184666"/>
              <a:gd name="connsiteX4" fmla="*/ 0 w 2812726"/>
              <a:gd name="connsiteY4" fmla="*/ 0 h 1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2726" h="184666">
                <a:moveTo>
                  <a:pt x="0" y="0"/>
                </a:moveTo>
                <a:lnTo>
                  <a:pt x="2812726" y="0"/>
                </a:lnTo>
                <a:lnTo>
                  <a:pt x="2812726" y="184666"/>
                </a:lnTo>
                <a:lnTo>
                  <a:pt x="0" y="18466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67CA95DD-C327-B590-AA6C-79F0606FCB08}"/>
              </a:ext>
            </a:extLst>
          </p:cNvPr>
          <p:cNvSpPr/>
          <p:nvPr/>
        </p:nvSpPr>
        <p:spPr>
          <a:xfrm>
            <a:off x="2292696" y="4071830"/>
            <a:ext cx="393108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700216F0-5248-AC41-6045-19E1FEB1D8C2}"/>
              </a:ext>
            </a:extLst>
          </p:cNvPr>
          <p:cNvSpPr/>
          <p:nvPr/>
        </p:nvSpPr>
        <p:spPr>
          <a:xfrm rot="5400000">
            <a:off x="3517652" y="1851732"/>
            <a:ext cx="517491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8E6B8-8A1F-CBA5-E3BB-A814E8D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Pipeline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51A1FE-B9C3-A9E9-EA29-CB35B5502439}"/>
              </a:ext>
            </a:extLst>
          </p:cNvPr>
          <p:cNvSpPr txBox="1"/>
          <p:nvPr/>
        </p:nvSpPr>
        <p:spPr>
          <a:xfrm>
            <a:off x="486818" y="4071830"/>
            <a:ext cx="139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41B7BE-5EF4-E7D6-63D2-190068A79E96}"/>
              </a:ext>
            </a:extLst>
          </p:cNvPr>
          <p:cNvSpPr txBox="1"/>
          <p:nvPr/>
        </p:nvSpPr>
        <p:spPr>
          <a:xfrm>
            <a:off x="7637636" y="3933331"/>
            <a:ext cx="1558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Normalization </a:t>
            </a:r>
          </a:p>
          <a:p>
            <a:r>
              <a:rPr lang="en-US" dirty="0"/>
              <a:t>and Scaling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9EE7E1-5B5A-EDF3-518C-5B01395958BA}"/>
              </a:ext>
            </a:extLst>
          </p:cNvPr>
          <p:cNvSpPr txBox="1"/>
          <p:nvPr/>
        </p:nvSpPr>
        <p:spPr>
          <a:xfrm>
            <a:off x="9909328" y="3933331"/>
            <a:ext cx="1638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Dimensionality </a:t>
            </a:r>
          </a:p>
          <a:p>
            <a:r>
              <a:rPr lang="en-US" dirty="0"/>
              <a:t>Reduction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CCC4E1-353A-DD7A-C75C-E7820011CDF8}"/>
              </a:ext>
            </a:extLst>
          </p:cNvPr>
          <p:cNvSpPr txBox="1"/>
          <p:nvPr/>
        </p:nvSpPr>
        <p:spPr>
          <a:xfrm>
            <a:off x="7753545" y="5511882"/>
            <a:ext cx="1838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Differential Gene </a:t>
            </a:r>
          </a:p>
          <a:p>
            <a:r>
              <a:rPr lang="en-US" dirty="0"/>
              <a:t>Expression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FE32CF-908F-8E7F-AE7D-64640A2B6AF5}"/>
              </a:ext>
            </a:extLst>
          </p:cNvPr>
          <p:cNvSpPr txBox="1"/>
          <p:nvPr/>
        </p:nvSpPr>
        <p:spPr>
          <a:xfrm>
            <a:off x="591042" y="5650381"/>
            <a:ext cx="1366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Visualization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8A6324-24B0-3F24-0CD2-CAF0651DF59E}"/>
              </a:ext>
            </a:extLst>
          </p:cNvPr>
          <p:cNvSpPr txBox="1"/>
          <p:nvPr/>
        </p:nvSpPr>
        <p:spPr>
          <a:xfrm>
            <a:off x="3124940" y="5650381"/>
            <a:ext cx="1123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F09A47-C256-DCF2-2F44-269D60CD90BB}"/>
              </a:ext>
            </a:extLst>
          </p:cNvPr>
          <p:cNvSpPr txBox="1"/>
          <p:nvPr/>
        </p:nvSpPr>
        <p:spPr>
          <a:xfrm>
            <a:off x="5392288" y="5511882"/>
            <a:ext cx="1749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Marker Identification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E84F6D-40A2-F103-00E3-14AE9649BC07}"/>
              </a:ext>
            </a:extLst>
          </p:cNvPr>
          <p:cNvSpPr txBox="1"/>
          <p:nvPr/>
        </p:nvSpPr>
        <p:spPr>
          <a:xfrm>
            <a:off x="10255271" y="5511882"/>
            <a:ext cx="1501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Biological </a:t>
            </a:r>
          </a:p>
          <a:p>
            <a:r>
              <a:rPr lang="en-US" dirty="0"/>
              <a:t>Interpretation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BDE81A-60BB-66C7-3570-9124817E49DD}"/>
              </a:ext>
            </a:extLst>
          </p:cNvPr>
          <p:cNvSpPr txBox="1"/>
          <p:nvPr/>
        </p:nvSpPr>
        <p:spPr>
          <a:xfrm>
            <a:off x="5554589" y="4071830"/>
            <a:ext cx="950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70AFAE-0CD4-3DE2-7994-8F2F9302FD14}"/>
              </a:ext>
            </a:extLst>
          </p:cNvPr>
          <p:cNvSpPr txBox="1"/>
          <p:nvPr/>
        </p:nvSpPr>
        <p:spPr>
          <a:xfrm>
            <a:off x="2719100" y="4071830"/>
            <a:ext cx="173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Enrich Metadata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4B56FB-0D8B-69FB-A853-F0244862C55C}"/>
              </a:ext>
            </a:extLst>
          </p:cNvPr>
          <p:cNvSpPr txBox="1"/>
          <p:nvPr/>
        </p:nvSpPr>
        <p:spPr>
          <a:xfrm>
            <a:off x="3439899" y="1477414"/>
            <a:ext cx="645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70C0"/>
                </a:solidFill>
              </a:rPr>
              <a:t>FastQ</a:t>
            </a:r>
            <a:r>
              <a:rPr lang="en-US" sz="1400" b="1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5E2E30-E355-4607-A0AE-3F2EBDADD9F9}"/>
              </a:ext>
            </a:extLst>
          </p:cNvPr>
          <p:cNvSpPr txBox="1"/>
          <p:nvPr/>
        </p:nvSpPr>
        <p:spPr>
          <a:xfrm>
            <a:off x="10058806" y="1295104"/>
            <a:ext cx="1807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Filtered feature-</a:t>
            </a:r>
          </a:p>
          <a:p>
            <a:r>
              <a:rPr lang="en-US" dirty="0"/>
              <a:t>barcode matrices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C51D5E-D5D4-6E00-258C-B5D4115B2CB0}"/>
              </a:ext>
            </a:extLst>
          </p:cNvPr>
          <p:cNvSpPr txBox="1"/>
          <p:nvPr/>
        </p:nvSpPr>
        <p:spPr>
          <a:xfrm>
            <a:off x="5943194" y="1291289"/>
            <a:ext cx="1295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Aligned Reads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380F76-C0C8-F2C7-A95F-0462DC870677}"/>
              </a:ext>
            </a:extLst>
          </p:cNvPr>
          <p:cNvSpPr/>
          <p:nvPr/>
        </p:nvSpPr>
        <p:spPr>
          <a:xfrm>
            <a:off x="2909860" y="855045"/>
            <a:ext cx="1699535" cy="922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FE801D-4A63-EDFC-F21D-A81A642E0B50}"/>
              </a:ext>
            </a:extLst>
          </p:cNvPr>
          <p:cNvSpPr/>
          <p:nvPr/>
        </p:nvSpPr>
        <p:spPr>
          <a:xfrm>
            <a:off x="5864610" y="1231344"/>
            <a:ext cx="1440781" cy="1176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2DB4161-B725-B153-6A13-38A92E59CE9D}"/>
              </a:ext>
            </a:extLst>
          </p:cNvPr>
          <p:cNvGrpSpPr/>
          <p:nvPr/>
        </p:nvGrpSpPr>
        <p:grpSpPr>
          <a:xfrm>
            <a:off x="317440" y="879111"/>
            <a:ext cx="1773936" cy="914400"/>
            <a:chOff x="758952" y="923544"/>
            <a:chExt cx="1773936" cy="91440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E1F8B8F-B179-E267-E168-9F6DD634CC8F}"/>
                </a:ext>
              </a:extLst>
            </p:cNvPr>
            <p:cNvSpPr txBox="1"/>
            <p:nvPr/>
          </p:nvSpPr>
          <p:spPr>
            <a:xfrm>
              <a:off x="788404" y="942730"/>
              <a:ext cx="12854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Raw Binary </a:t>
              </a:r>
            </a:p>
            <a:p>
              <a:r>
                <a:rPr lang="en-US" dirty="0"/>
                <a:t>Sequence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2B0084D-C20C-F91C-CD2B-E9F8ACCFCC3E}"/>
                </a:ext>
              </a:extLst>
            </p:cNvPr>
            <p:cNvSpPr/>
            <p:nvPr/>
          </p:nvSpPr>
          <p:spPr>
            <a:xfrm>
              <a:off x="758952" y="923544"/>
              <a:ext cx="177393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D6419B3E-AE0D-DF41-0E89-C296E5C429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1918" t="12514" r="43769" b="28376"/>
            <a:stretch/>
          </p:blipFill>
          <p:spPr>
            <a:xfrm>
              <a:off x="2104590" y="1038492"/>
              <a:ext cx="341505" cy="744344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661D165-94CA-404E-050E-5AF93861DE7C}"/>
                </a:ext>
              </a:extLst>
            </p:cNvPr>
            <p:cNvSpPr txBox="1"/>
            <p:nvPr/>
          </p:nvSpPr>
          <p:spPr>
            <a:xfrm>
              <a:off x="832136" y="1530167"/>
              <a:ext cx="4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BCL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92874ED-55A5-D8DE-8CFF-DDBDDD15843A}"/>
              </a:ext>
            </a:extLst>
          </p:cNvPr>
          <p:cNvSpPr txBox="1"/>
          <p:nvPr/>
        </p:nvSpPr>
        <p:spPr>
          <a:xfrm>
            <a:off x="2951704" y="874580"/>
            <a:ext cx="1657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Demultiplexed Reads 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B78D8F8-2D8A-D6EB-EAA0-AC0DD9A460E0}"/>
              </a:ext>
            </a:extLst>
          </p:cNvPr>
          <p:cNvGrpSpPr/>
          <p:nvPr/>
        </p:nvGrpSpPr>
        <p:grpSpPr>
          <a:xfrm>
            <a:off x="278011" y="2075900"/>
            <a:ext cx="1909763" cy="836692"/>
            <a:chOff x="2286000" y="2103008"/>
            <a:chExt cx="1909763" cy="83669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82B5E50-E2E8-90D3-2A0C-574AEE9B3B2E}"/>
                </a:ext>
              </a:extLst>
            </p:cNvPr>
            <p:cNvSpPr txBox="1"/>
            <p:nvPr/>
          </p:nvSpPr>
          <p:spPr>
            <a:xfrm>
              <a:off x="2333010" y="2195956"/>
              <a:ext cx="11796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Reference </a:t>
              </a:r>
            </a:p>
            <a:p>
              <a:r>
                <a:rPr lang="en-US" dirty="0"/>
                <a:t>Genome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A07DA56-634A-B770-9446-7FDAF6BFBD70}"/>
                </a:ext>
              </a:extLst>
            </p:cNvPr>
            <p:cNvSpPr/>
            <p:nvPr/>
          </p:nvSpPr>
          <p:spPr>
            <a:xfrm>
              <a:off x="2286000" y="2107407"/>
              <a:ext cx="1909763" cy="8120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0D424F6-BB3D-38B4-938A-7CA5257175E9}"/>
                </a:ext>
              </a:extLst>
            </p:cNvPr>
            <p:cNvSpPr txBox="1"/>
            <p:nvPr/>
          </p:nvSpPr>
          <p:spPr>
            <a:xfrm>
              <a:off x="3711449" y="2103008"/>
              <a:ext cx="463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VCF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1252B74-BB59-A78E-4DC4-A379EF7A83E7}"/>
                </a:ext>
              </a:extLst>
            </p:cNvPr>
            <p:cNvSpPr txBox="1"/>
            <p:nvPr/>
          </p:nvSpPr>
          <p:spPr>
            <a:xfrm>
              <a:off x="3710510" y="2362308"/>
              <a:ext cx="4675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GTF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375CA82-0211-35E0-6957-A3A2F7BE06C1}"/>
                </a:ext>
              </a:extLst>
            </p:cNvPr>
            <p:cNvSpPr txBox="1"/>
            <p:nvPr/>
          </p:nvSpPr>
          <p:spPr>
            <a:xfrm>
              <a:off x="3704908" y="2631923"/>
              <a:ext cx="4619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GFF</a:t>
              </a: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64CDA568-F844-B445-989E-A53531EE0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84775" y="2247243"/>
              <a:ext cx="291265" cy="570916"/>
            </a:xfrm>
            <a:prstGeom prst="rect">
              <a:avLst/>
            </a:prstGeom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3AA8B53F-3026-B47E-663D-9EAEC6EB0833}"/>
              </a:ext>
            </a:extLst>
          </p:cNvPr>
          <p:cNvSpPr txBox="1"/>
          <p:nvPr/>
        </p:nvSpPr>
        <p:spPr>
          <a:xfrm>
            <a:off x="3544603" y="2311745"/>
            <a:ext cx="463588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QC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9503EBFF-AC12-EAF4-3B79-98CAB5FA0073}"/>
              </a:ext>
            </a:extLst>
          </p:cNvPr>
          <p:cNvSpPr/>
          <p:nvPr/>
        </p:nvSpPr>
        <p:spPr>
          <a:xfrm>
            <a:off x="2103114" y="1140323"/>
            <a:ext cx="813107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9CEA96A1-ECF1-BB56-27B6-4D9D50F1A37A}"/>
              </a:ext>
            </a:extLst>
          </p:cNvPr>
          <p:cNvSpPr/>
          <p:nvPr/>
        </p:nvSpPr>
        <p:spPr>
          <a:xfrm>
            <a:off x="5367294" y="1408319"/>
            <a:ext cx="495994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Right 48">
            <a:extLst>
              <a:ext uri="{FF2B5EF4-FFF2-40B4-BE49-F238E27FC236}">
                <a16:creationId xmlns:a16="http://schemas.microsoft.com/office/drawing/2014/main" id="{CE9C269F-DD3B-52B5-5E26-96EAE2AE7730}"/>
              </a:ext>
            </a:extLst>
          </p:cNvPr>
          <p:cNvSpPr/>
          <p:nvPr/>
        </p:nvSpPr>
        <p:spPr>
          <a:xfrm rot="5400000">
            <a:off x="4767422" y="1953672"/>
            <a:ext cx="1092040" cy="184666"/>
          </a:xfrm>
          <a:custGeom>
            <a:avLst/>
            <a:gdLst>
              <a:gd name="connsiteX0" fmla="*/ 0 w 2997392"/>
              <a:gd name="connsiteY0" fmla="*/ 92333 h 369332"/>
              <a:gd name="connsiteX1" fmla="*/ 2812726 w 2997392"/>
              <a:gd name="connsiteY1" fmla="*/ 92333 h 369332"/>
              <a:gd name="connsiteX2" fmla="*/ 2812726 w 2997392"/>
              <a:gd name="connsiteY2" fmla="*/ 0 h 369332"/>
              <a:gd name="connsiteX3" fmla="*/ 2997392 w 2997392"/>
              <a:gd name="connsiteY3" fmla="*/ 184666 h 369332"/>
              <a:gd name="connsiteX4" fmla="*/ 2812726 w 2997392"/>
              <a:gd name="connsiteY4" fmla="*/ 369332 h 369332"/>
              <a:gd name="connsiteX5" fmla="*/ 2812726 w 2997392"/>
              <a:gd name="connsiteY5" fmla="*/ 276999 h 369332"/>
              <a:gd name="connsiteX6" fmla="*/ 0 w 2997392"/>
              <a:gd name="connsiteY6" fmla="*/ 276999 h 369332"/>
              <a:gd name="connsiteX7" fmla="*/ 0 w 2997392"/>
              <a:gd name="connsiteY7" fmla="*/ 92333 h 369332"/>
              <a:gd name="connsiteX0" fmla="*/ 0 w 2997392"/>
              <a:gd name="connsiteY0" fmla="*/ 0 h 276999"/>
              <a:gd name="connsiteX1" fmla="*/ 2812726 w 2997392"/>
              <a:gd name="connsiteY1" fmla="*/ 0 h 276999"/>
              <a:gd name="connsiteX2" fmla="*/ 2997392 w 2997392"/>
              <a:gd name="connsiteY2" fmla="*/ 92333 h 276999"/>
              <a:gd name="connsiteX3" fmla="*/ 2812726 w 2997392"/>
              <a:gd name="connsiteY3" fmla="*/ 276999 h 276999"/>
              <a:gd name="connsiteX4" fmla="*/ 2812726 w 2997392"/>
              <a:gd name="connsiteY4" fmla="*/ 184666 h 276999"/>
              <a:gd name="connsiteX5" fmla="*/ 0 w 2997392"/>
              <a:gd name="connsiteY5" fmla="*/ 184666 h 276999"/>
              <a:gd name="connsiteX6" fmla="*/ 0 w 2997392"/>
              <a:gd name="connsiteY6" fmla="*/ 0 h 276999"/>
              <a:gd name="connsiteX0" fmla="*/ 0 w 2997392"/>
              <a:gd name="connsiteY0" fmla="*/ 0 h 184666"/>
              <a:gd name="connsiteX1" fmla="*/ 2812726 w 2997392"/>
              <a:gd name="connsiteY1" fmla="*/ 0 h 184666"/>
              <a:gd name="connsiteX2" fmla="*/ 2997392 w 2997392"/>
              <a:gd name="connsiteY2" fmla="*/ 92333 h 184666"/>
              <a:gd name="connsiteX3" fmla="*/ 2812726 w 2997392"/>
              <a:gd name="connsiteY3" fmla="*/ 184666 h 184666"/>
              <a:gd name="connsiteX4" fmla="*/ 0 w 2997392"/>
              <a:gd name="connsiteY4" fmla="*/ 184666 h 184666"/>
              <a:gd name="connsiteX5" fmla="*/ 0 w 2997392"/>
              <a:gd name="connsiteY5" fmla="*/ 0 h 184666"/>
              <a:gd name="connsiteX0" fmla="*/ 0 w 2812726"/>
              <a:gd name="connsiteY0" fmla="*/ 0 h 184666"/>
              <a:gd name="connsiteX1" fmla="*/ 2812726 w 2812726"/>
              <a:gd name="connsiteY1" fmla="*/ 0 h 184666"/>
              <a:gd name="connsiteX2" fmla="*/ 2812726 w 2812726"/>
              <a:gd name="connsiteY2" fmla="*/ 184666 h 184666"/>
              <a:gd name="connsiteX3" fmla="*/ 0 w 2812726"/>
              <a:gd name="connsiteY3" fmla="*/ 184666 h 184666"/>
              <a:gd name="connsiteX4" fmla="*/ 0 w 2812726"/>
              <a:gd name="connsiteY4" fmla="*/ 0 h 1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2726" h="184666">
                <a:moveTo>
                  <a:pt x="0" y="0"/>
                </a:moveTo>
                <a:lnTo>
                  <a:pt x="2812726" y="0"/>
                </a:lnTo>
                <a:lnTo>
                  <a:pt x="2812726" y="184666"/>
                </a:lnTo>
                <a:lnTo>
                  <a:pt x="0" y="18466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EFB1FF72-0FA9-DCC9-D247-35D463BC07C9}"/>
              </a:ext>
            </a:extLst>
          </p:cNvPr>
          <p:cNvSpPr/>
          <p:nvPr/>
        </p:nvSpPr>
        <p:spPr>
          <a:xfrm>
            <a:off x="7317550" y="1350762"/>
            <a:ext cx="1934905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7377BE80-BF78-6FB1-81D7-5933BC9D58F8}"/>
              </a:ext>
            </a:extLst>
          </p:cNvPr>
          <p:cNvSpPr/>
          <p:nvPr/>
        </p:nvSpPr>
        <p:spPr>
          <a:xfrm>
            <a:off x="4664581" y="4071830"/>
            <a:ext cx="413654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0A63A633-4841-043B-60D1-FC2C87370AEC}"/>
              </a:ext>
            </a:extLst>
          </p:cNvPr>
          <p:cNvSpPr/>
          <p:nvPr/>
        </p:nvSpPr>
        <p:spPr>
          <a:xfrm>
            <a:off x="7064171" y="4071830"/>
            <a:ext cx="366064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7B871755-1A2C-8CC2-0D5B-239F7FC13E12}"/>
              </a:ext>
            </a:extLst>
          </p:cNvPr>
          <p:cNvSpPr/>
          <p:nvPr/>
        </p:nvSpPr>
        <p:spPr>
          <a:xfrm>
            <a:off x="9413061" y="4071830"/>
            <a:ext cx="422725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1BD3790B-1767-72AA-DEDE-C539DF3897E6}"/>
              </a:ext>
            </a:extLst>
          </p:cNvPr>
          <p:cNvSpPr/>
          <p:nvPr/>
        </p:nvSpPr>
        <p:spPr>
          <a:xfrm>
            <a:off x="2329272" y="5650381"/>
            <a:ext cx="349100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BCE185CD-734A-7CAB-B024-931A6A78AC1F}"/>
              </a:ext>
            </a:extLst>
          </p:cNvPr>
          <p:cNvSpPr/>
          <p:nvPr/>
        </p:nvSpPr>
        <p:spPr>
          <a:xfrm>
            <a:off x="4752310" y="5650381"/>
            <a:ext cx="468799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6387FD6E-90B8-DF11-924E-1DD01C4BC3D7}"/>
              </a:ext>
            </a:extLst>
          </p:cNvPr>
          <p:cNvSpPr/>
          <p:nvPr/>
        </p:nvSpPr>
        <p:spPr>
          <a:xfrm>
            <a:off x="7203483" y="5650381"/>
            <a:ext cx="451031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056C80D0-B623-9880-158E-CD46CC0D37E1}"/>
              </a:ext>
            </a:extLst>
          </p:cNvPr>
          <p:cNvSpPr/>
          <p:nvPr/>
        </p:nvSpPr>
        <p:spPr>
          <a:xfrm>
            <a:off x="9683511" y="5650381"/>
            <a:ext cx="318400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7FE7CB7-D189-24BF-C58C-D314B26EA0BF}"/>
              </a:ext>
            </a:extLst>
          </p:cNvPr>
          <p:cNvSpPr txBox="1"/>
          <p:nvPr/>
        </p:nvSpPr>
        <p:spPr>
          <a:xfrm>
            <a:off x="5701726" y="3144548"/>
            <a:ext cx="788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Seurat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A1F372B-4F34-BFE8-F361-DD313C21B419}"/>
              </a:ext>
            </a:extLst>
          </p:cNvPr>
          <p:cNvSpPr txBox="1"/>
          <p:nvPr/>
        </p:nvSpPr>
        <p:spPr>
          <a:xfrm>
            <a:off x="5863287" y="1842834"/>
            <a:ext cx="590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BAM 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39111CE8-F26A-31A1-46FB-552275AAA3C1}"/>
              </a:ext>
            </a:extLst>
          </p:cNvPr>
          <p:cNvSpPr txBox="1"/>
          <p:nvPr/>
        </p:nvSpPr>
        <p:spPr>
          <a:xfrm>
            <a:off x="5859720" y="2089170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HDF5 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616F1E58-EAB6-BDA2-50FD-7F45D9A21B67}"/>
              </a:ext>
            </a:extLst>
          </p:cNvPr>
          <p:cNvSpPr txBox="1"/>
          <p:nvPr/>
        </p:nvSpPr>
        <p:spPr>
          <a:xfrm>
            <a:off x="6561209" y="1832103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SFF</a:t>
            </a:r>
          </a:p>
        </p:txBody>
      </p:sp>
      <p:sp>
        <p:nvSpPr>
          <p:cNvPr id="1031" name="Arrow: Right 1030">
            <a:extLst>
              <a:ext uri="{FF2B5EF4-FFF2-40B4-BE49-F238E27FC236}">
                <a16:creationId xmlns:a16="http://schemas.microsoft.com/office/drawing/2014/main" id="{7BB141E0-974A-9290-DFF4-84D12893A9A1}"/>
              </a:ext>
            </a:extLst>
          </p:cNvPr>
          <p:cNvSpPr/>
          <p:nvPr/>
        </p:nvSpPr>
        <p:spPr>
          <a:xfrm rot="2746638">
            <a:off x="-179905" y="3891786"/>
            <a:ext cx="566842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Arrow: Right 1031">
            <a:extLst>
              <a:ext uri="{FF2B5EF4-FFF2-40B4-BE49-F238E27FC236}">
                <a16:creationId xmlns:a16="http://schemas.microsoft.com/office/drawing/2014/main" id="{94AD4C68-EC37-C7D0-A175-11811B9D2F63}"/>
              </a:ext>
            </a:extLst>
          </p:cNvPr>
          <p:cNvSpPr/>
          <p:nvPr/>
        </p:nvSpPr>
        <p:spPr>
          <a:xfrm rot="2746638">
            <a:off x="-115230" y="5437531"/>
            <a:ext cx="474541" cy="3693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0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15436-10B3-B276-E70C-F0D722DBB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6141"/>
          </a:xfrm>
        </p:spPr>
        <p:txBody>
          <a:bodyPr/>
          <a:lstStyle/>
          <a:p>
            <a:r>
              <a:rPr lang="en-US" dirty="0"/>
              <a:t>Overview of RNA Seq pipeline</a:t>
            </a:r>
          </a:p>
        </p:txBody>
      </p:sp>
    </p:spTree>
    <p:extLst>
      <p:ext uri="{BB962C8B-B14F-4D97-AF65-F5344CB8AC3E}">
        <p14:creationId xmlns:p14="http://schemas.microsoft.com/office/powerpoint/2010/main" val="3450757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784667" y="5062133"/>
            <a:ext cx="4000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/>
          </a:p>
        </p:txBody>
      </p:sp>
      <p:pic>
        <p:nvPicPr>
          <p:cNvPr id="55" name="Google Shape;55;p13"/>
          <p:cNvPicPr preferRelativeResize="0"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259189" y="873617"/>
            <a:ext cx="9844931" cy="613875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EE063F-6BD3-5F0D-6A35-5C3AAAE84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Applications of Single Cell RNA-Seq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2BA1F4-C183-3CF7-42D5-4C57770A8418}"/>
              </a:ext>
            </a:extLst>
          </p:cNvPr>
          <p:cNvSpPr txBox="1"/>
          <p:nvPr/>
        </p:nvSpPr>
        <p:spPr>
          <a:xfrm>
            <a:off x="1" y="6596390"/>
            <a:ext cx="32308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i="1" dirty="0">
                <a:solidFill>
                  <a:srgbClr val="212121"/>
                </a:solidFill>
                <a:effectLst/>
                <a:latin typeface="Helvetica Neue" panose="02000503000000020004" pitchFamily="2" charset="0"/>
              </a:rPr>
              <a:t>Liu, 2016; 5: F1000 Faculty Rev-182.c</a:t>
            </a:r>
            <a:endParaRPr lang="en-US" sz="1050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214" y="629173"/>
            <a:ext cx="6236497" cy="622882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D9E778-70C5-99DF-8029-70AA6B14F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scRNA</a:t>
            </a:r>
            <a:r>
              <a:rPr lang="en-US" dirty="0"/>
              <a:t>-Seq Research Lifecycle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0A6364-5745-23AD-A9BF-1A6BC05EC086}"/>
              </a:ext>
            </a:extLst>
          </p:cNvPr>
          <p:cNvSpPr txBox="1"/>
          <p:nvPr/>
        </p:nvSpPr>
        <p:spPr>
          <a:xfrm>
            <a:off x="6955605" y="6596390"/>
            <a:ext cx="32308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i="1" dirty="0" err="1">
                <a:solidFill>
                  <a:srgbClr val="212121"/>
                </a:solidFill>
                <a:effectLst/>
                <a:latin typeface="Helvetica Neue" panose="02000503000000020004" pitchFamily="2" charset="0"/>
              </a:rPr>
              <a:t>Jovic</a:t>
            </a:r>
            <a:r>
              <a:rPr lang="en-US" sz="1050" b="0" i="1" dirty="0">
                <a:solidFill>
                  <a:srgbClr val="212121"/>
                </a:solidFill>
                <a:effectLst/>
                <a:latin typeface="Helvetica Neue" panose="02000503000000020004" pitchFamily="2" charset="0"/>
              </a:rPr>
              <a:t>. Clin </a:t>
            </a:r>
            <a:r>
              <a:rPr lang="en-US" sz="1050" b="0" i="1" dirty="0" err="1">
                <a:solidFill>
                  <a:srgbClr val="212121"/>
                </a:solidFill>
                <a:effectLst/>
                <a:latin typeface="Helvetica Neue" panose="02000503000000020004" pitchFamily="2" charset="0"/>
              </a:rPr>
              <a:t>Transl</a:t>
            </a:r>
            <a:r>
              <a:rPr lang="en-US" sz="1050" b="0" i="1" dirty="0">
                <a:solidFill>
                  <a:srgbClr val="212121"/>
                </a:solidFill>
                <a:effectLst/>
                <a:latin typeface="Helvetica Neue" panose="02000503000000020004" pitchFamily="2" charset="0"/>
              </a:rPr>
              <a:t> Med. 2022 Mar; 12(3): e694.</a:t>
            </a:r>
            <a:endParaRPr lang="en-US" sz="1050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 l="33903" t="29427" b="42022"/>
          <a:stretch/>
        </p:blipFill>
        <p:spPr>
          <a:xfrm>
            <a:off x="1591294" y="1021278"/>
            <a:ext cx="8250778" cy="46195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8A7DB4-4752-FBC2-38AC-404B9F6E9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3F4445-AD9E-E1F6-16D5-A45240254318}"/>
              </a:ext>
            </a:extLst>
          </p:cNvPr>
          <p:cNvSpPr txBox="1"/>
          <p:nvPr/>
        </p:nvSpPr>
        <p:spPr>
          <a:xfrm>
            <a:off x="9594192" y="6103231"/>
            <a:ext cx="32308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i="1" dirty="0">
                <a:solidFill>
                  <a:srgbClr val="212121"/>
                </a:solidFill>
                <a:effectLst/>
                <a:latin typeface="Helvetica Neue" panose="02000503000000020004" pitchFamily="2" charset="0"/>
              </a:rPr>
              <a:t>Liu, 2016; 5: F1000 Faculty Rev-182.c</a:t>
            </a:r>
            <a:endParaRPr lang="en-US" sz="1050" i="1" dirty="0"/>
          </a:p>
        </p:txBody>
      </p:sp>
    </p:spTree>
    <p:extLst>
      <p:ext uri="{BB962C8B-B14F-4D97-AF65-F5344CB8AC3E}">
        <p14:creationId xmlns:p14="http://schemas.microsoft.com/office/powerpoint/2010/main" val="3637273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 t="26073"/>
          <a:stretch/>
        </p:blipFill>
        <p:spPr>
          <a:xfrm>
            <a:off x="982368" y="-823682"/>
            <a:ext cx="7926033" cy="75950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8A7DB4-4752-FBC2-38AC-404B9F6E9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3F4445-AD9E-E1F6-16D5-A45240254318}"/>
              </a:ext>
            </a:extLst>
          </p:cNvPr>
          <p:cNvSpPr txBox="1"/>
          <p:nvPr/>
        </p:nvSpPr>
        <p:spPr>
          <a:xfrm>
            <a:off x="9594192" y="6103231"/>
            <a:ext cx="32308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i="1" dirty="0">
                <a:solidFill>
                  <a:srgbClr val="212121"/>
                </a:solidFill>
                <a:effectLst/>
                <a:latin typeface="Helvetica Neue" panose="02000503000000020004" pitchFamily="2" charset="0"/>
              </a:rPr>
              <a:t>Liu, 2016; 5: F1000 Faculty Rev-182.c</a:t>
            </a:r>
            <a:endParaRPr lang="en-US" sz="1050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C1082-F136-B623-AA1F-67747873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Rapid Development of Single Cell RNA Seq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1990C20-3B60-6F11-79AC-55FC9E4BD2FF}"/>
              </a:ext>
            </a:extLst>
          </p:cNvPr>
          <p:cNvGrpSpPr>
            <a:grpSpLocks noChangeAspect="1"/>
          </p:cNvGrpSpPr>
          <p:nvPr/>
        </p:nvGrpSpPr>
        <p:grpSpPr>
          <a:xfrm>
            <a:off x="389762" y="819798"/>
            <a:ext cx="7020441" cy="5776592"/>
            <a:chOff x="642480" y="406400"/>
            <a:chExt cx="7346887" cy="6045200"/>
          </a:xfrm>
        </p:grpSpPr>
        <p:pic>
          <p:nvPicPr>
            <p:cNvPr id="76" name="Google Shape;76;p17"/>
            <p:cNvPicPr preferRelativeResize="0"/>
            <p:nvPr/>
          </p:nvPicPr>
          <p:blipFill rotWithShape="1">
            <a:blip r:embed="rId3">
              <a:alphaModFix/>
            </a:blip>
            <a:srcRect b="39134"/>
            <a:stretch/>
          </p:blipFill>
          <p:spPr>
            <a:xfrm>
              <a:off x="642480" y="406400"/>
              <a:ext cx="7346887" cy="3926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" name="Google Shape;76;p17">
              <a:extLst>
                <a:ext uri="{FF2B5EF4-FFF2-40B4-BE49-F238E27FC236}">
                  <a16:creationId xmlns:a16="http://schemas.microsoft.com/office/drawing/2014/main" id="{424033C9-F2C0-F605-EE00-A354CFE949B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64803" b="32283"/>
            <a:stretch/>
          </p:blipFill>
          <p:spPr>
            <a:xfrm>
              <a:off x="642480" y="4333240"/>
              <a:ext cx="7346887" cy="187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Google Shape;76;p17">
              <a:extLst>
                <a:ext uri="{FF2B5EF4-FFF2-40B4-BE49-F238E27FC236}">
                  <a16:creationId xmlns:a16="http://schemas.microsoft.com/office/drawing/2014/main" id="{BB28250C-041D-0FE2-DA47-10D4D690BE8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70079"/>
            <a:stretch/>
          </p:blipFill>
          <p:spPr>
            <a:xfrm>
              <a:off x="642480" y="4521200"/>
              <a:ext cx="7346887" cy="1930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273CAA3-4208-BFA8-7EDD-1CCFD2B8D54C}"/>
              </a:ext>
            </a:extLst>
          </p:cNvPr>
          <p:cNvSpPr txBox="1"/>
          <p:nvPr/>
        </p:nvSpPr>
        <p:spPr>
          <a:xfrm>
            <a:off x="6955605" y="6596390"/>
            <a:ext cx="32308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i="1" dirty="0" err="1">
                <a:solidFill>
                  <a:srgbClr val="212121"/>
                </a:solidFill>
                <a:effectLst/>
                <a:latin typeface="Helvetica Neue" panose="02000503000000020004" pitchFamily="2" charset="0"/>
              </a:rPr>
              <a:t>Jovic</a:t>
            </a:r>
            <a:r>
              <a:rPr lang="en-US" sz="1050" b="0" i="1" dirty="0">
                <a:solidFill>
                  <a:srgbClr val="212121"/>
                </a:solidFill>
                <a:effectLst/>
                <a:latin typeface="Helvetica Neue" panose="02000503000000020004" pitchFamily="2" charset="0"/>
              </a:rPr>
              <a:t>. Clin </a:t>
            </a:r>
            <a:r>
              <a:rPr lang="en-US" sz="1050" b="0" i="1" dirty="0" err="1">
                <a:solidFill>
                  <a:srgbClr val="212121"/>
                </a:solidFill>
                <a:effectLst/>
                <a:latin typeface="Helvetica Neue" panose="02000503000000020004" pitchFamily="2" charset="0"/>
              </a:rPr>
              <a:t>Transl</a:t>
            </a:r>
            <a:r>
              <a:rPr lang="en-US" sz="1050" b="0" i="1" dirty="0">
                <a:solidFill>
                  <a:srgbClr val="212121"/>
                </a:solidFill>
                <a:effectLst/>
                <a:latin typeface="Helvetica Neue" panose="02000503000000020004" pitchFamily="2" charset="0"/>
              </a:rPr>
              <a:t> Med. 2022 Mar; 12(3): e694.</a:t>
            </a:r>
            <a:endParaRPr lang="en-US" sz="105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0CFCF3-D059-C60E-BD73-FA5EDB8BC3A8}"/>
              </a:ext>
            </a:extLst>
          </p:cNvPr>
          <p:cNvSpPr txBox="1"/>
          <p:nvPr/>
        </p:nvSpPr>
        <p:spPr>
          <a:xfrm>
            <a:off x="7683335" y="1436915"/>
            <a:ext cx="356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Rapid rise of </a:t>
            </a:r>
            <a:r>
              <a:rPr lang="en-US" dirty="0" err="1"/>
              <a:t>scRNA</a:t>
            </a:r>
            <a:r>
              <a:rPr lang="en-US" dirty="0"/>
              <a:t>-Seq’s popularity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 rotWithShape="1">
          <a:blip r:embed="rId3">
            <a:alphaModFix/>
          </a:blip>
          <a:srcRect l="5986" b="74347"/>
          <a:stretch/>
        </p:blipFill>
        <p:spPr>
          <a:xfrm>
            <a:off x="153977" y="1402671"/>
            <a:ext cx="9408614" cy="346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545D9B-2F9D-1903-E0C2-5893C6BE2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of </a:t>
            </a:r>
            <a:r>
              <a:rPr lang="en-US" dirty="0" err="1"/>
              <a:t>scRNA</a:t>
            </a:r>
            <a:r>
              <a:rPr lang="en-US" dirty="0"/>
              <a:t>-Seq Technologies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933" y="977521"/>
            <a:ext cx="11785600" cy="490295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ACC4D4-D1B5-BDFB-E637-3EC9B1ECE709}"/>
              </a:ext>
            </a:extLst>
          </p:cNvPr>
          <p:cNvSpPr txBox="1"/>
          <p:nvPr/>
        </p:nvSpPr>
        <p:spPr>
          <a:xfrm>
            <a:off x="0" y="6627168"/>
            <a:ext cx="2692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1" dirty="0">
                <a:solidFill>
                  <a:srgbClr val="212121"/>
                </a:solidFill>
                <a:effectLst/>
                <a:latin typeface="Helvetica Neue" panose="02000503000000020004" pitchFamily="2" charset="0"/>
              </a:rPr>
              <a:t>Liu, 2016; 5: F1000 Faculty Rev-182.</a:t>
            </a:r>
            <a:endParaRPr lang="en-US" sz="900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0FD491-3822-F3DC-EAAA-F46570D7C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Continuous Development of Larger Atlas Datasets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9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 t="4981"/>
          <a:stretch/>
        </p:blipFill>
        <p:spPr>
          <a:xfrm>
            <a:off x="111760" y="629173"/>
            <a:ext cx="11594139" cy="591857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806AD1-0028-D40F-7A84-7AABD9C77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single cell RNA-Seq Workflow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2AEBD2-BDDF-40FC-3701-72B04C98E21F}"/>
              </a:ext>
            </a:extLst>
          </p:cNvPr>
          <p:cNvSpPr txBox="1"/>
          <p:nvPr/>
        </p:nvSpPr>
        <p:spPr>
          <a:xfrm>
            <a:off x="0" y="6581676"/>
            <a:ext cx="2692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1" dirty="0">
                <a:solidFill>
                  <a:srgbClr val="212121"/>
                </a:solidFill>
                <a:effectLst/>
                <a:latin typeface="Helvetica Neue" panose="02000503000000020004" pitchFamily="2" charset="0"/>
              </a:rPr>
              <a:t>Liu, 2016; 5: F1000 Faculty Rev-182.</a:t>
            </a:r>
            <a:endParaRPr lang="en-US" sz="900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413</Words>
  <Application>Microsoft Macintosh PowerPoint</Application>
  <PresentationFormat>Widescreen</PresentationFormat>
  <Paragraphs>72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Helvetica Neue</vt:lpstr>
      <vt:lpstr>Office Theme</vt:lpstr>
      <vt:lpstr>Module 1: Introduction to Single Cell RNA-Seq</vt:lpstr>
      <vt:lpstr>Applications of Single Cell RNA-Seq</vt:lpstr>
      <vt:lpstr>scRNA-Seq Research Lifecycle </vt:lpstr>
      <vt:lpstr>PowerPoint Presentation</vt:lpstr>
      <vt:lpstr>PowerPoint Presentation</vt:lpstr>
      <vt:lpstr>Rapid Development of Single Cell RNA Seq</vt:lpstr>
      <vt:lpstr>Timeline of scRNA-Seq Technologies</vt:lpstr>
      <vt:lpstr>Continuous Development of Larger Atlas Datasets </vt:lpstr>
      <vt:lpstr>Basic single cell RNA-Seq Workflow</vt:lpstr>
      <vt:lpstr>PowerPoint Presentation</vt:lpstr>
      <vt:lpstr>PowerPoint Presentation</vt:lpstr>
      <vt:lpstr>scRNA-Seq Workflow</vt:lpstr>
      <vt:lpstr>Processing Pipeline Overview</vt:lpstr>
      <vt:lpstr>Overview of RNA Seq pipeline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Corliss</dc:creator>
  <cp:lastModifiedBy>Bruce Allen Corliss</cp:lastModifiedBy>
  <cp:revision>50</cp:revision>
  <dcterms:created xsi:type="dcterms:W3CDTF">2024-01-01T16:06:19Z</dcterms:created>
  <dcterms:modified xsi:type="dcterms:W3CDTF">2024-01-03T18:00:27Z</dcterms:modified>
</cp:coreProperties>
</file>