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9" autoAdjust="0"/>
    <p:restoredTop sz="94648"/>
  </p:normalViewPr>
  <p:slideViewPr>
    <p:cSldViewPr snapToGrid="0">
      <p:cViewPr varScale="1">
        <p:scale>
          <a:sx n="115" d="100"/>
          <a:sy n="115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www.oaepublish.com</a:t>
            </a:r>
            <a:r>
              <a:rPr lang="en-US" dirty="0"/>
              <a:t>/articles/jtgg.2020.48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Processing </a:t>
            </a:r>
            <a:r>
              <a:rPr lang="en-US" dirty="0" err="1"/>
              <a:t>scRNA</a:t>
            </a:r>
            <a:r>
              <a:rPr lang="en-US" dirty="0"/>
              <a:t>-Seq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6B93D8AB-DFB3-D29C-F751-91B0305A84D4}"/>
              </a:ext>
            </a:extLst>
          </p:cNvPr>
          <p:cNvSpPr/>
          <p:nvPr/>
        </p:nvSpPr>
        <p:spPr>
          <a:xfrm rot="2746638">
            <a:off x="11667899" y="1711723"/>
            <a:ext cx="700703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32921" y="1684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92D52-73A9-3C81-2774-1A201095FFE0}"/>
              </a:ext>
            </a:extLst>
          </p:cNvPr>
          <p:cNvSpPr/>
          <p:nvPr/>
        </p:nvSpPr>
        <p:spPr>
          <a:xfrm>
            <a:off x="9900696" y="1231344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530EA3-0C13-F9CE-9D03-1DF527E30A44}"/>
              </a:ext>
            </a:extLst>
          </p:cNvPr>
          <p:cNvSpPr/>
          <p:nvPr/>
        </p:nvSpPr>
        <p:spPr>
          <a:xfrm>
            <a:off x="0" y="3146485"/>
            <a:ext cx="12192000" cy="3711515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1DA09ABC-E5BF-8A3C-CC75-B948864317FA}"/>
              </a:ext>
            </a:extLst>
          </p:cNvPr>
          <p:cNvSpPr/>
          <p:nvPr/>
        </p:nvSpPr>
        <p:spPr>
          <a:xfrm rot="2746638">
            <a:off x="11601072" y="4456884"/>
            <a:ext cx="786464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58838" y="6406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F4171-E842-31D9-0B2E-D14EF4239DA5}"/>
              </a:ext>
            </a:extLst>
          </p:cNvPr>
          <p:cNvSpPr/>
          <p:nvPr/>
        </p:nvSpPr>
        <p:spPr>
          <a:xfrm>
            <a:off x="428722" y="3891160"/>
            <a:ext cx="1843629" cy="730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AF43F-A44A-EDCB-6D3C-D7E883981C83}"/>
              </a:ext>
            </a:extLst>
          </p:cNvPr>
          <p:cNvSpPr/>
          <p:nvPr/>
        </p:nvSpPr>
        <p:spPr>
          <a:xfrm>
            <a:off x="268580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C3233-89B3-3FFF-1031-FCB53DEFFF56}"/>
              </a:ext>
            </a:extLst>
          </p:cNvPr>
          <p:cNvSpPr/>
          <p:nvPr/>
        </p:nvSpPr>
        <p:spPr>
          <a:xfrm>
            <a:off x="507823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E852C-8BC8-3E02-D71C-D62CFF53E46D}"/>
              </a:ext>
            </a:extLst>
          </p:cNvPr>
          <p:cNvSpPr/>
          <p:nvPr/>
        </p:nvSpPr>
        <p:spPr>
          <a:xfrm>
            <a:off x="743428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8059C-867D-B36A-3A66-703AC90460BD}"/>
              </a:ext>
            </a:extLst>
          </p:cNvPr>
          <p:cNvSpPr/>
          <p:nvPr/>
        </p:nvSpPr>
        <p:spPr>
          <a:xfrm>
            <a:off x="9835786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47A4B-A8FF-29E9-F17C-B8A78F260BD7}"/>
              </a:ext>
            </a:extLst>
          </p:cNvPr>
          <p:cNvSpPr/>
          <p:nvPr/>
        </p:nvSpPr>
        <p:spPr>
          <a:xfrm>
            <a:off x="325525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0FFA-6C8D-7D46-1ABC-BD75AE4AD1D4}"/>
              </a:ext>
            </a:extLst>
          </p:cNvPr>
          <p:cNvSpPr/>
          <p:nvPr/>
        </p:nvSpPr>
        <p:spPr>
          <a:xfrm>
            <a:off x="266281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E6AB6-7D9D-77FE-A870-BE6907D239C3}"/>
              </a:ext>
            </a:extLst>
          </p:cNvPr>
          <p:cNvSpPr/>
          <p:nvPr/>
        </p:nvSpPr>
        <p:spPr>
          <a:xfrm>
            <a:off x="522110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78D34-F1D7-9C01-41F5-7583024E68B0}"/>
              </a:ext>
            </a:extLst>
          </p:cNvPr>
          <p:cNvSpPr/>
          <p:nvPr/>
        </p:nvSpPr>
        <p:spPr>
          <a:xfrm>
            <a:off x="7670327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72D768-A4B7-414A-C486-2FADF49B80AD}"/>
              </a:ext>
            </a:extLst>
          </p:cNvPr>
          <p:cNvSpPr/>
          <p:nvPr/>
        </p:nvSpPr>
        <p:spPr>
          <a:xfrm>
            <a:off x="9981441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95BD623-9705-6D5E-AF8F-67FE4283769D}"/>
              </a:ext>
            </a:extLst>
          </p:cNvPr>
          <p:cNvSpPr/>
          <p:nvPr/>
        </p:nvSpPr>
        <p:spPr>
          <a:xfrm>
            <a:off x="2195613" y="2407356"/>
            <a:ext cx="3140103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>
            <a:off x="2292696" y="4071830"/>
            <a:ext cx="393108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0216F0-5248-AC41-6045-19E1FEB1D8C2}"/>
              </a:ext>
            </a:extLst>
          </p:cNvPr>
          <p:cNvSpPr/>
          <p:nvPr/>
        </p:nvSpPr>
        <p:spPr>
          <a:xfrm rot="5400000">
            <a:off x="3517652" y="1851732"/>
            <a:ext cx="51749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1A1FE-B9C3-A9E9-EA29-CB35B5502439}"/>
              </a:ext>
            </a:extLst>
          </p:cNvPr>
          <p:cNvSpPr txBox="1"/>
          <p:nvPr/>
        </p:nvSpPr>
        <p:spPr>
          <a:xfrm>
            <a:off x="486818" y="4071830"/>
            <a:ext cx="13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1B7BE-5EF4-E7D6-63D2-190068A79E96}"/>
              </a:ext>
            </a:extLst>
          </p:cNvPr>
          <p:cNvSpPr txBox="1"/>
          <p:nvPr/>
        </p:nvSpPr>
        <p:spPr>
          <a:xfrm>
            <a:off x="7637636" y="3933331"/>
            <a:ext cx="1558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</a:t>
            </a:r>
          </a:p>
          <a:p>
            <a:r>
              <a:rPr lang="en-US" dirty="0"/>
              <a:t>and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E7E1-5B5A-EDF3-518C-5B01395958BA}"/>
              </a:ext>
            </a:extLst>
          </p:cNvPr>
          <p:cNvSpPr txBox="1"/>
          <p:nvPr/>
        </p:nvSpPr>
        <p:spPr>
          <a:xfrm>
            <a:off x="9909328" y="3933331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Dimensionality </a:t>
            </a:r>
          </a:p>
          <a:p>
            <a:r>
              <a:rPr lang="en-US" dirty="0"/>
              <a:t>Reduction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CC4E1-353A-DD7A-C75C-E7820011CDF8}"/>
              </a:ext>
            </a:extLst>
          </p:cNvPr>
          <p:cNvSpPr txBox="1"/>
          <p:nvPr/>
        </p:nvSpPr>
        <p:spPr>
          <a:xfrm>
            <a:off x="7753545" y="5511882"/>
            <a:ext cx="18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Gene </a:t>
            </a:r>
          </a:p>
          <a:p>
            <a:r>
              <a:rPr lang="en-US" dirty="0"/>
              <a:t>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32CF-908F-8E7F-AE7D-64640A2B6AF5}"/>
              </a:ext>
            </a:extLst>
          </p:cNvPr>
          <p:cNvSpPr txBox="1"/>
          <p:nvPr/>
        </p:nvSpPr>
        <p:spPr>
          <a:xfrm>
            <a:off x="591042" y="5650381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A6324-24B0-3F24-0CD2-CAF0651DF59E}"/>
              </a:ext>
            </a:extLst>
          </p:cNvPr>
          <p:cNvSpPr txBox="1"/>
          <p:nvPr/>
        </p:nvSpPr>
        <p:spPr>
          <a:xfrm>
            <a:off x="3124940" y="565038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09A47-C256-DCF2-2F44-269D60CD90BB}"/>
              </a:ext>
            </a:extLst>
          </p:cNvPr>
          <p:cNvSpPr txBox="1"/>
          <p:nvPr/>
        </p:nvSpPr>
        <p:spPr>
          <a:xfrm>
            <a:off x="5392288" y="5511882"/>
            <a:ext cx="174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 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84F6D-40A2-F103-00E3-14AE9649BC07}"/>
              </a:ext>
            </a:extLst>
          </p:cNvPr>
          <p:cNvSpPr txBox="1"/>
          <p:nvPr/>
        </p:nvSpPr>
        <p:spPr>
          <a:xfrm>
            <a:off x="10255271" y="5511882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Biological </a:t>
            </a:r>
          </a:p>
          <a:p>
            <a:r>
              <a:rPr lang="en-US" dirty="0"/>
              <a:t>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DE81A-60BB-66C7-3570-9124817E49DD}"/>
              </a:ext>
            </a:extLst>
          </p:cNvPr>
          <p:cNvSpPr txBox="1"/>
          <p:nvPr/>
        </p:nvSpPr>
        <p:spPr>
          <a:xfrm>
            <a:off x="5554589" y="4071830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AFAE-0CD4-3DE2-7994-8F2F9302FD14}"/>
              </a:ext>
            </a:extLst>
          </p:cNvPr>
          <p:cNvSpPr txBox="1"/>
          <p:nvPr/>
        </p:nvSpPr>
        <p:spPr>
          <a:xfrm>
            <a:off x="2719100" y="4071830"/>
            <a:ext cx="173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Enrich Metadata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B56FB-0D8B-69FB-A853-F0244862C55C}"/>
              </a:ext>
            </a:extLst>
          </p:cNvPr>
          <p:cNvSpPr txBox="1"/>
          <p:nvPr/>
        </p:nvSpPr>
        <p:spPr>
          <a:xfrm>
            <a:off x="3439899" y="1477414"/>
            <a:ext cx="64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FastQ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E2E30-E355-4607-A0AE-3F2EBDADD9F9}"/>
              </a:ext>
            </a:extLst>
          </p:cNvPr>
          <p:cNvSpPr txBox="1"/>
          <p:nvPr/>
        </p:nvSpPr>
        <p:spPr>
          <a:xfrm>
            <a:off x="10058806" y="1295104"/>
            <a:ext cx="180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feature-</a:t>
            </a:r>
          </a:p>
          <a:p>
            <a:r>
              <a:rPr lang="en-US" dirty="0"/>
              <a:t>barcode matrices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51D5E-D5D4-6E00-258C-B5D4115B2CB0}"/>
              </a:ext>
            </a:extLst>
          </p:cNvPr>
          <p:cNvSpPr txBox="1"/>
          <p:nvPr/>
        </p:nvSpPr>
        <p:spPr>
          <a:xfrm>
            <a:off x="5943194" y="1291289"/>
            <a:ext cx="129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Aligned Reads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80F76-C0C8-F2C7-A95F-0462DC870677}"/>
              </a:ext>
            </a:extLst>
          </p:cNvPr>
          <p:cNvSpPr/>
          <p:nvPr/>
        </p:nvSpPr>
        <p:spPr>
          <a:xfrm>
            <a:off x="2909860" y="855045"/>
            <a:ext cx="1699535" cy="92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E801D-4A63-EDFC-F21D-A81A642E0B50}"/>
              </a:ext>
            </a:extLst>
          </p:cNvPr>
          <p:cNvSpPr/>
          <p:nvPr/>
        </p:nvSpPr>
        <p:spPr>
          <a:xfrm>
            <a:off x="5864610" y="1231344"/>
            <a:ext cx="1440781" cy="1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DB4161-B725-B153-6A13-38A92E59CE9D}"/>
              </a:ext>
            </a:extLst>
          </p:cNvPr>
          <p:cNvGrpSpPr/>
          <p:nvPr/>
        </p:nvGrpSpPr>
        <p:grpSpPr>
          <a:xfrm>
            <a:off x="317440" y="879111"/>
            <a:ext cx="1773936" cy="914400"/>
            <a:chOff x="758952" y="923544"/>
            <a:chExt cx="1773936" cy="9144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1F8B8F-B179-E267-E168-9F6DD634CC8F}"/>
                </a:ext>
              </a:extLst>
            </p:cNvPr>
            <p:cNvSpPr txBox="1"/>
            <p:nvPr/>
          </p:nvSpPr>
          <p:spPr>
            <a:xfrm>
              <a:off x="788404" y="942730"/>
              <a:ext cx="1285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Binary </a:t>
              </a:r>
            </a:p>
            <a:p>
              <a:r>
                <a:rPr lang="en-US" dirty="0"/>
                <a:t>Sequence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B0084D-C20C-F91C-CD2B-E9F8ACCFCC3E}"/>
                </a:ext>
              </a:extLst>
            </p:cNvPr>
            <p:cNvSpPr/>
            <p:nvPr/>
          </p:nvSpPr>
          <p:spPr>
            <a:xfrm>
              <a:off x="758952" y="923544"/>
              <a:ext cx="177393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6419B3E-AE0D-DF41-0E89-C296E5C42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18" t="12514" r="43769" b="28376"/>
            <a:stretch/>
          </p:blipFill>
          <p:spPr>
            <a:xfrm>
              <a:off x="2104590" y="1038492"/>
              <a:ext cx="341505" cy="74434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61D165-94CA-404E-050E-5AF93861DE7C}"/>
                </a:ext>
              </a:extLst>
            </p:cNvPr>
            <p:cNvSpPr txBox="1"/>
            <p:nvPr/>
          </p:nvSpPr>
          <p:spPr>
            <a:xfrm>
              <a:off x="832136" y="153016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BCL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92874ED-55A5-D8DE-8CFF-DDBDDD15843A}"/>
              </a:ext>
            </a:extLst>
          </p:cNvPr>
          <p:cNvSpPr txBox="1"/>
          <p:nvPr/>
        </p:nvSpPr>
        <p:spPr>
          <a:xfrm>
            <a:off x="2951704" y="874580"/>
            <a:ext cx="165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Demultiplexed Reads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78D8F8-2D8A-D6EB-EAA0-AC0DD9A460E0}"/>
              </a:ext>
            </a:extLst>
          </p:cNvPr>
          <p:cNvGrpSpPr/>
          <p:nvPr/>
        </p:nvGrpSpPr>
        <p:grpSpPr>
          <a:xfrm>
            <a:off x="278011" y="2075900"/>
            <a:ext cx="1909763" cy="836692"/>
            <a:chOff x="2286000" y="2103008"/>
            <a:chExt cx="1909763" cy="836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B5E50-E2E8-90D3-2A0C-574AEE9B3B2E}"/>
                </a:ext>
              </a:extLst>
            </p:cNvPr>
            <p:cNvSpPr txBox="1"/>
            <p:nvPr/>
          </p:nvSpPr>
          <p:spPr>
            <a:xfrm>
              <a:off x="2333010" y="2195956"/>
              <a:ext cx="1179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</a:t>
              </a:r>
            </a:p>
            <a:p>
              <a:r>
                <a:rPr lang="en-US" dirty="0"/>
                <a:t>Genome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7DA56-634A-B770-9446-7FDAF6BFBD70}"/>
                </a:ext>
              </a:extLst>
            </p:cNvPr>
            <p:cNvSpPr/>
            <p:nvPr/>
          </p:nvSpPr>
          <p:spPr>
            <a:xfrm>
              <a:off x="2286000" y="2107407"/>
              <a:ext cx="1909763" cy="812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D424F6-BB3D-38B4-938A-7CA5257175E9}"/>
                </a:ext>
              </a:extLst>
            </p:cNvPr>
            <p:cNvSpPr txBox="1"/>
            <p:nvPr/>
          </p:nvSpPr>
          <p:spPr>
            <a:xfrm>
              <a:off x="3711449" y="210300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VCF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252B74-BB59-A78E-4DC4-A379EF7A83E7}"/>
                </a:ext>
              </a:extLst>
            </p:cNvPr>
            <p:cNvSpPr txBox="1"/>
            <p:nvPr/>
          </p:nvSpPr>
          <p:spPr>
            <a:xfrm>
              <a:off x="3710510" y="2362308"/>
              <a:ext cx="467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GTF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75CA82-0211-35E0-6957-A3A2F7BE06C1}"/>
                </a:ext>
              </a:extLst>
            </p:cNvPr>
            <p:cNvSpPr txBox="1"/>
            <p:nvPr/>
          </p:nvSpPr>
          <p:spPr>
            <a:xfrm>
              <a:off x="3704908" y="2631923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GFF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4CDA568-F844-B445-989E-A53531EE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4775" y="2247243"/>
              <a:ext cx="291265" cy="57091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AA8B53F-3026-B47E-663D-9EAEC6EB0833}"/>
              </a:ext>
            </a:extLst>
          </p:cNvPr>
          <p:cNvSpPr txBox="1"/>
          <p:nvPr/>
        </p:nvSpPr>
        <p:spPr>
          <a:xfrm>
            <a:off x="3544603" y="2311745"/>
            <a:ext cx="4635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503EBFF-AC12-EAF4-3B79-98CAB5FA0073}"/>
              </a:ext>
            </a:extLst>
          </p:cNvPr>
          <p:cNvSpPr/>
          <p:nvPr/>
        </p:nvSpPr>
        <p:spPr>
          <a:xfrm>
            <a:off x="2103114" y="1140323"/>
            <a:ext cx="813107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EA96A1-ECF1-BB56-27B6-4D9D50F1A37A}"/>
              </a:ext>
            </a:extLst>
          </p:cNvPr>
          <p:cNvSpPr/>
          <p:nvPr/>
        </p:nvSpPr>
        <p:spPr>
          <a:xfrm>
            <a:off x="5367294" y="1408319"/>
            <a:ext cx="49599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48">
            <a:extLst>
              <a:ext uri="{FF2B5EF4-FFF2-40B4-BE49-F238E27FC236}">
                <a16:creationId xmlns:a16="http://schemas.microsoft.com/office/drawing/2014/main" id="{CE9C269F-DD3B-52B5-5E26-96EAE2AE7730}"/>
              </a:ext>
            </a:extLst>
          </p:cNvPr>
          <p:cNvSpPr/>
          <p:nvPr/>
        </p:nvSpPr>
        <p:spPr>
          <a:xfrm rot="5400000">
            <a:off x="4767422" y="1953672"/>
            <a:ext cx="1092040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FB1FF72-0FA9-DCC9-D247-35D463BC07C9}"/>
              </a:ext>
            </a:extLst>
          </p:cNvPr>
          <p:cNvSpPr/>
          <p:nvPr/>
        </p:nvSpPr>
        <p:spPr>
          <a:xfrm>
            <a:off x="7317550" y="1350762"/>
            <a:ext cx="193490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377BE80-BF78-6FB1-81D7-5933BC9D58F8}"/>
              </a:ext>
            </a:extLst>
          </p:cNvPr>
          <p:cNvSpPr/>
          <p:nvPr/>
        </p:nvSpPr>
        <p:spPr>
          <a:xfrm>
            <a:off x="4664581" y="4071830"/>
            <a:ext cx="41365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A63A633-4841-043B-60D1-FC2C87370AEC}"/>
              </a:ext>
            </a:extLst>
          </p:cNvPr>
          <p:cNvSpPr/>
          <p:nvPr/>
        </p:nvSpPr>
        <p:spPr>
          <a:xfrm>
            <a:off x="7064171" y="4071830"/>
            <a:ext cx="36606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B871755-1A2C-8CC2-0D5B-239F7FC13E12}"/>
              </a:ext>
            </a:extLst>
          </p:cNvPr>
          <p:cNvSpPr/>
          <p:nvPr/>
        </p:nvSpPr>
        <p:spPr>
          <a:xfrm>
            <a:off x="9413061" y="4071830"/>
            <a:ext cx="42272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BD3790B-1767-72AA-DEDE-C539DF3897E6}"/>
              </a:ext>
            </a:extLst>
          </p:cNvPr>
          <p:cNvSpPr/>
          <p:nvPr/>
        </p:nvSpPr>
        <p:spPr>
          <a:xfrm>
            <a:off x="2329272" y="5650381"/>
            <a:ext cx="3491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CE185CD-734A-7CAB-B024-931A6A78AC1F}"/>
              </a:ext>
            </a:extLst>
          </p:cNvPr>
          <p:cNvSpPr/>
          <p:nvPr/>
        </p:nvSpPr>
        <p:spPr>
          <a:xfrm>
            <a:off x="4752310" y="5650381"/>
            <a:ext cx="468799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387FD6E-90B8-DF11-924E-1DD01C4BC3D7}"/>
              </a:ext>
            </a:extLst>
          </p:cNvPr>
          <p:cNvSpPr/>
          <p:nvPr/>
        </p:nvSpPr>
        <p:spPr>
          <a:xfrm>
            <a:off x="7203483" y="5650381"/>
            <a:ext cx="45103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056C80D0-B623-9880-158E-CD46CC0D37E1}"/>
              </a:ext>
            </a:extLst>
          </p:cNvPr>
          <p:cNvSpPr/>
          <p:nvPr/>
        </p:nvSpPr>
        <p:spPr>
          <a:xfrm>
            <a:off x="9683511" y="5650381"/>
            <a:ext cx="3184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E7CB7-D189-24BF-C58C-D314B26EA0BF}"/>
              </a:ext>
            </a:extLst>
          </p:cNvPr>
          <p:cNvSpPr txBox="1"/>
          <p:nvPr/>
        </p:nvSpPr>
        <p:spPr>
          <a:xfrm>
            <a:off x="5701726" y="3144548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Seurat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F372B-4F34-BFE8-F361-DD313C21B419}"/>
              </a:ext>
            </a:extLst>
          </p:cNvPr>
          <p:cNvSpPr txBox="1"/>
          <p:nvPr/>
        </p:nvSpPr>
        <p:spPr>
          <a:xfrm>
            <a:off x="5863287" y="1842834"/>
            <a:ext cx="59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BAM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111CE8-F26A-31A1-46FB-552275AAA3C1}"/>
              </a:ext>
            </a:extLst>
          </p:cNvPr>
          <p:cNvSpPr txBox="1"/>
          <p:nvPr/>
        </p:nvSpPr>
        <p:spPr>
          <a:xfrm>
            <a:off x="5859720" y="20891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HDF5 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16F1E58-EAB6-BDA2-50FD-7F45D9A21B67}"/>
              </a:ext>
            </a:extLst>
          </p:cNvPr>
          <p:cNvSpPr txBox="1"/>
          <p:nvPr/>
        </p:nvSpPr>
        <p:spPr>
          <a:xfrm>
            <a:off x="6561209" y="18321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SFF</a:t>
            </a:r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7BB141E0-974A-9290-DFF4-84D12893A9A1}"/>
              </a:ext>
            </a:extLst>
          </p:cNvPr>
          <p:cNvSpPr/>
          <p:nvPr/>
        </p:nvSpPr>
        <p:spPr>
          <a:xfrm rot="2746638">
            <a:off x="-179905" y="3891786"/>
            <a:ext cx="566842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Arrow: Right 1031">
            <a:extLst>
              <a:ext uri="{FF2B5EF4-FFF2-40B4-BE49-F238E27FC236}">
                <a16:creationId xmlns:a16="http://schemas.microsoft.com/office/drawing/2014/main" id="{94AD4C68-EC37-C7D0-A175-11811B9D2F63}"/>
              </a:ext>
            </a:extLst>
          </p:cNvPr>
          <p:cNvSpPr/>
          <p:nvPr/>
        </p:nvSpPr>
        <p:spPr>
          <a:xfrm rot="2746638">
            <a:off x="-115230" y="5437531"/>
            <a:ext cx="47454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Seurat Adjustable Parameters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7BA9AB-43B9-B898-BF6E-23781543F8B1}"/>
              </a:ext>
            </a:extLst>
          </p:cNvPr>
          <p:cNvGrpSpPr/>
          <p:nvPr/>
        </p:nvGrpSpPr>
        <p:grpSpPr>
          <a:xfrm>
            <a:off x="727308" y="1489132"/>
            <a:ext cx="1665514" cy="731520"/>
            <a:chOff x="641580" y="1489132"/>
            <a:chExt cx="1665514" cy="731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D162D6-9495-986E-5FF8-533D1B7FB5BA}"/>
                </a:ext>
              </a:extLst>
            </p:cNvPr>
            <p:cNvSpPr/>
            <p:nvPr/>
          </p:nvSpPr>
          <p:spPr>
            <a:xfrm>
              <a:off x="641580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91AECE-E938-1E44-F75A-CAFACB98C3A1}"/>
                </a:ext>
              </a:extLst>
            </p:cNvPr>
            <p:cNvSpPr txBox="1"/>
            <p:nvPr/>
          </p:nvSpPr>
          <p:spPr>
            <a:xfrm>
              <a:off x="766162" y="1670226"/>
              <a:ext cx="1416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Count Matrix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D07BC1-AD78-DD28-7048-806658B38FC9}"/>
              </a:ext>
            </a:extLst>
          </p:cNvPr>
          <p:cNvGrpSpPr/>
          <p:nvPr/>
        </p:nvGrpSpPr>
        <p:grpSpPr>
          <a:xfrm>
            <a:off x="3605348" y="1489132"/>
            <a:ext cx="1665514" cy="731520"/>
            <a:chOff x="3746552" y="1489132"/>
            <a:chExt cx="1665514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B54F5F-895D-9EAD-BB72-EBEA96CD8BEE}"/>
                </a:ext>
              </a:extLst>
            </p:cNvPr>
            <p:cNvSpPr/>
            <p:nvPr/>
          </p:nvSpPr>
          <p:spPr>
            <a:xfrm>
              <a:off x="3746552" y="1489132"/>
              <a:ext cx="1665514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263753-A243-7C0D-91B2-AD2E986AAF80}"/>
                </a:ext>
              </a:extLst>
            </p:cNvPr>
            <p:cNvSpPr txBox="1"/>
            <p:nvPr/>
          </p:nvSpPr>
          <p:spPr>
            <a:xfrm>
              <a:off x="3871134" y="1670226"/>
              <a:ext cx="1484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Import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8AE4AE-16AE-2510-97F4-C81EC8B52138}"/>
              </a:ext>
            </a:extLst>
          </p:cNvPr>
          <p:cNvGrpSpPr/>
          <p:nvPr/>
        </p:nvGrpSpPr>
        <p:grpSpPr>
          <a:xfrm>
            <a:off x="6744452" y="1489132"/>
            <a:ext cx="1626856" cy="731520"/>
            <a:chOff x="6954760" y="1489132"/>
            <a:chExt cx="1626856" cy="731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5D812D-F999-6B19-37AB-1D874209410A}"/>
                </a:ext>
              </a:extLst>
            </p:cNvPr>
            <p:cNvSpPr/>
            <p:nvPr/>
          </p:nvSpPr>
          <p:spPr>
            <a:xfrm>
              <a:off x="6954760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FBE47-F0EE-51B3-B5AC-DA384EBE124B}"/>
                </a:ext>
              </a:extLst>
            </p:cNvPr>
            <p:cNvSpPr txBox="1"/>
            <p:nvPr/>
          </p:nvSpPr>
          <p:spPr>
            <a:xfrm>
              <a:off x="6954760" y="1670226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Normalize Data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B13D6B-4FEF-DB31-E619-E55C570699EF}"/>
              </a:ext>
            </a:extLst>
          </p:cNvPr>
          <p:cNvGrpSpPr/>
          <p:nvPr/>
        </p:nvGrpSpPr>
        <p:grpSpPr>
          <a:xfrm>
            <a:off x="9670141" y="1489132"/>
            <a:ext cx="1626856" cy="731520"/>
            <a:chOff x="9757229" y="1489132"/>
            <a:chExt cx="1626856" cy="731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1C5D10-2CA7-49B3-FEFD-D5738FC2E4F3}"/>
                </a:ext>
              </a:extLst>
            </p:cNvPr>
            <p:cNvSpPr/>
            <p:nvPr/>
          </p:nvSpPr>
          <p:spPr>
            <a:xfrm>
              <a:off x="9757229" y="1489132"/>
              <a:ext cx="1626856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D2D91F-BE15-DEDF-8132-0C4C666C8BD3}"/>
                </a:ext>
              </a:extLst>
            </p:cNvPr>
            <p:cNvSpPr txBox="1"/>
            <p:nvPr/>
          </p:nvSpPr>
          <p:spPr>
            <a:xfrm>
              <a:off x="9858287" y="1531727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Find Variable</a:t>
              </a:r>
            </a:p>
            <a:p>
              <a:pPr algn="ctr"/>
              <a:r>
                <a:rPr lang="en-US" dirty="0"/>
                <a:t> Genes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6160AF-3465-C5D4-A8B9-40A13EC738AA}"/>
              </a:ext>
            </a:extLst>
          </p:cNvPr>
          <p:cNvGrpSpPr/>
          <p:nvPr/>
        </p:nvGrpSpPr>
        <p:grpSpPr>
          <a:xfrm>
            <a:off x="869238" y="4251634"/>
            <a:ext cx="1413290" cy="563564"/>
            <a:chOff x="665986" y="4235718"/>
            <a:chExt cx="1413290" cy="5635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1302B5-02CD-3169-3F46-1C0B64E638F7}"/>
                </a:ext>
              </a:extLst>
            </p:cNvPr>
            <p:cNvSpPr/>
            <p:nvPr/>
          </p:nvSpPr>
          <p:spPr>
            <a:xfrm>
              <a:off x="665986" y="4235718"/>
              <a:ext cx="1413290" cy="56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84BF31-33F9-BF6A-8A05-152570013EA7}"/>
                </a:ext>
              </a:extLst>
            </p:cNvPr>
            <p:cNvSpPr txBox="1"/>
            <p:nvPr/>
          </p:nvSpPr>
          <p:spPr>
            <a:xfrm>
              <a:off x="767044" y="4341821"/>
              <a:ext cx="115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Scale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37A970-4A9A-2AA5-9486-F34F4308D94A}"/>
              </a:ext>
            </a:extLst>
          </p:cNvPr>
          <p:cNvGrpSpPr/>
          <p:nvPr/>
        </p:nvGrpSpPr>
        <p:grpSpPr>
          <a:xfrm>
            <a:off x="3526337" y="4255440"/>
            <a:ext cx="1823536" cy="555952"/>
            <a:chOff x="3713262" y="4308003"/>
            <a:chExt cx="1823536" cy="5559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147B9-2547-4D11-44E8-E5F2F75E92A3}"/>
                </a:ext>
              </a:extLst>
            </p:cNvPr>
            <p:cNvSpPr/>
            <p:nvPr/>
          </p:nvSpPr>
          <p:spPr>
            <a:xfrm>
              <a:off x="3713262" y="4308003"/>
              <a:ext cx="1823536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BC2B31-D396-F823-BA38-F14C437FEA7F}"/>
                </a:ext>
              </a:extLst>
            </p:cNvPr>
            <p:cNvSpPr txBox="1"/>
            <p:nvPr/>
          </p:nvSpPr>
          <p:spPr>
            <a:xfrm>
              <a:off x="3826158" y="4401313"/>
              <a:ext cx="1597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Neighbors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C20364-2581-CCDE-D299-06283C52A1D1}"/>
              </a:ext>
            </a:extLst>
          </p:cNvPr>
          <p:cNvGrpSpPr/>
          <p:nvPr/>
        </p:nvGrpSpPr>
        <p:grpSpPr>
          <a:xfrm>
            <a:off x="6676386" y="4255440"/>
            <a:ext cx="1698803" cy="555952"/>
            <a:chOff x="7003190" y="4308003"/>
            <a:chExt cx="1698803" cy="5559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EBD4E-8464-57A8-8BF3-F07E8A43FD01}"/>
                </a:ext>
              </a:extLst>
            </p:cNvPr>
            <p:cNvSpPr/>
            <p:nvPr/>
          </p:nvSpPr>
          <p:spPr>
            <a:xfrm>
              <a:off x="7003190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17152B-FDA1-2A84-309C-BCDD05C71689}"/>
                </a:ext>
              </a:extLst>
            </p:cNvPr>
            <p:cNvSpPr txBox="1"/>
            <p:nvPr/>
          </p:nvSpPr>
          <p:spPr>
            <a:xfrm>
              <a:off x="7104249" y="4401313"/>
              <a:ext cx="13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 Clusters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EC380-5C5D-D08C-E38E-FD9CB46974CF}"/>
              </a:ext>
            </a:extLst>
          </p:cNvPr>
          <p:cNvGrpSpPr/>
          <p:nvPr/>
        </p:nvGrpSpPr>
        <p:grpSpPr>
          <a:xfrm>
            <a:off x="9623271" y="4255440"/>
            <a:ext cx="1698803" cy="555952"/>
            <a:chOff x="9757229" y="4308003"/>
            <a:chExt cx="1698803" cy="5559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91B06-D897-9A41-D1F7-47C07540FF43}"/>
                </a:ext>
              </a:extLst>
            </p:cNvPr>
            <p:cNvSpPr/>
            <p:nvPr/>
          </p:nvSpPr>
          <p:spPr>
            <a:xfrm>
              <a:off x="9757229" y="4308003"/>
              <a:ext cx="1698803" cy="555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320A0B-3D94-404E-1428-618405344CF1}"/>
                </a:ext>
              </a:extLst>
            </p:cNvPr>
            <p:cNvSpPr txBox="1"/>
            <p:nvPr/>
          </p:nvSpPr>
          <p:spPr>
            <a:xfrm>
              <a:off x="10178467" y="440131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19372C8-FC02-5451-9F2B-449BD4E5B0B3}"/>
              </a:ext>
            </a:extLst>
          </p:cNvPr>
          <p:cNvSpPr txBox="1"/>
          <p:nvPr/>
        </p:nvSpPr>
        <p:spPr>
          <a:xfrm>
            <a:off x="6747926" y="2220797"/>
            <a:ext cx="231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method</a:t>
            </a:r>
          </a:p>
          <a:p>
            <a:r>
              <a:rPr lang="en-US" dirty="0"/>
              <a:t>Scale factor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CE848-7104-EA7A-0E1D-06730FB9E889}"/>
              </a:ext>
            </a:extLst>
          </p:cNvPr>
          <p:cNvSpPr txBox="1"/>
          <p:nvPr/>
        </p:nvSpPr>
        <p:spPr>
          <a:xfrm>
            <a:off x="3713262" y="2217093"/>
            <a:ext cx="1959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features</a:t>
            </a:r>
          </a:p>
          <a:p>
            <a:r>
              <a:rPr lang="en-US" dirty="0"/>
              <a:t>Min cells</a:t>
            </a:r>
          </a:p>
          <a:p>
            <a:r>
              <a:rPr lang="en-US" dirty="0"/>
              <a:t>Max % </a:t>
            </a:r>
            <a:r>
              <a:rPr lang="en-US" dirty="0" err="1"/>
              <a:t>mito</a:t>
            </a:r>
            <a:r>
              <a:rPr lang="en-US" dirty="0"/>
              <a:t>. genes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7FA02-80CD-FF2B-84E1-9D629C272269}"/>
              </a:ext>
            </a:extLst>
          </p:cNvPr>
          <p:cNvSpPr txBox="1"/>
          <p:nvPr/>
        </p:nvSpPr>
        <p:spPr>
          <a:xfrm>
            <a:off x="9670656" y="2232601"/>
            <a:ext cx="2062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method</a:t>
            </a:r>
          </a:p>
          <a:p>
            <a:r>
              <a:rPr lang="en-US" dirty="0"/>
              <a:t>Loess span width</a:t>
            </a:r>
          </a:p>
          <a:p>
            <a:r>
              <a:rPr lang="en-US" dirty="0"/>
              <a:t>Number of bins</a:t>
            </a:r>
          </a:p>
          <a:p>
            <a:r>
              <a:rPr lang="en-US" dirty="0"/>
              <a:t>Binning method</a:t>
            </a:r>
          </a:p>
          <a:p>
            <a:r>
              <a:rPr lang="en-US" dirty="0"/>
              <a:t>Number of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B3572-3754-6F89-7B9C-1891CDB07438}"/>
              </a:ext>
            </a:extLst>
          </p:cNvPr>
          <p:cNvSpPr txBox="1"/>
          <p:nvPr/>
        </p:nvSpPr>
        <p:spPr>
          <a:xfrm>
            <a:off x="768166" y="4833823"/>
            <a:ext cx="201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to regress</a:t>
            </a:r>
          </a:p>
          <a:p>
            <a:r>
              <a:rPr lang="en-US" dirty="0"/>
              <a:t>Scale max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9DC9D7-C351-E30F-9948-FD8A9B0D6A11}"/>
              </a:ext>
            </a:extLst>
          </p:cNvPr>
          <p:cNvSpPr txBox="1"/>
          <p:nvPr/>
        </p:nvSpPr>
        <p:spPr>
          <a:xfrm>
            <a:off x="3507227" y="4860269"/>
            <a:ext cx="214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reduction</a:t>
            </a:r>
          </a:p>
          <a:p>
            <a:r>
              <a:rPr lang="en-US" dirty="0"/>
              <a:t>K-neighbors</a:t>
            </a:r>
          </a:p>
          <a:p>
            <a:r>
              <a:rPr lang="en-US" dirty="0" err="1"/>
              <a:t>Prunning</a:t>
            </a:r>
            <a:r>
              <a:rPr lang="en-US" dirty="0"/>
              <a:t> for SNN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7D0804-9804-221C-EF2E-3F728D707D2B}"/>
              </a:ext>
            </a:extLst>
          </p:cNvPr>
          <p:cNvSpPr txBox="1"/>
          <p:nvPr/>
        </p:nvSpPr>
        <p:spPr>
          <a:xfrm>
            <a:off x="6709430" y="4850169"/>
            <a:ext cx="1971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 (UMAP)</a:t>
            </a:r>
          </a:p>
          <a:p>
            <a:r>
              <a:rPr lang="en-US" dirty="0"/>
              <a:t>______. (t-SNE)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053EB-C2F2-C4DA-5F21-CBA502F6E133}"/>
              </a:ext>
            </a:extLst>
          </p:cNvPr>
          <p:cNvSpPr txBox="1"/>
          <p:nvPr/>
        </p:nvSpPr>
        <p:spPr>
          <a:xfrm>
            <a:off x="36371" y="6368056"/>
            <a:ext cx="2669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1" dirty="0">
                <a:effectLst/>
                <a:latin typeface="OpenSans"/>
              </a:rPr>
              <a:t>Appropriated from:</a:t>
            </a:r>
          </a:p>
          <a:p>
            <a:r>
              <a:rPr lang="en-US" sz="1000" b="0" i="1" dirty="0">
                <a:effectLst/>
                <a:latin typeface="OpenSans"/>
              </a:rPr>
              <a:t>Schneider, J </a:t>
            </a:r>
            <a:r>
              <a:rPr lang="en-US" sz="1000" b="0" i="1" dirty="0" err="1">
                <a:effectLst/>
                <a:latin typeface="OpenSans"/>
              </a:rPr>
              <a:t>Transl</a:t>
            </a:r>
            <a:r>
              <a:rPr lang="en-US" sz="1000" b="0" i="1" dirty="0">
                <a:effectLst/>
                <a:latin typeface="OpenSans"/>
              </a:rPr>
              <a:t> Genet </a:t>
            </a:r>
            <a:r>
              <a:rPr lang="en-US" sz="1000" b="0" i="1" dirty="0" err="1">
                <a:effectLst/>
                <a:latin typeface="OpenSans"/>
              </a:rPr>
              <a:t>Genom</a:t>
            </a:r>
            <a:r>
              <a:rPr lang="en-US" sz="1000" b="0" i="0" dirty="0">
                <a:effectLst/>
                <a:latin typeface="OpenSans"/>
              </a:rPr>
              <a:t> 2021;5:37-49.</a:t>
            </a:r>
          </a:p>
        </p:txBody>
      </p:sp>
      <p:sp>
        <p:nvSpPr>
          <p:cNvPr id="35" name="Arrow: Right 1029">
            <a:extLst>
              <a:ext uri="{FF2B5EF4-FFF2-40B4-BE49-F238E27FC236}">
                <a16:creationId xmlns:a16="http://schemas.microsoft.com/office/drawing/2014/main" id="{85EFE3B8-F04B-6437-2D12-45AA4F147A73}"/>
              </a:ext>
            </a:extLst>
          </p:cNvPr>
          <p:cNvSpPr/>
          <p:nvPr/>
        </p:nvSpPr>
        <p:spPr>
          <a:xfrm rot="2746638">
            <a:off x="11298348" y="2102488"/>
            <a:ext cx="1225588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Right 45">
            <a:extLst>
              <a:ext uri="{FF2B5EF4-FFF2-40B4-BE49-F238E27FC236}">
                <a16:creationId xmlns:a16="http://schemas.microsoft.com/office/drawing/2014/main" id="{4A56442E-58DE-8B45-93D2-8DDE22FFB751}"/>
              </a:ext>
            </a:extLst>
          </p:cNvPr>
          <p:cNvSpPr/>
          <p:nvPr/>
        </p:nvSpPr>
        <p:spPr>
          <a:xfrm>
            <a:off x="2551781" y="1580572"/>
            <a:ext cx="94217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45">
            <a:extLst>
              <a:ext uri="{FF2B5EF4-FFF2-40B4-BE49-F238E27FC236}">
                <a16:creationId xmlns:a16="http://schemas.microsoft.com/office/drawing/2014/main" id="{93A186C0-5046-6408-935A-AC29A208A368}"/>
              </a:ext>
            </a:extLst>
          </p:cNvPr>
          <p:cNvSpPr/>
          <p:nvPr/>
        </p:nvSpPr>
        <p:spPr>
          <a:xfrm>
            <a:off x="5671448" y="1580572"/>
            <a:ext cx="8049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45">
            <a:extLst>
              <a:ext uri="{FF2B5EF4-FFF2-40B4-BE49-F238E27FC236}">
                <a16:creationId xmlns:a16="http://schemas.microsoft.com/office/drawing/2014/main" id="{09AAA98B-24D9-723B-585F-A52DB0D37FF9}"/>
              </a:ext>
            </a:extLst>
          </p:cNvPr>
          <p:cNvSpPr/>
          <p:nvPr/>
        </p:nvSpPr>
        <p:spPr>
          <a:xfrm>
            <a:off x="8607895" y="1580572"/>
            <a:ext cx="930244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029">
            <a:extLst>
              <a:ext uri="{FF2B5EF4-FFF2-40B4-BE49-F238E27FC236}">
                <a16:creationId xmlns:a16="http://schemas.microsoft.com/office/drawing/2014/main" id="{70D379E4-B91F-1878-74CE-958E72CD4C0A}"/>
              </a:ext>
            </a:extLst>
          </p:cNvPr>
          <p:cNvSpPr/>
          <p:nvPr/>
        </p:nvSpPr>
        <p:spPr>
          <a:xfrm rot="13517759">
            <a:off x="-252651" y="3988997"/>
            <a:ext cx="1033227" cy="365760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802247 w 1014277"/>
              <a:gd name="connsiteY1" fmla="*/ 637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970949"/>
              <a:gd name="connsiteY0" fmla="*/ 0 h 185321"/>
              <a:gd name="connsiteX1" fmla="*/ 802247 w 970949"/>
              <a:gd name="connsiteY1" fmla="*/ 637 h 185321"/>
              <a:gd name="connsiteX2" fmla="*/ 970949 w 970949"/>
              <a:gd name="connsiteY2" fmla="*/ 185321 h 185321"/>
              <a:gd name="connsiteX3" fmla="*/ 0 w 970949"/>
              <a:gd name="connsiteY3" fmla="*/ 184666 h 185321"/>
              <a:gd name="connsiteX4" fmla="*/ 0 w 970949"/>
              <a:gd name="connsiteY4" fmla="*/ 0 h 18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949" h="185321">
                <a:moveTo>
                  <a:pt x="0" y="0"/>
                </a:moveTo>
                <a:lnTo>
                  <a:pt x="802247" y="637"/>
                </a:lnTo>
                <a:lnTo>
                  <a:pt x="970949" y="185321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45">
            <a:extLst>
              <a:ext uri="{FF2B5EF4-FFF2-40B4-BE49-F238E27FC236}">
                <a16:creationId xmlns:a16="http://schemas.microsoft.com/office/drawing/2014/main" id="{8BDD054D-7621-6DAC-0ED4-A618DFA62182}"/>
              </a:ext>
            </a:extLst>
          </p:cNvPr>
          <p:cNvSpPr/>
          <p:nvPr/>
        </p:nvSpPr>
        <p:spPr>
          <a:xfrm>
            <a:off x="2539003" y="4259096"/>
            <a:ext cx="782180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5">
            <a:extLst>
              <a:ext uri="{FF2B5EF4-FFF2-40B4-BE49-F238E27FC236}">
                <a16:creationId xmlns:a16="http://schemas.microsoft.com/office/drawing/2014/main" id="{7FE2ABD3-7DD7-FAD8-AA6C-D55C6DE16CC1}"/>
              </a:ext>
            </a:extLst>
          </p:cNvPr>
          <p:cNvSpPr/>
          <p:nvPr/>
        </p:nvSpPr>
        <p:spPr>
          <a:xfrm>
            <a:off x="5671448" y="4259096"/>
            <a:ext cx="739807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5">
            <a:extLst>
              <a:ext uri="{FF2B5EF4-FFF2-40B4-BE49-F238E27FC236}">
                <a16:creationId xmlns:a16="http://schemas.microsoft.com/office/drawing/2014/main" id="{38EF0B2F-960B-DD5C-0F6F-133B7C3DC66A}"/>
              </a:ext>
            </a:extLst>
          </p:cNvPr>
          <p:cNvSpPr/>
          <p:nvPr/>
        </p:nvSpPr>
        <p:spPr>
          <a:xfrm>
            <a:off x="8680611" y="4259096"/>
            <a:ext cx="785222" cy="54864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165</Words>
  <Application>Microsoft Macintosh PowerPoint</Application>
  <PresentationFormat>Widescreen</PresentationFormat>
  <Paragraphs>73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OpenSans</vt:lpstr>
      <vt:lpstr>Office Theme</vt:lpstr>
      <vt:lpstr>Module 3: Processing scRNA-Seq with Seurat</vt:lpstr>
      <vt:lpstr>Processing Pipeline Overview</vt:lpstr>
      <vt:lpstr>Seurat Adjustable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39</cp:revision>
  <dcterms:created xsi:type="dcterms:W3CDTF">2024-01-01T16:06:19Z</dcterms:created>
  <dcterms:modified xsi:type="dcterms:W3CDTF">2024-01-03T18:06:16Z</dcterms:modified>
</cp:coreProperties>
</file>