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sldIdLst>
    <p:sldId id="256" r:id="rId2"/>
    <p:sldId id="267" r:id="rId3"/>
    <p:sldId id="261" r:id="rId4"/>
    <p:sldId id="262" r:id="rId5"/>
    <p:sldId id="263" r:id="rId6"/>
    <p:sldId id="264" r:id="rId7"/>
    <p:sldId id="266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A846-4BFB-02A1-AF84-4918220D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Highly Variable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9FFDF-3964-974A-F098-AF0BEF9B7ED3}"/>
              </a:ext>
            </a:extLst>
          </p:cNvPr>
          <p:cNvSpPr txBox="1"/>
          <p:nvPr/>
        </p:nvSpPr>
        <p:spPr>
          <a:xfrm>
            <a:off x="1831086" y="937135"/>
            <a:ext cx="6185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pbmc</a:t>
            </a:r>
            <a:r>
              <a:rPr lang="en-US" dirty="0"/>
              <a:t> &lt;- </a:t>
            </a:r>
            <a:r>
              <a:rPr lang="en-US" dirty="0" err="1"/>
              <a:t>FindVariableFeatures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</a:t>
            </a:r>
            <a:r>
              <a:rPr lang="en-US" dirty="0" err="1"/>
              <a:t>selection.method</a:t>
            </a:r>
            <a:r>
              <a:rPr lang="en-US" dirty="0"/>
              <a:t> = "</a:t>
            </a:r>
            <a:r>
              <a:rPr lang="en-US" dirty="0" err="1"/>
              <a:t>vst</a:t>
            </a:r>
            <a:r>
              <a:rPr lang="en-US" dirty="0"/>
              <a:t>", </a:t>
            </a:r>
            <a:r>
              <a:rPr lang="en-US" dirty="0" err="1"/>
              <a:t>nfeatures</a:t>
            </a:r>
            <a:r>
              <a:rPr lang="en-US" dirty="0"/>
              <a:t> = 2000)</a:t>
            </a:r>
          </a:p>
          <a:p>
            <a:endParaRPr lang="en-US" dirty="0"/>
          </a:p>
          <a:p>
            <a:r>
              <a:rPr lang="en-US" dirty="0"/>
              <a:t># Identify the 10 most highly variable genes</a:t>
            </a:r>
          </a:p>
          <a:p>
            <a:r>
              <a:rPr lang="en-US" dirty="0"/>
              <a:t>top10 &lt;- head(</a:t>
            </a:r>
            <a:r>
              <a:rPr lang="en-US" dirty="0" err="1"/>
              <a:t>VariableFeatures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), 10)</a:t>
            </a:r>
          </a:p>
          <a:p>
            <a:endParaRPr lang="en-US" dirty="0"/>
          </a:p>
          <a:p>
            <a:r>
              <a:rPr lang="en-US" dirty="0"/>
              <a:t># plot variable features with and without labels</a:t>
            </a:r>
          </a:p>
          <a:p>
            <a:r>
              <a:rPr lang="en-US" dirty="0"/>
              <a:t>plot1 &lt;- </a:t>
            </a:r>
            <a:r>
              <a:rPr lang="en-US" dirty="0" err="1"/>
              <a:t>VariableFeaturePlot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)</a:t>
            </a:r>
          </a:p>
          <a:p>
            <a:r>
              <a:rPr lang="en-US" dirty="0"/>
              <a:t>plot2 &lt;- </a:t>
            </a:r>
            <a:r>
              <a:rPr lang="en-US" dirty="0" err="1"/>
              <a:t>LabelPoints</a:t>
            </a:r>
            <a:r>
              <a:rPr lang="en-US" dirty="0"/>
              <a:t>(plot = plot1, points = top10, repel = TRUE)</a:t>
            </a:r>
          </a:p>
          <a:p>
            <a:r>
              <a:rPr lang="en-US" dirty="0"/>
              <a:t>plot1 + plot2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1B91E3-4812-B952-FD69-02A35D1E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08" y="3799457"/>
            <a:ext cx="5413248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315ED-3843-C54E-CCEF-629047456D2D}"/>
              </a:ext>
            </a:extLst>
          </p:cNvPr>
          <p:cNvSpPr/>
          <p:nvPr/>
        </p:nvSpPr>
        <p:spPr>
          <a:xfrm>
            <a:off x="0" y="629173"/>
            <a:ext cx="1704975" cy="17203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09E47-F905-B044-5629-2F5F3EF59AEF}"/>
              </a:ext>
            </a:extLst>
          </p:cNvPr>
          <p:cNvSpPr/>
          <p:nvPr/>
        </p:nvSpPr>
        <p:spPr>
          <a:xfrm>
            <a:off x="-1" y="2946400"/>
            <a:ext cx="1704975" cy="39116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9D0E-D3AC-8D88-A03B-BFA357F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</a:t>
            </a:r>
            <a:r>
              <a:rPr lang="en-US" dirty="0" err="1"/>
              <a:t>Laodings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41360-35DF-0AA5-C9D3-0162FB354AC7}"/>
              </a:ext>
            </a:extLst>
          </p:cNvPr>
          <p:cNvSpPr txBox="1"/>
          <p:nvPr/>
        </p:nvSpPr>
        <p:spPr>
          <a:xfrm>
            <a:off x="1959102" y="1121140"/>
            <a:ext cx="6185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VizDimLoadings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dims = 1:2, reduction = "</a:t>
            </a:r>
            <a:r>
              <a:rPr lang="en-US" dirty="0" err="1"/>
              <a:t>pca</a:t>
            </a:r>
            <a:r>
              <a:rPr lang="en-US" dirty="0"/>
              <a:t>")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9F04F89-DC39-8167-C4DA-D25E1528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94" y="2351771"/>
            <a:ext cx="4846320" cy="387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430808-A778-B7B4-E8C8-6D88DA00DAEC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A99C1-0636-6FA6-B582-CFE72F0E967E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907-68AF-A215-11AE-B873C8B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 loadings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37A5F-3AC7-CE12-5C58-4B1E73C24A52}"/>
              </a:ext>
            </a:extLst>
          </p:cNvPr>
          <p:cNvSpPr txBox="1"/>
          <p:nvPr/>
        </p:nvSpPr>
        <p:spPr>
          <a:xfrm>
            <a:off x="3003042" y="815839"/>
            <a:ext cx="6185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DimHeatmap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dims = 1:15, cells = 500, balanced = TRUE)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2F3FEB3-CE1D-B7A3-5338-510233A9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185171"/>
            <a:ext cx="8216900" cy="54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1EE68F-B47D-C6D8-BAE3-70D40C4B601D}"/>
              </a:ext>
            </a:extLst>
          </p:cNvPr>
          <p:cNvSpPr/>
          <p:nvPr/>
        </p:nvSpPr>
        <p:spPr>
          <a:xfrm>
            <a:off x="0" y="629173"/>
            <a:ext cx="1704975" cy="30030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DA614-7A0D-03F1-9333-E1E26CFB60B3}"/>
              </a:ext>
            </a:extLst>
          </p:cNvPr>
          <p:cNvSpPr/>
          <p:nvPr/>
        </p:nvSpPr>
        <p:spPr>
          <a:xfrm>
            <a:off x="-1" y="4508500"/>
            <a:ext cx="1704975" cy="23494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DA7DA-3C2F-8EFD-C083-CB79041C1CB9}"/>
              </a:ext>
            </a:extLst>
          </p:cNvPr>
          <p:cNvSpPr txBox="1"/>
          <p:nvPr/>
        </p:nvSpPr>
        <p:spPr>
          <a:xfrm>
            <a:off x="2651125" y="850384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VlnPlot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c("MS4A1", "CD79A"))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286476-5EA2-0EB5-2313-2DB391E0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210316"/>
            <a:ext cx="75946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24D4B-6E7C-0452-0C41-D536F93D422C}"/>
              </a:ext>
            </a:extLst>
          </p:cNvPr>
          <p:cNvSpPr txBox="1"/>
          <p:nvPr/>
        </p:nvSpPr>
        <p:spPr>
          <a:xfrm>
            <a:off x="1698625" y="852785"/>
            <a:ext cx="6191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FeaturePlot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c("MS4A1", "GNLY", "CD3E", "CD14", "FCER1A", "FCGR3A", "LYZ", "PPBP",</a:t>
            </a:r>
          </a:p>
          <a:p>
            <a:r>
              <a:rPr lang="en-US" dirty="0"/>
              <a:t>    "CD8A"))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7BFB869-8863-DE1C-8EB6-64CADA8B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427480"/>
            <a:ext cx="6470650" cy="51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6C891-32AD-12C0-22BE-C9AB6412BD67}"/>
              </a:ext>
            </a:extLst>
          </p:cNvPr>
          <p:cNvSpPr txBox="1"/>
          <p:nvPr/>
        </p:nvSpPr>
        <p:spPr>
          <a:xfrm>
            <a:off x="8575675" y="0"/>
            <a:ext cx="6203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pbmc.markers</a:t>
            </a:r>
            <a:r>
              <a:rPr lang="en-US" dirty="0"/>
              <a:t> %&gt;%</a:t>
            </a:r>
          </a:p>
          <a:p>
            <a:r>
              <a:rPr lang="en-US" dirty="0"/>
              <a:t>    </a:t>
            </a:r>
            <a:r>
              <a:rPr lang="en-US" dirty="0" err="1"/>
              <a:t>group_by</a:t>
            </a:r>
            <a:r>
              <a:rPr lang="en-US" dirty="0"/>
              <a:t>(cluster) %&gt;%</a:t>
            </a:r>
          </a:p>
          <a:p>
            <a:r>
              <a:rPr lang="en-US" dirty="0"/>
              <a:t>    </a:t>
            </a:r>
            <a:r>
              <a:rPr lang="en-US" dirty="0" err="1"/>
              <a:t>dplyr</a:t>
            </a:r>
            <a:r>
              <a:rPr lang="en-US" dirty="0"/>
              <a:t>::filter(avg_log2FC &gt; 1) %&gt;%</a:t>
            </a:r>
          </a:p>
          <a:p>
            <a:r>
              <a:rPr lang="en-US" dirty="0"/>
              <a:t>    </a:t>
            </a:r>
            <a:r>
              <a:rPr lang="en-US" dirty="0" err="1"/>
              <a:t>slice_head</a:t>
            </a:r>
            <a:r>
              <a:rPr lang="en-US" dirty="0"/>
              <a:t>(n = 10) %&gt;%</a:t>
            </a:r>
          </a:p>
          <a:p>
            <a:r>
              <a:rPr lang="en-US" dirty="0"/>
              <a:t>    ungroup() -&gt; top10</a:t>
            </a:r>
          </a:p>
          <a:p>
            <a:r>
              <a:rPr lang="en-US" dirty="0" err="1"/>
              <a:t>DoHeatmap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top10$gene) + </a:t>
            </a:r>
            <a:r>
              <a:rPr lang="en-US" dirty="0" err="1"/>
              <a:t>NoLegend</a:t>
            </a:r>
            <a:r>
              <a:rPr lang="en-US" dirty="0"/>
              <a:t>()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98E1A4-3099-679E-91F2-5FD1CE20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44450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213769" y="891501"/>
            <a:ext cx="5387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213769" y="3000489"/>
            <a:ext cx="694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</a:t>
            </a:r>
            <a:r>
              <a:rPr lang="en-US" u="sng" dirty="0"/>
              <a:t>two given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213769" y="4509312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two study groups,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213769" y="5796522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two study groups with replicates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169274" y="906934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8845087" y="2813879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490" y="2811222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267825" y="2928065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>
            <a:extLst>
              <a:ext uri="{FF2B5EF4-FFF2-40B4-BE49-F238E27FC236}">
                <a16:creationId xmlns:a16="http://schemas.microsoft.com/office/drawing/2014/main" id="{0F5A9075-FE35-8D45-6977-7ABA6F10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8" y="4440165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ECBC203A-88EC-A976-856D-6AAA8A55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692" y="4440765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6979CC-D292-06FF-1DF0-E3159B8BA24C}"/>
              </a:ext>
            </a:extLst>
          </p:cNvPr>
          <p:cNvCxnSpPr>
            <a:cxnSpLocks/>
          </p:cNvCxnSpPr>
          <p:nvPr/>
        </p:nvCxnSpPr>
        <p:spPr>
          <a:xfrm>
            <a:off x="8026400" y="4556772"/>
            <a:ext cx="131762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2E9373-8D6B-89C8-FC37-5620FF6FFEBB}"/>
              </a:ext>
            </a:extLst>
          </p:cNvPr>
          <p:cNvCxnSpPr>
            <a:cxnSpLocks/>
          </p:cNvCxnSpPr>
          <p:nvPr/>
        </p:nvCxnSpPr>
        <p:spPr>
          <a:xfrm>
            <a:off x="8551068" y="4766322"/>
            <a:ext cx="141208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C560E5-08ED-D4AC-B58D-FB96ECA92590}"/>
              </a:ext>
            </a:extLst>
          </p:cNvPr>
          <p:cNvCxnSpPr>
            <a:cxnSpLocks/>
          </p:cNvCxnSpPr>
          <p:nvPr/>
        </p:nvCxnSpPr>
        <p:spPr>
          <a:xfrm flipV="1">
            <a:off x="8687593" y="4908550"/>
            <a:ext cx="1266032" cy="382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00B904-DBAF-F505-2F63-F1485A7E4B79}"/>
              </a:ext>
            </a:extLst>
          </p:cNvPr>
          <p:cNvCxnSpPr>
            <a:cxnSpLocks/>
          </p:cNvCxnSpPr>
          <p:nvPr/>
        </p:nvCxnSpPr>
        <p:spPr>
          <a:xfrm flipV="1">
            <a:off x="7894115" y="5041900"/>
            <a:ext cx="1399110" cy="29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6" name="Straight Connector 9215">
            <a:extLst>
              <a:ext uri="{FF2B5EF4-FFF2-40B4-BE49-F238E27FC236}">
                <a16:creationId xmlns:a16="http://schemas.microsoft.com/office/drawing/2014/main" id="{933BEBB9-BC35-3E3E-96A0-9CB11EE2D2C0}"/>
              </a:ext>
            </a:extLst>
          </p:cNvPr>
          <p:cNvCxnSpPr>
            <a:cxnSpLocks/>
          </p:cNvCxnSpPr>
          <p:nvPr/>
        </p:nvCxnSpPr>
        <p:spPr>
          <a:xfrm>
            <a:off x="7942794" y="5164928"/>
            <a:ext cx="14012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0" name="Straight Connector 9219">
            <a:extLst>
              <a:ext uri="{FF2B5EF4-FFF2-40B4-BE49-F238E27FC236}">
                <a16:creationId xmlns:a16="http://schemas.microsoft.com/office/drawing/2014/main" id="{58CE3115-56C3-B4BE-8540-A4930895861E}"/>
              </a:ext>
            </a:extLst>
          </p:cNvPr>
          <p:cNvCxnSpPr>
            <a:cxnSpLocks/>
          </p:cNvCxnSpPr>
          <p:nvPr/>
        </p:nvCxnSpPr>
        <p:spPr>
          <a:xfrm>
            <a:off x="7981421" y="5304628"/>
            <a:ext cx="14012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Straight Connector 9220">
            <a:extLst>
              <a:ext uri="{FF2B5EF4-FFF2-40B4-BE49-F238E27FC236}">
                <a16:creationId xmlns:a16="http://schemas.microsoft.com/office/drawing/2014/main" id="{768B1B0A-661D-4AB3-A5E5-FC8E8C8F1B08}"/>
              </a:ext>
            </a:extLst>
          </p:cNvPr>
          <p:cNvCxnSpPr>
            <a:cxnSpLocks/>
          </p:cNvCxnSpPr>
          <p:nvPr/>
        </p:nvCxnSpPr>
        <p:spPr>
          <a:xfrm>
            <a:off x="8105246" y="5406228"/>
            <a:ext cx="140123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303297" y="2595618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0760622" y="2592498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sp>
        <p:nvSpPr>
          <p:cNvPr id="9227" name="TextBox 9226">
            <a:extLst>
              <a:ext uri="{FF2B5EF4-FFF2-40B4-BE49-F238E27FC236}">
                <a16:creationId xmlns:a16="http://schemas.microsoft.com/office/drawing/2014/main" id="{0B3984F7-4D4A-DD0F-4126-30D2CCC910FC}"/>
              </a:ext>
            </a:extLst>
          </p:cNvPr>
          <p:cNvSpPr txBox="1"/>
          <p:nvPr/>
        </p:nvSpPr>
        <p:spPr>
          <a:xfrm>
            <a:off x="8093138" y="4168429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8" name="TextBox 9227">
            <a:extLst>
              <a:ext uri="{FF2B5EF4-FFF2-40B4-BE49-F238E27FC236}">
                <a16:creationId xmlns:a16="http://schemas.microsoft.com/office/drawing/2014/main" id="{24C7D4CA-05F8-F15A-953C-C180EAAFFEBE}"/>
              </a:ext>
            </a:extLst>
          </p:cNvPr>
          <p:cNvSpPr txBox="1"/>
          <p:nvPr/>
        </p:nvSpPr>
        <p:spPr>
          <a:xfrm>
            <a:off x="9550463" y="4165309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91947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684951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289149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472640" y="31606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23701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91504"/>
            <a:ext cx="5531475" cy="39410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01" y="4708022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02" y="6074407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450812" y="6122918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575595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7A40-8DFE-BE6A-F4F0-6ECC768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import thresholds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7B77B6-0B3C-8223-2AFA-1AD5B37F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19" y="1114951"/>
            <a:ext cx="4700016" cy="253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B3F3D-639B-D96B-896F-4975C6A1A6BE}"/>
              </a:ext>
            </a:extLst>
          </p:cNvPr>
          <p:cNvSpPr txBox="1"/>
          <p:nvPr/>
        </p:nvSpPr>
        <p:spPr>
          <a:xfrm>
            <a:off x="2289630" y="1689695"/>
            <a:ext cx="618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Visualize QC metrics as a violin plot</a:t>
            </a:r>
          </a:p>
          <a:p>
            <a:r>
              <a:rPr lang="en-US" dirty="0" err="1"/>
              <a:t>VlnPlot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features = c("</a:t>
            </a:r>
            <a:r>
              <a:rPr lang="en-US" dirty="0" err="1"/>
              <a:t>nFeature_RNA</a:t>
            </a:r>
            <a:r>
              <a:rPr lang="en-US" dirty="0"/>
              <a:t>", "</a:t>
            </a:r>
            <a:r>
              <a:rPr lang="en-US" dirty="0" err="1"/>
              <a:t>nCount_RNA</a:t>
            </a:r>
            <a:r>
              <a:rPr lang="en-US" dirty="0"/>
              <a:t>", "percent.mt"), </a:t>
            </a:r>
            <a:r>
              <a:rPr lang="en-US" dirty="0" err="1"/>
              <a:t>ncol</a:t>
            </a:r>
            <a:r>
              <a:rPr lang="en-US" dirty="0"/>
              <a:t> =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589B6-9E1D-A435-5ED0-C2E5F7B5EF5F}"/>
              </a:ext>
            </a:extLst>
          </p:cNvPr>
          <p:cNvSpPr txBox="1"/>
          <p:nvPr/>
        </p:nvSpPr>
        <p:spPr>
          <a:xfrm>
            <a:off x="7212819" y="4727386"/>
            <a:ext cx="5218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# </a:t>
            </a:r>
            <a:r>
              <a:rPr lang="en-US" sz="1000" dirty="0" err="1"/>
              <a:t>FeatureScatter</a:t>
            </a:r>
            <a:r>
              <a:rPr lang="en-US" sz="1000" dirty="0"/>
              <a:t> is typically used to visualize feature-feature relationships, but can be used</a:t>
            </a:r>
          </a:p>
          <a:p>
            <a:r>
              <a:rPr lang="en-US" sz="1000" dirty="0"/>
              <a:t># for anything calculated by the object, i.e. columns in object metadata, PC scores etc.</a:t>
            </a:r>
          </a:p>
          <a:p>
            <a:endParaRPr lang="en-US" sz="1000" dirty="0"/>
          </a:p>
          <a:p>
            <a:r>
              <a:rPr lang="en-US" sz="1000" dirty="0"/>
              <a:t>plot1 &lt;- </a:t>
            </a:r>
            <a:r>
              <a:rPr lang="en-US" sz="1000" dirty="0" err="1"/>
              <a:t>FeatureScatter</a:t>
            </a:r>
            <a:r>
              <a:rPr lang="en-US" sz="1000" dirty="0"/>
              <a:t>(</a:t>
            </a:r>
            <a:r>
              <a:rPr lang="en-US" sz="1000" dirty="0" err="1"/>
              <a:t>pbmc</a:t>
            </a:r>
            <a:r>
              <a:rPr lang="en-US" sz="1000" dirty="0"/>
              <a:t>, feature1 = "</a:t>
            </a:r>
            <a:r>
              <a:rPr lang="en-US" sz="1000" dirty="0" err="1"/>
              <a:t>nCount_RNA</a:t>
            </a:r>
            <a:r>
              <a:rPr lang="en-US" sz="1000" dirty="0"/>
              <a:t>", feature2 = "percent.mt")</a:t>
            </a:r>
          </a:p>
          <a:p>
            <a:r>
              <a:rPr lang="en-US" sz="1000" dirty="0"/>
              <a:t>plot2 &lt;- </a:t>
            </a:r>
            <a:r>
              <a:rPr lang="en-US" sz="1000" dirty="0" err="1"/>
              <a:t>FeatureScatter</a:t>
            </a:r>
            <a:r>
              <a:rPr lang="en-US" sz="1000" dirty="0"/>
              <a:t>(</a:t>
            </a:r>
            <a:r>
              <a:rPr lang="en-US" sz="1000" dirty="0" err="1"/>
              <a:t>pbmc</a:t>
            </a:r>
            <a:r>
              <a:rPr lang="en-US" sz="1000" dirty="0"/>
              <a:t>, feature1 = "</a:t>
            </a:r>
            <a:r>
              <a:rPr lang="en-US" sz="1000" dirty="0" err="1"/>
              <a:t>nCount_RNA</a:t>
            </a:r>
            <a:r>
              <a:rPr lang="en-US" sz="1000" dirty="0"/>
              <a:t>", feature2 = "</a:t>
            </a:r>
            <a:r>
              <a:rPr lang="en-US" sz="1000" dirty="0" err="1"/>
              <a:t>nFeature_RNA</a:t>
            </a:r>
            <a:r>
              <a:rPr lang="en-US" sz="1000" dirty="0"/>
              <a:t>")</a:t>
            </a:r>
          </a:p>
          <a:p>
            <a:r>
              <a:rPr lang="en-US" sz="1000" dirty="0"/>
              <a:t>plot1 + plot2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2D4F5CE-A525-503E-BBD7-77BC62C9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25" y="4244975"/>
            <a:ext cx="4750743" cy="255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09C42A-37E6-3768-369D-BA1252B05C75}"/>
              </a:ext>
            </a:extLst>
          </p:cNvPr>
          <p:cNvSpPr/>
          <p:nvPr/>
        </p:nvSpPr>
        <p:spPr>
          <a:xfrm>
            <a:off x="0" y="629173"/>
            <a:ext cx="1704975" cy="10218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25B10-FB02-8B8A-E12A-FF6F840E92AC}"/>
              </a:ext>
            </a:extLst>
          </p:cNvPr>
          <p:cNvSpPr/>
          <p:nvPr/>
        </p:nvSpPr>
        <p:spPr>
          <a:xfrm>
            <a:off x="-1" y="2146300"/>
            <a:ext cx="1704975" cy="47117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1338</TotalTime>
  <Words>665</Words>
  <Application>Microsoft Office PowerPoint</Application>
  <PresentationFormat>Widescreen</PresentationFormat>
  <Paragraphs>75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Lato</vt:lpstr>
      <vt:lpstr>Office Theme</vt:lpstr>
      <vt:lpstr>Module 4: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Sample</vt:lpstr>
      <vt:lpstr>Differential Gene Expression Analysis: Pseudobulk</vt:lpstr>
      <vt:lpstr>Differential Gene Expression Analysis: Pseudobulk</vt:lpstr>
      <vt:lpstr>PowerPoint Presentation</vt:lpstr>
      <vt:lpstr>Visualizing Data import thresholds</vt:lpstr>
      <vt:lpstr>Visualize Highly Variable Features</vt:lpstr>
      <vt:lpstr>PCA Dim Laodings</vt:lpstr>
      <vt:lpstr>PCA Dim loadings</vt:lpstr>
      <vt:lpstr>Specific Gene Expression in Each Cluster</vt:lpstr>
      <vt:lpstr>Cell Heatmap of Gene Expression</vt:lpstr>
      <vt:lpstr>Heatmap of top 20 Genes for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126</cp:revision>
  <dcterms:created xsi:type="dcterms:W3CDTF">2024-01-01T16:06:19Z</dcterms:created>
  <dcterms:modified xsi:type="dcterms:W3CDTF">2024-03-05T16:36:13Z</dcterms:modified>
</cp:coreProperties>
</file>