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9"/>
  </p:notesMasterIdLst>
  <p:sldIdLst>
    <p:sldId id="256" r:id="rId2"/>
    <p:sldId id="266" r:id="rId3"/>
    <p:sldId id="267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7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987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7: Summary and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C0BD38B1-C263-F19A-A64A-BF9F410CE334}"/>
              </a:ext>
            </a:extLst>
          </p:cNvPr>
          <p:cNvSpPr/>
          <p:nvPr/>
        </p:nvSpPr>
        <p:spPr>
          <a:xfrm rot="3051569">
            <a:off x="2618070" y="1924594"/>
            <a:ext cx="816831" cy="233004"/>
          </a:xfrm>
          <a:custGeom>
            <a:avLst/>
            <a:gdLst>
              <a:gd name="connsiteX0" fmla="*/ 0 w 935152"/>
              <a:gd name="connsiteY0" fmla="*/ 58251 h 233004"/>
              <a:gd name="connsiteX1" fmla="*/ 818650 w 935152"/>
              <a:gd name="connsiteY1" fmla="*/ 58251 h 233004"/>
              <a:gd name="connsiteX2" fmla="*/ 818650 w 935152"/>
              <a:gd name="connsiteY2" fmla="*/ 0 h 233004"/>
              <a:gd name="connsiteX3" fmla="*/ 935152 w 935152"/>
              <a:gd name="connsiteY3" fmla="*/ 116502 h 233004"/>
              <a:gd name="connsiteX4" fmla="*/ 818650 w 935152"/>
              <a:gd name="connsiteY4" fmla="*/ 233004 h 233004"/>
              <a:gd name="connsiteX5" fmla="*/ 818650 w 935152"/>
              <a:gd name="connsiteY5" fmla="*/ 174753 h 233004"/>
              <a:gd name="connsiteX6" fmla="*/ 0 w 935152"/>
              <a:gd name="connsiteY6" fmla="*/ 174753 h 233004"/>
              <a:gd name="connsiteX7" fmla="*/ 0 w 935152"/>
              <a:gd name="connsiteY7" fmla="*/ 58251 h 233004"/>
              <a:gd name="connsiteX0" fmla="*/ 0 w 935152"/>
              <a:gd name="connsiteY0" fmla="*/ 58251 h 233004"/>
              <a:gd name="connsiteX1" fmla="*/ 818650 w 935152"/>
              <a:gd name="connsiteY1" fmla="*/ 58251 h 233004"/>
              <a:gd name="connsiteX2" fmla="*/ 818650 w 935152"/>
              <a:gd name="connsiteY2" fmla="*/ 0 h 233004"/>
              <a:gd name="connsiteX3" fmla="*/ 935152 w 935152"/>
              <a:gd name="connsiteY3" fmla="*/ 116502 h 233004"/>
              <a:gd name="connsiteX4" fmla="*/ 818650 w 935152"/>
              <a:gd name="connsiteY4" fmla="*/ 233004 h 233004"/>
              <a:gd name="connsiteX5" fmla="*/ 818650 w 935152"/>
              <a:gd name="connsiteY5" fmla="*/ 174753 h 233004"/>
              <a:gd name="connsiteX6" fmla="*/ 32036 w 935152"/>
              <a:gd name="connsiteY6" fmla="*/ 174907 h 233004"/>
              <a:gd name="connsiteX7" fmla="*/ 0 w 935152"/>
              <a:gd name="connsiteY7" fmla="*/ 58251 h 233004"/>
              <a:gd name="connsiteX0" fmla="*/ 106200 w 903116"/>
              <a:gd name="connsiteY0" fmla="*/ 58387 h 233004"/>
              <a:gd name="connsiteX1" fmla="*/ 786614 w 903116"/>
              <a:gd name="connsiteY1" fmla="*/ 58251 h 233004"/>
              <a:gd name="connsiteX2" fmla="*/ 786614 w 903116"/>
              <a:gd name="connsiteY2" fmla="*/ 0 h 233004"/>
              <a:gd name="connsiteX3" fmla="*/ 903116 w 903116"/>
              <a:gd name="connsiteY3" fmla="*/ 116502 h 233004"/>
              <a:gd name="connsiteX4" fmla="*/ 786614 w 903116"/>
              <a:gd name="connsiteY4" fmla="*/ 233004 h 233004"/>
              <a:gd name="connsiteX5" fmla="*/ 786614 w 903116"/>
              <a:gd name="connsiteY5" fmla="*/ 174753 h 233004"/>
              <a:gd name="connsiteX6" fmla="*/ 0 w 903116"/>
              <a:gd name="connsiteY6" fmla="*/ 174907 h 233004"/>
              <a:gd name="connsiteX7" fmla="*/ 106200 w 903116"/>
              <a:gd name="connsiteY7" fmla="*/ 58387 h 233004"/>
              <a:gd name="connsiteX0" fmla="*/ 19915 w 816831"/>
              <a:gd name="connsiteY0" fmla="*/ 58387 h 233004"/>
              <a:gd name="connsiteX1" fmla="*/ 700329 w 816831"/>
              <a:gd name="connsiteY1" fmla="*/ 58251 h 233004"/>
              <a:gd name="connsiteX2" fmla="*/ 700329 w 816831"/>
              <a:gd name="connsiteY2" fmla="*/ 0 h 233004"/>
              <a:gd name="connsiteX3" fmla="*/ 816831 w 816831"/>
              <a:gd name="connsiteY3" fmla="*/ 116502 h 233004"/>
              <a:gd name="connsiteX4" fmla="*/ 700329 w 816831"/>
              <a:gd name="connsiteY4" fmla="*/ 233004 h 233004"/>
              <a:gd name="connsiteX5" fmla="*/ 700329 w 816831"/>
              <a:gd name="connsiteY5" fmla="*/ 174753 h 233004"/>
              <a:gd name="connsiteX6" fmla="*/ 0 w 816831"/>
              <a:gd name="connsiteY6" fmla="*/ 174515 h 233004"/>
              <a:gd name="connsiteX7" fmla="*/ 19915 w 816831"/>
              <a:gd name="connsiteY7" fmla="*/ 58387 h 233004"/>
              <a:gd name="connsiteX0" fmla="*/ 89451 w 816831"/>
              <a:gd name="connsiteY0" fmla="*/ 59714 h 233004"/>
              <a:gd name="connsiteX1" fmla="*/ 700329 w 816831"/>
              <a:gd name="connsiteY1" fmla="*/ 58251 h 233004"/>
              <a:gd name="connsiteX2" fmla="*/ 700329 w 816831"/>
              <a:gd name="connsiteY2" fmla="*/ 0 h 233004"/>
              <a:gd name="connsiteX3" fmla="*/ 816831 w 816831"/>
              <a:gd name="connsiteY3" fmla="*/ 116502 h 233004"/>
              <a:gd name="connsiteX4" fmla="*/ 700329 w 816831"/>
              <a:gd name="connsiteY4" fmla="*/ 233004 h 233004"/>
              <a:gd name="connsiteX5" fmla="*/ 700329 w 816831"/>
              <a:gd name="connsiteY5" fmla="*/ 174753 h 233004"/>
              <a:gd name="connsiteX6" fmla="*/ 0 w 816831"/>
              <a:gd name="connsiteY6" fmla="*/ 174515 h 233004"/>
              <a:gd name="connsiteX7" fmla="*/ 89451 w 816831"/>
              <a:gd name="connsiteY7" fmla="*/ 59714 h 2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6831" h="233004">
                <a:moveTo>
                  <a:pt x="89451" y="59714"/>
                </a:moveTo>
                <a:lnTo>
                  <a:pt x="700329" y="58251"/>
                </a:lnTo>
                <a:lnTo>
                  <a:pt x="700329" y="0"/>
                </a:lnTo>
                <a:lnTo>
                  <a:pt x="816831" y="116502"/>
                </a:lnTo>
                <a:lnTo>
                  <a:pt x="700329" y="233004"/>
                </a:lnTo>
                <a:lnTo>
                  <a:pt x="700329" y="174753"/>
                </a:lnTo>
                <a:lnTo>
                  <a:pt x="0" y="174515"/>
                </a:lnTo>
                <a:lnTo>
                  <a:pt x="89451" y="59714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CD7693BD-55C0-E18C-71F5-22464CE2F61A}"/>
              </a:ext>
            </a:extLst>
          </p:cNvPr>
          <p:cNvSpPr/>
          <p:nvPr/>
        </p:nvSpPr>
        <p:spPr>
          <a:xfrm rot="2822692">
            <a:off x="3292811" y="1895403"/>
            <a:ext cx="813132" cy="236716"/>
          </a:xfrm>
          <a:custGeom>
            <a:avLst/>
            <a:gdLst>
              <a:gd name="connsiteX0" fmla="*/ 0 w 1067997"/>
              <a:gd name="connsiteY0" fmla="*/ 59179 h 236716"/>
              <a:gd name="connsiteX1" fmla="*/ 949639 w 1067997"/>
              <a:gd name="connsiteY1" fmla="*/ 59179 h 236716"/>
              <a:gd name="connsiteX2" fmla="*/ 949639 w 1067997"/>
              <a:gd name="connsiteY2" fmla="*/ 0 h 236716"/>
              <a:gd name="connsiteX3" fmla="*/ 1067997 w 1067997"/>
              <a:gd name="connsiteY3" fmla="*/ 118358 h 236716"/>
              <a:gd name="connsiteX4" fmla="*/ 949639 w 1067997"/>
              <a:gd name="connsiteY4" fmla="*/ 236716 h 236716"/>
              <a:gd name="connsiteX5" fmla="*/ 949639 w 1067997"/>
              <a:gd name="connsiteY5" fmla="*/ 177537 h 236716"/>
              <a:gd name="connsiteX6" fmla="*/ 0 w 1067997"/>
              <a:gd name="connsiteY6" fmla="*/ 177537 h 236716"/>
              <a:gd name="connsiteX7" fmla="*/ 0 w 1067997"/>
              <a:gd name="connsiteY7" fmla="*/ 59179 h 236716"/>
              <a:gd name="connsiteX0" fmla="*/ 0 w 1067997"/>
              <a:gd name="connsiteY0" fmla="*/ 59179 h 236716"/>
              <a:gd name="connsiteX1" fmla="*/ 949639 w 1067997"/>
              <a:gd name="connsiteY1" fmla="*/ 59179 h 236716"/>
              <a:gd name="connsiteX2" fmla="*/ 949639 w 1067997"/>
              <a:gd name="connsiteY2" fmla="*/ 0 h 236716"/>
              <a:gd name="connsiteX3" fmla="*/ 1067997 w 1067997"/>
              <a:gd name="connsiteY3" fmla="*/ 118358 h 236716"/>
              <a:gd name="connsiteX4" fmla="*/ 949639 w 1067997"/>
              <a:gd name="connsiteY4" fmla="*/ 236716 h 236716"/>
              <a:gd name="connsiteX5" fmla="*/ 949639 w 1067997"/>
              <a:gd name="connsiteY5" fmla="*/ 177537 h 236716"/>
              <a:gd name="connsiteX6" fmla="*/ 266704 w 1067997"/>
              <a:gd name="connsiteY6" fmla="*/ 179594 h 236716"/>
              <a:gd name="connsiteX7" fmla="*/ 0 w 1067997"/>
              <a:gd name="connsiteY7" fmla="*/ 59179 h 236716"/>
              <a:gd name="connsiteX0" fmla="*/ 92514 w 801293"/>
              <a:gd name="connsiteY0" fmla="*/ 54678 h 236716"/>
              <a:gd name="connsiteX1" fmla="*/ 682935 w 801293"/>
              <a:gd name="connsiteY1" fmla="*/ 59179 h 236716"/>
              <a:gd name="connsiteX2" fmla="*/ 682935 w 801293"/>
              <a:gd name="connsiteY2" fmla="*/ 0 h 236716"/>
              <a:gd name="connsiteX3" fmla="*/ 801293 w 801293"/>
              <a:gd name="connsiteY3" fmla="*/ 118358 h 236716"/>
              <a:gd name="connsiteX4" fmla="*/ 682935 w 801293"/>
              <a:gd name="connsiteY4" fmla="*/ 236716 h 236716"/>
              <a:gd name="connsiteX5" fmla="*/ 682935 w 801293"/>
              <a:gd name="connsiteY5" fmla="*/ 177537 h 236716"/>
              <a:gd name="connsiteX6" fmla="*/ 0 w 801293"/>
              <a:gd name="connsiteY6" fmla="*/ 179594 h 236716"/>
              <a:gd name="connsiteX7" fmla="*/ 92514 w 801293"/>
              <a:gd name="connsiteY7" fmla="*/ 54678 h 236716"/>
              <a:gd name="connsiteX0" fmla="*/ 104353 w 813132"/>
              <a:gd name="connsiteY0" fmla="*/ 54678 h 236716"/>
              <a:gd name="connsiteX1" fmla="*/ 694774 w 813132"/>
              <a:gd name="connsiteY1" fmla="*/ 59179 h 236716"/>
              <a:gd name="connsiteX2" fmla="*/ 694774 w 813132"/>
              <a:gd name="connsiteY2" fmla="*/ 0 h 236716"/>
              <a:gd name="connsiteX3" fmla="*/ 813132 w 813132"/>
              <a:gd name="connsiteY3" fmla="*/ 118358 h 236716"/>
              <a:gd name="connsiteX4" fmla="*/ 694774 w 813132"/>
              <a:gd name="connsiteY4" fmla="*/ 236716 h 236716"/>
              <a:gd name="connsiteX5" fmla="*/ 694774 w 813132"/>
              <a:gd name="connsiteY5" fmla="*/ 177537 h 236716"/>
              <a:gd name="connsiteX6" fmla="*/ 0 w 813132"/>
              <a:gd name="connsiteY6" fmla="*/ 178332 h 236716"/>
              <a:gd name="connsiteX7" fmla="*/ 104353 w 813132"/>
              <a:gd name="connsiteY7" fmla="*/ 54678 h 236716"/>
              <a:gd name="connsiteX0" fmla="*/ 119558 w 813132"/>
              <a:gd name="connsiteY0" fmla="*/ 55819 h 236716"/>
              <a:gd name="connsiteX1" fmla="*/ 694774 w 813132"/>
              <a:gd name="connsiteY1" fmla="*/ 59179 h 236716"/>
              <a:gd name="connsiteX2" fmla="*/ 694774 w 813132"/>
              <a:gd name="connsiteY2" fmla="*/ 0 h 236716"/>
              <a:gd name="connsiteX3" fmla="*/ 813132 w 813132"/>
              <a:gd name="connsiteY3" fmla="*/ 118358 h 236716"/>
              <a:gd name="connsiteX4" fmla="*/ 694774 w 813132"/>
              <a:gd name="connsiteY4" fmla="*/ 236716 h 236716"/>
              <a:gd name="connsiteX5" fmla="*/ 694774 w 813132"/>
              <a:gd name="connsiteY5" fmla="*/ 177537 h 236716"/>
              <a:gd name="connsiteX6" fmla="*/ 0 w 813132"/>
              <a:gd name="connsiteY6" fmla="*/ 178332 h 236716"/>
              <a:gd name="connsiteX7" fmla="*/ 119558 w 813132"/>
              <a:gd name="connsiteY7" fmla="*/ 55819 h 23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132" h="236716">
                <a:moveTo>
                  <a:pt x="119558" y="55819"/>
                </a:moveTo>
                <a:lnTo>
                  <a:pt x="694774" y="59179"/>
                </a:lnTo>
                <a:lnTo>
                  <a:pt x="694774" y="0"/>
                </a:lnTo>
                <a:lnTo>
                  <a:pt x="813132" y="118358"/>
                </a:lnTo>
                <a:lnTo>
                  <a:pt x="694774" y="236716"/>
                </a:lnTo>
                <a:lnTo>
                  <a:pt x="694774" y="177537"/>
                </a:lnTo>
                <a:lnTo>
                  <a:pt x="0" y="178332"/>
                </a:lnTo>
                <a:lnTo>
                  <a:pt x="119558" y="55819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2B46F-B062-9395-3617-A3423323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D7A90A-E780-C2F0-18AD-25953CDF8861}"/>
              </a:ext>
            </a:extLst>
          </p:cNvPr>
          <p:cNvGrpSpPr/>
          <p:nvPr/>
        </p:nvGrpSpPr>
        <p:grpSpPr>
          <a:xfrm>
            <a:off x="6540870" y="1029014"/>
            <a:ext cx="3330054" cy="5781229"/>
            <a:chOff x="5907" y="830328"/>
            <a:chExt cx="3330054" cy="5781229"/>
          </a:xfrm>
        </p:grpSpPr>
        <p:sp>
          <p:nvSpPr>
            <p:cNvPr id="4" name="Arrow: Right 147">
              <a:extLst>
                <a:ext uri="{FF2B5EF4-FFF2-40B4-BE49-F238E27FC236}">
                  <a16:creationId xmlns:a16="http://schemas.microsoft.com/office/drawing/2014/main" id="{324A1DE7-073E-BD0B-E808-56BD08C47041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148">
              <a:extLst>
                <a:ext uri="{FF2B5EF4-FFF2-40B4-BE49-F238E27FC236}">
                  <a16:creationId xmlns:a16="http://schemas.microsoft.com/office/drawing/2014/main" id="{1D24CFE5-D14D-34D8-1EB6-E533DD9C3486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7D99AF-80EC-8587-B272-002CC8C90161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B8894A-0EC9-50BA-A377-DBB18E07BD87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53F54CB-A8C9-30E5-45B2-772F47320DF8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C394AED-C5ED-37F2-619F-3A8809B8B1A8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C82A7A-4D68-0201-6472-CCFDADD054F2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087C29A-2FC8-C06D-7ADE-4B0CE3120364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68FF30-1C14-A126-682D-56F779A483B3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40BA8D6-7389-B288-E723-C64341CFFEA2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47FD8CE-9FBB-72DC-C45C-126729A1CEBD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7F5DDE2-B34E-3715-22A0-B41CBC470DE1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4052C6-F6F6-66E6-7BBE-725C01A02CCE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58900AD-CE2C-8A95-ED89-855ED72A9DB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2CD1D5-6AA2-1CE7-7AB9-B309B2F65ED5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FEAAB-8E7A-4BDE-4BB7-8E5E7944E1E5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506C7E-F7D0-3CAD-C217-9EFFC9B5AEC8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393ED3-7052-D27F-A316-54BFDD675162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4372FF-41DD-8489-7EEA-15F2DD7E9E85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5B369E-017D-597C-4F32-7F8CC0B77C62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79C2915-D7C8-4D71-7BD0-69ADAB16240D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CB98371-B8C2-D73C-E453-BAD57BFD3097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9185293-F8D6-93F5-D3A5-911FE0EBA7E5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446E3028-9053-77E6-FB1D-F0023C00C4E2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91E73D0-A76C-704C-156A-69740BEE7A55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8B7344B-C3CE-A925-2F40-7ED41485FFCD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5806F06-16BA-E55E-9C13-77B2560CC811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CABFD78-DB78-3B31-34BE-AFFBE1ECEAB6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3B071B-5B82-601A-E27A-AC8908FC37C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6742DD7-38BE-DAD8-93ED-8F2947C71F83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81F2D59-045E-6A74-36DE-7F055B8AF58A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C781A4-45EC-0F6C-7601-D73267A03F5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685DD61-3D0D-995B-2EB3-89B9E1997A88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87CEECC-3CA6-807C-3405-8906E6AAA070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E2098F-9F89-765E-7DF4-3EA5405BECA0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71DED2-7C15-0FBB-88C6-2A72E4CD8461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A50D698-C630-6C0B-CD21-233D8C1A83F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D31BBA7-0EAF-EFC9-80C6-F2BA74BFEE12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E194979-591F-61FB-0972-B5293B96613A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94CEB7E-73B1-AE7B-6F6D-0976D3D5BBF9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1E18D57-D2F1-299E-C0E4-1C9008040D5D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D0941A5-6520-D6EB-2C94-B122A0AFBBE6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9D20C2E-0BD1-827D-333E-BD36904998EB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99983EA-379A-AEBC-34CF-7A2C479A113C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C038B2-B5B8-A1F7-07BC-0B79E921FE20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48383A-9671-0858-D564-F6B6FE26C05F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8A5CFA9-697B-13D9-5FF1-ACFD11BDCB54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F4B6E1-E8BD-6CBD-0BCA-4B1689860EF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B4FB8CE5-7C80-CB75-DEA1-B6E780AB34FB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2480B-0DF0-092B-7517-CBED75CB7641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C4D322AC-4153-142C-5026-E2688F5374D4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0475F9B5-A41A-D71D-2C28-6D9285142907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B882A42-CA5B-87D0-61C1-EE17C602966E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C75112-5246-3FE7-0CB9-A8D694D49EE5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BCD8A28-3908-9603-3707-F5E54C3AB97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2CC85E-01C3-76D4-EF39-D2AA89A435F2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8BFF939-B291-BCCE-DBE3-95C1F5DAF35D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61D32A1-2840-06E3-A08A-2C7E51B67BFE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1A38DB7-AEC2-E6BF-CDDD-0846D1948959}"/>
              </a:ext>
            </a:extLst>
          </p:cNvPr>
          <p:cNvGrpSpPr/>
          <p:nvPr/>
        </p:nvGrpSpPr>
        <p:grpSpPr>
          <a:xfrm>
            <a:off x="1252003" y="5041043"/>
            <a:ext cx="1264277" cy="635064"/>
            <a:chOff x="299002" y="659303"/>
            <a:chExt cx="1236904" cy="25192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C52022-F4BD-54CC-6F5B-DAD1A24F5057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0357073-B7A6-69B3-4F83-BA10986F2E3D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66C8285-C57C-DA60-BE95-32EAB3A31144}"/>
              </a:ext>
            </a:extLst>
          </p:cNvPr>
          <p:cNvGrpSpPr/>
          <p:nvPr/>
        </p:nvGrpSpPr>
        <p:grpSpPr>
          <a:xfrm>
            <a:off x="969589" y="5028783"/>
            <a:ext cx="1770098" cy="858361"/>
            <a:chOff x="-42697" y="3662050"/>
            <a:chExt cx="1770098" cy="85836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2616EA0-4C1C-AB8F-E3E4-3D71C565CD3E}"/>
                </a:ext>
              </a:extLst>
            </p:cNvPr>
            <p:cNvSpPr/>
            <p:nvPr/>
          </p:nvSpPr>
          <p:spPr>
            <a:xfrm>
              <a:off x="231253" y="3671011"/>
              <a:ext cx="1222198" cy="611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556A956-1B48-6DAE-E33F-4B735546E063}"/>
                </a:ext>
              </a:extLst>
            </p:cNvPr>
            <p:cNvSpPr txBox="1"/>
            <p:nvPr/>
          </p:nvSpPr>
          <p:spPr>
            <a:xfrm>
              <a:off x="76785" y="3662050"/>
              <a:ext cx="148758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Linear Dimensional 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Reduction 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4D5891-2B99-911C-1311-A5087A80EC31}"/>
                </a:ext>
              </a:extLst>
            </p:cNvPr>
            <p:cNvSpPr txBox="1"/>
            <p:nvPr/>
          </p:nvSpPr>
          <p:spPr>
            <a:xfrm>
              <a:off x="-42697" y="4243412"/>
              <a:ext cx="1770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RunPCA</a:t>
              </a:r>
              <a:r>
                <a:rPr lang="en-US" sz="1200" i="1" dirty="0"/>
                <a:t>(), </a:t>
              </a:r>
              <a:r>
                <a:rPr lang="en-US" sz="1200" i="1" dirty="0" err="1"/>
                <a:t>ElbowPlot</a:t>
              </a:r>
              <a:r>
                <a:rPr lang="en-US" sz="1200" i="1" dirty="0"/>
                <a:t>() 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E6C1F4-4E4C-D42A-C0C0-9E1857EF2D60}"/>
              </a:ext>
            </a:extLst>
          </p:cNvPr>
          <p:cNvGrpSpPr/>
          <p:nvPr/>
        </p:nvGrpSpPr>
        <p:grpSpPr>
          <a:xfrm>
            <a:off x="3053882" y="3311459"/>
            <a:ext cx="1410693" cy="638712"/>
            <a:chOff x="105943" y="5254920"/>
            <a:chExt cx="1410693" cy="63871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699690-DAA3-1BC5-CDD4-84C59BAC149C}"/>
                </a:ext>
              </a:extLst>
            </p:cNvPr>
            <p:cNvSpPr/>
            <p:nvPr/>
          </p:nvSpPr>
          <p:spPr>
            <a:xfrm>
              <a:off x="297489" y="5303690"/>
              <a:ext cx="1089727" cy="239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44106C-6228-5582-9113-9AC210593AEE}"/>
                </a:ext>
              </a:extLst>
            </p:cNvPr>
            <p:cNvSpPr txBox="1"/>
            <p:nvPr/>
          </p:nvSpPr>
          <p:spPr>
            <a:xfrm>
              <a:off x="105943" y="5254920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B03EF8C-F6F4-E757-305D-169DA7A2AF8D}"/>
                </a:ext>
              </a:extLst>
            </p:cNvPr>
            <p:cNvSpPr txBox="1"/>
            <p:nvPr/>
          </p:nvSpPr>
          <p:spPr>
            <a:xfrm>
              <a:off x="208654" y="5407986"/>
              <a:ext cx="1267397" cy="485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/>
                <a:t> </a:t>
              </a:r>
              <a:r>
                <a:rPr lang="en-US" sz="1200" i="1" dirty="0" err="1"/>
                <a:t>FindNeighbors</a:t>
              </a:r>
              <a:r>
                <a:rPr lang="en-US" sz="1200" i="1" dirty="0"/>
                <a:t>(),</a:t>
              </a:r>
              <a:r>
                <a:rPr lang="en-US" sz="1200" i="1" dirty="0" err="1"/>
                <a:t>FindClusters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136763A-592F-80E2-5101-29F035541AF7}"/>
              </a:ext>
            </a:extLst>
          </p:cNvPr>
          <p:cNvGrpSpPr/>
          <p:nvPr/>
        </p:nvGrpSpPr>
        <p:grpSpPr>
          <a:xfrm>
            <a:off x="2863336" y="4370180"/>
            <a:ext cx="1791785" cy="867408"/>
            <a:chOff x="-53540" y="6027627"/>
            <a:chExt cx="1791785" cy="86740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F350A5-ABF2-33EF-9681-09C28F038CE1}"/>
                </a:ext>
              </a:extLst>
            </p:cNvPr>
            <p:cNvSpPr txBox="1"/>
            <p:nvPr/>
          </p:nvSpPr>
          <p:spPr>
            <a:xfrm>
              <a:off x="-53540" y="6618036"/>
              <a:ext cx="17917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RunUMAP</a:t>
              </a:r>
              <a:r>
                <a:rPr lang="en-US" sz="1200" i="1" dirty="0"/>
                <a:t>(), </a:t>
              </a:r>
              <a:r>
                <a:rPr lang="en-US" sz="1200" i="1" dirty="0" err="1"/>
                <a:t>DimPlot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4B3FF62-3A55-6AD1-4776-C3EC507A9B68}"/>
                </a:ext>
              </a:extLst>
            </p:cNvPr>
            <p:cNvSpPr/>
            <p:nvPr/>
          </p:nvSpPr>
          <p:spPr>
            <a:xfrm>
              <a:off x="289902" y="6032340"/>
              <a:ext cx="1104900" cy="63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B12A1CD-0A7A-BA6D-0CCE-C76E80E1562A}"/>
                </a:ext>
              </a:extLst>
            </p:cNvPr>
            <p:cNvSpPr txBox="1"/>
            <p:nvPr/>
          </p:nvSpPr>
          <p:spPr>
            <a:xfrm>
              <a:off x="137006" y="6027627"/>
              <a:ext cx="141069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Nonlinear Dimension Reduction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BED54B4-C051-0B85-8C8B-A18582326FEE}"/>
              </a:ext>
            </a:extLst>
          </p:cNvPr>
          <p:cNvGrpSpPr/>
          <p:nvPr/>
        </p:nvGrpSpPr>
        <p:grpSpPr>
          <a:xfrm>
            <a:off x="921059" y="1885176"/>
            <a:ext cx="1842877" cy="2957797"/>
            <a:chOff x="2112366" y="662646"/>
            <a:chExt cx="1842877" cy="29577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3125BC3-DD64-DFF1-5261-4A852BD9E1FC}"/>
                </a:ext>
              </a:extLst>
            </p:cNvPr>
            <p:cNvGrpSpPr/>
            <p:nvPr/>
          </p:nvGrpSpPr>
          <p:grpSpPr>
            <a:xfrm>
              <a:off x="2541467" y="3145241"/>
              <a:ext cx="976179" cy="261249"/>
              <a:chOff x="299002" y="659303"/>
              <a:chExt cx="1236904" cy="25192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99769D3-B07E-B581-8509-D257D909595C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21FA750-0D84-0421-CCFD-D11C9F223AB5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C4A3E64-A45A-216A-CF04-C3DA5AF371AC}"/>
                </a:ext>
              </a:extLst>
            </p:cNvPr>
            <p:cNvGrpSpPr/>
            <p:nvPr/>
          </p:nvGrpSpPr>
          <p:grpSpPr>
            <a:xfrm>
              <a:off x="2373532" y="2428777"/>
              <a:ext cx="1340964" cy="285563"/>
              <a:chOff x="299002" y="659303"/>
              <a:chExt cx="1236904" cy="25192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76B23A3-A66A-D754-EC65-B81585F4461D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16A5C77-66A2-5367-C8DB-7DF59D6AD18D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0E3E3DE-BC6A-613F-4345-1F5F987F8577}"/>
                </a:ext>
              </a:extLst>
            </p:cNvPr>
            <p:cNvGrpSpPr/>
            <p:nvPr/>
          </p:nvGrpSpPr>
          <p:grpSpPr>
            <a:xfrm>
              <a:off x="2541467" y="1879717"/>
              <a:ext cx="1055553" cy="253597"/>
              <a:chOff x="299002" y="659303"/>
              <a:chExt cx="1236904" cy="25192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823F47D-61C5-CF4C-5A27-3F8DF6AD9AC9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34E20F0-40EA-ED58-F194-7A35B36B4B72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F890E18-9C09-04CA-8D36-CF269C01CA9C}"/>
                </a:ext>
              </a:extLst>
            </p:cNvPr>
            <p:cNvGrpSpPr/>
            <p:nvPr/>
          </p:nvGrpSpPr>
          <p:grpSpPr>
            <a:xfrm>
              <a:off x="2553787" y="1293128"/>
              <a:ext cx="973384" cy="251922"/>
              <a:chOff x="299002" y="659303"/>
              <a:chExt cx="1236904" cy="25192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BF6FFB3-A178-71FF-62CB-5AE5887F1AE6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7C1F8E1-D427-F657-FEA9-69FF93F91309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CDB625D-433A-7876-0492-65E367F402D3}"/>
                </a:ext>
              </a:extLst>
            </p:cNvPr>
            <p:cNvGrpSpPr/>
            <p:nvPr/>
          </p:nvGrpSpPr>
          <p:grpSpPr>
            <a:xfrm>
              <a:off x="2438698" y="719343"/>
              <a:ext cx="1236904" cy="251922"/>
              <a:chOff x="299002" y="659303"/>
              <a:chExt cx="1236904" cy="251922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F47E281-AF3F-38C4-B26E-5C472FCD7BA9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00628A2-DFED-B2A7-E250-119A0DF07E97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2668160-EA4E-1439-A760-490E7DDAC900}"/>
                </a:ext>
              </a:extLst>
            </p:cNvPr>
            <p:cNvGrpSpPr/>
            <p:nvPr/>
          </p:nvGrpSpPr>
          <p:grpSpPr>
            <a:xfrm>
              <a:off x="2132719" y="662646"/>
              <a:ext cx="1802171" cy="509230"/>
              <a:chOff x="-58733" y="576728"/>
              <a:chExt cx="1802171" cy="50923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AC7F712-3686-A8CB-58CF-B79F4112CE41}"/>
                  </a:ext>
                </a:extLst>
              </p:cNvPr>
              <p:cNvSpPr/>
              <p:nvPr/>
            </p:nvSpPr>
            <p:spPr>
              <a:xfrm>
                <a:off x="247246" y="635806"/>
                <a:ext cx="1190212" cy="2246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CEC707-6A73-A73E-D95D-6477A4132787}"/>
                  </a:ext>
                </a:extLst>
              </p:cNvPr>
              <p:cNvSpPr txBox="1"/>
              <p:nvPr/>
            </p:nvSpPr>
            <p:spPr>
              <a:xfrm>
                <a:off x="84423" y="576728"/>
                <a:ext cx="15148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Importation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34AC2D7-2918-4DA6-B566-79ED79871D2D}"/>
                  </a:ext>
                </a:extLst>
              </p:cNvPr>
              <p:cNvSpPr txBox="1"/>
              <p:nvPr/>
            </p:nvSpPr>
            <p:spPr>
              <a:xfrm>
                <a:off x="-58733" y="808959"/>
                <a:ext cx="18021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CreateSeuratObject</a:t>
                </a:r>
                <a:r>
                  <a:rPr lang="en-US" sz="1200" i="1" dirty="0"/>
                  <a:t>()</a:t>
                </a:r>
              </a:p>
            </p:txBody>
          </p:sp>
        </p:grp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E1DBD404-B544-0A25-A064-1AB8CA21C412}"/>
                </a:ext>
              </a:extLst>
            </p:cNvPr>
            <p:cNvSpPr/>
            <p:nvPr/>
          </p:nvSpPr>
          <p:spPr>
            <a:xfrm rot="5400000">
              <a:off x="2971097" y="1006106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28A13B-CABC-E0DF-24D8-5350640A843F}"/>
                </a:ext>
              </a:extLst>
            </p:cNvPr>
            <p:cNvGrpSpPr/>
            <p:nvPr/>
          </p:nvGrpSpPr>
          <p:grpSpPr>
            <a:xfrm>
              <a:off x="2112366" y="1280677"/>
              <a:ext cx="1842877" cy="467807"/>
              <a:chOff x="-79086" y="1165285"/>
              <a:chExt cx="1842877" cy="467807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637F796-E3B0-1461-11DB-7D58C37ED645}"/>
                  </a:ext>
                </a:extLst>
              </p:cNvPr>
              <p:cNvSpPr/>
              <p:nvPr/>
            </p:nvSpPr>
            <p:spPr>
              <a:xfrm>
                <a:off x="362315" y="1176695"/>
                <a:ext cx="936626" cy="233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57B11A-F6A6-1939-1E6C-3E105F7DA10C}"/>
                  </a:ext>
                </a:extLst>
              </p:cNvPr>
              <p:cNvSpPr txBox="1"/>
              <p:nvPr/>
            </p:nvSpPr>
            <p:spPr>
              <a:xfrm>
                <a:off x="303021" y="1165285"/>
                <a:ext cx="1087127" cy="290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1600" b="1" dirty="0"/>
                  <a:t>Curation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A4E74F1-39CB-7819-CD34-2459CEB334CB}"/>
                  </a:ext>
                </a:extLst>
              </p:cNvPr>
              <p:cNvSpPr txBox="1"/>
              <p:nvPr/>
            </p:nvSpPr>
            <p:spPr>
              <a:xfrm>
                <a:off x="-79086" y="1356093"/>
                <a:ext cx="184287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PercentageFeatureSet</a:t>
                </a:r>
                <a:r>
                  <a:rPr lang="en-US" sz="1200" i="1" dirty="0"/>
                  <a:t>()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CCF7ACB-C702-B1B7-42B1-093AC071F96A}"/>
                </a:ext>
              </a:extLst>
            </p:cNvPr>
            <p:cNvGrpSpPr/>
            <p:nvPr/>
          </p:nvGrpSpPr>
          <p:grpSpPr>
            <a:xfrm>
              <a:off x="2512771" y="1820224"/>
              <a:ext cx="1042066" cy="515839"/>
              <a:chOff x="306971" y="1673082"/>
              <a:chExt cx="1042066" cy="51583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81B4ED3-2A5E-CA22-4D14-6616AED6C935}"/>
                  </a:ext>
                </a:extLst>
              </p:cNvPr>
              <p:cNvSpPr/>
              <p:nvPr/>
            </p:nvSpPr>
            <p:spPr>
              <a:xfrm>
                <a:off x="335668" y="1733056"/>
                <a:ext cx="1013369" cy="230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16212D4-98A5-E1C8-A3D8-CF014B1F38B4}"/>
                  </a:ext>
                </a:extLst>
              </p:cNvPr>
              <p:cNvSpPr txBox="1"/>
              <p:nvPr/>
            </p:nvSpPr>
            <p:spPr>
              <a:xfrm>
                <a:off x="306971" y="1673082"/>
                <a:ext cx="102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Filtering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622FAC-25EB-1112-96D9-8594A576B003}"/>
                  </a:ext>
                </a:extLst>
              </p:cNvPr>
              <p:cNvSpPr txBox="1"/>
              <p:nvPr/>
            </p:nvSpPr>
            <p:spPr>
              <a:xfrm>
                <a:off x="424282" y="1911922"/>
                <a:ext cx="83614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subset()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6CE139C-353A-E5FD-9114-F65684FB1459}"/>
                </a:ext>
              </a:extLst>
            </p:cNvPr>
            <p:cNvGrpSpPr/>
            <p:nvPr/>
          </p:nvGrpSpPr>
          <p:grpSpPr>
            <a:xfrm>
              <a:off x="2221762" y="2389452"/>
              <a:ext cx="1624084" cy="649813"/>
              <a:chOff x="46979" y="2267710"/>
              <a:chExt cx="1624084" cy="64981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351652-265B-82EE-424B-6F9A89AFDE80}"/>
                  </a:ext>
                </a:extLst>
              </p:cNvPr>
              <p:cNvSpPr/>
              <p:nvPr/>
            </p:nvSpPr>
            <p:spPr>
              <a:xfrm>
                <a:off x="198749" y="2308113"/>
                <a:ext cx="1287206" cy="256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61BE614-6DEA-9947-0B3D-7CFEA8125DEE}"/>
                  </a:ext>
                </a:extLst>
              </p:cNvPr>
              <p:cNvSpPr txBox="1"/>
              <p:nvPr/>
            </p:nvSpPr>
            <p:spPr>
              <a:xfrm>
                <a:off x="135381" y="2267710"/>
                <a:ext cx="14139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23ADD1-7439-665D-7FB1-9CD10C2D7568}"/>
                  </a:ext>
                </a:extLst>
              </p:cNvPr>
              <p:cNvSpPr txBox="1"/>
              <p:nvPr/>
            </p:nvSpPr>
            <p:spPr>
              <a:xfrm>
                <a:off x="46979" y="2560117"/>
                <a:ext cx="1624084" cy="357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i="1" dirty="0" err="1"/>
                  <a:t>NormalizeData</a:t>
                </a:r>
                <a:r>
                  <a:rPr lang="en-US" sz="1200" i="1" dirty="0"/>
                  <a:t>()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1" dirty="0" err="1"/>
                  <a:t>FindVariableFeatures</a:t>
                </a:r>
                <a:r>
                  <a:rPr lang="en-US" sz="1200" i="1" dirty="0"/>
                  <a:t>()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81D4F42-7942-20F5-8F00-A91456DC089A}"/>
                </a:ext>
              </a:extLst>
            </p:cNvPr>
            <p:cNvGrpSpPr/>
            <p:nvPr/>
          </p:nvGrpSpPr>
          <p:grpSpPr>
            <a:xfrm>
              <a:off x="2458934" y="3089622"/>
              <a:ext cx="1149740" cy="530821"/>
              <a:chOff x="245062" y="2961530"/>
              <a:chExt cx="1149740" cy="530821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E53E359-37D0-CFFF-23EF-7EED9B961F76}"/>
                  </a:ext>
                </a:extLst>
              </p:cNvPr>
              <p:cNvSpPr/>
              <p:nvPr/>
            </p:nvSpPr>
            <p:spPr>
              <a:xfrm>
                <a:off x="334099" y="3019864"/>
                <a:ext cx="930345" cy="2405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C8BDD44-E75E-07BD-0994-15C8E0FB0338}"/>
                  </a:ext>
                </a:extLst>
              </p:cNvPr>
              <p:cNvSpPr txBox="1"/>
              <p:nvPr/>
            </p:nvSpPr>
            <p:spPr>
              <a:xfrm>
                <a:off x="245062" y="2961530"/>
                <a:ext cx="11497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Scaling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1AA22F0-123F-A62C-223B-B5B86655C4EE}"/>
                  </a:ext>
                </a:extLst>
              </p:cNvPr>
              <p:cNvSpPr txBox="1"/>
              <p:nvPr/>
            </p:nvSpPr>
            <p:spPr>
              <a:xfrm>
                <a:off x="373089" y="3215352"/>
                <a:ext cx="9385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ScaleData</a:t>
                </a:r>
                <a:r>
                  <a:rPr lang="en-US" sz="1200" i="1" dirty="0"/>
                  <a:t>()</a:t>
                </a:r>
              </a:p>
            </p:txBody>
          </p:sp>
        </p:grp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CED24589-B630-857D-398D-809C131107C1}"/>
                </a:ext>
              </a:extLst>
            </p:cNvPr>
            <p:cNvSpPr/>
            <p:nvPr/>
          </p:nvSpPr>
          <p:spPr>
            <a:xfrm rot="5400000">
              <a:off x="2965542" y="1589161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row: Right 113">
              <a:extLst>
                <a:ext uri="{FF2B5EF4-FFF2-40B4-BE49-F238E27FC236}">
                  <a16:creationId xmlns:a16="http://schemas.microsoft.com/office/drawing/2014/main" id="{24DBF688-B47A-5913-BF21-753594D62A71}"/>
                </a:ext>
              </a:extLst>
            </p:cNvPr>
            <p:cNvSpPr/>
            <p:nvPr/>
          </p:nvSpPr>
          <p:spPr>
            <a:xfrm rot="5400000">
              <a:off x="2976370" y="2147038"/>
              <a:ext cx="114868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EB71390-0859-CF8B-11FC-3991C6A41099}"/>
                </a:ext>
              </a:extLst>
            </p:cNvPr>
            <p:cNvSpPr/>
            <p:nvPr/>
          </p:nvSpPr>
          <p:spPr>
            <a:xfrm rot="5400000">
              <a:off x="2980902" y="2862322"/>
              <a:ext cx="10580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08CC1379-8D06-7ED5-6386-47826A51268E}"/>
              </a:ext>
            </a:extLst>
          </p:cNvPr>
          <p:cNvSpPr/>
          <p:nvPr/>
        </p:nvSpPr>
        <p:spPr>
          <a:xfrm rot="2677752">
            <a:off x="2423575" y="5964930"/>
            <a:ext cx="499190" cy="193481"/>
          </a:xfrm>
          <a:custGeom>
            <a:avLst/>
            <a:gdLst>
              <a:gd name="connsiteX0" fmla="*/ 0 w 700951"/>
              <a:gd name="connsiteY0" fmla="*/ 96522 h 386089"/>
              <a:gd name="connsiteX1" fmla="*/ 507907 w 700951"/>
              <a:gd name="connsiteY1" fmla="*/ 96522 h 386089"/>
              <a:gd name="connsiteX2" fmla="*/ 507907 w 700951"/>
              <a:gd name="connsiteY2" fmla="*/ 0 h 386089"/>
              <a:gd name="connsiteX3" fmla="*/ 700951 w 700951"/>
              <a:gd name="connsiteY3" fmla="*/ 193045 h 386089"/>
              <a:gd name="connsiteX4" fmla="*/ 507907 w 700951"/>
              <a:gd name="connsiteY4" fmla="*/ 386089 h 386089"/>
              <a:gd name="connsiteX5" fmla="*/ 507907 w 700951"/>
              <a:gd name="connsiteY5" fmla="*/ 289567 h 386089"/>
              <a:gd name="connsiteX6" fmla="*/ 0 w 700951"/>
              <a:gd name="connsiteY6" fmla="*/ 289567 h 386089"/>
              <a:gd name="connsiteX7" fmla="*/ 0 w 700951"/>
              <a:gd name="connsiteY7" fmla="*/ 96522 h 386089"/>
              <a:gd name="connsiteX0" fmla="*/ 0 w 700951"/>
              <a:gd name="connsiteY0" fmla="*/ 0 h 289567"/>
              <a:gd name="connsiteX1" fmla="*/ 507907 w 700951"/>
              <a:gd name="connsiteY1" fmla="*/ 0 h 289567"/>
              <a:gd name="connsiteX2" fmla="*/ 700951 w 700951"/>
              <a:gd name="connsiteY2" fmla="*/ 96523 h 289567"/>
              <a:gd name="connsiteX3" fmla="*/ 507907 w 700951"/>
              <a:gd name="connsiteY3" fmla="*/ 289567 h 289567"/>
              <a:gd name="connsiteX4" fmla="*/ 507907 w 700951"/>
              <a:gd name="connsiteY4" fmla="*/ 193045 h 289567"/>
              <a:gd name="connsiteX5" fmla="*/ 0 w 700951"/>
              <a:gd name="connsiteY5" fmla="*/ 193045 h 289567"/>
              <a:gd name="connsiteX6" fmla="*/ 0 w 700951"/>
              <a:gd name="connsiteY6" fmla="*/ 0 h 289567"/>
              <a:gd name="connsiteX0" fmla="*/ 0 w 507907"/>
              <a:gd name="connsiteY0" fmla="*/ 0 h 289567"/>
              <a:gd name="connsiteX1" fmla="*/ 507907 w 507907"/>
              <a:gd name="connsiteY1" fmla="*/ 0 h 289567"/>
              <a:gd name="connsiteX2" fmla="*/ 507907 w 507907"/>
              <a:gd name="connsiteY2" fmla="*/ 289567 h 289567"/>
              <a:gd name="connsiteX3" fmla="*/ 507907 w 507907"/>
              <a:gd name="connsiteY3" fmla="*/ 193045 h 289567"/>
              <a:gd name="connsiteX4" fmla="*/ 0 w 507907"/>
              <a:gd name="connsiteY4" fmla="*/ 193045 h 289567"/>
              <a:gd name="connsiteX5" fmla="*/ 0 w 507907"/>
              <a:gd name="connsiteY5" fmla="*/ 0 h 289567"/>
              <a:gd name="connsiteX0" fmla="*/ 0 w 507907"/>
              <a:gd name="connsiteY0" fmla="*/ 0 h 193045"/>
              <a:gd name="connsiteX1" fmla="*/ 507907 w 507907"/>
              <a:gd name="connsiteY1" fmla="*/ 0 h 193045"/>
              <a:gd name="connsiteX2" fmla="*/ 507907 w 507907"/>
              <a:gd name="connsiteY2" fmla="*/ 193045 h 193045"/>
              <a:gd name="connsiteX3" fmla="*/ 0 w 507907"/>
              <a:gd name="connsiteY3" fmla="*/ 193045 h 193045"/>
              <a:gd name="connsiteX4" fmla="*/ 0 w 507907"/>
              <a:gd name="connsiteY4" fmla="*/ 0 h 193045"/>
              <a:gd name="connsiteX0" fmla="*/ 0 w 507907"/>
              <a:gd name="connsiteY0" fmla="*/ 0 h 193045"/>
              <a:gd name="connsiteX1" fmla="*/ 507907 w 507907"/>
              <a:gd name="connsiteY1" fmla="*/ 0 h 193045"/>
              <a:gd name="connsiteX2" fmla="*/ 311510 w 507907"/>
              <a:gd name="connsiteY2" fmla="*/ 191432 h 193045"/>
              <a:gd name="connsiteX3" fmla="*/ 0 w 507907"/>
              <a:gd name="connsiteY3" fmla="*/ 193045 h 193045"/>
              <a:gd name="connsiteX4" fmla="*/ 0 w 507907"/>
              <a:gd name="connsiteY4" fmla="*/ 0 h 193045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311510 w 454827"/>
              <a:gd name="connsiteY2" fmla="*/ 191868 h 193481"/>
              <a:gd name="connsiteX3" fmla="*/ 0 w 454827"/>
              <a:gd name="connsiteY3" fmla="*/ 193481 h 193481"/>
              <a:gd name="connsiteX4" fmla="*/ 0 w 454827"/>
              <a:gd name="connsiteY4" fmla="*/ 436 h 193481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303547 w 454827"/>
              <a:gd name="connsiteY2" fmla="*/ 191802 h 193481"/>
              <a:gd name="connsiteX3" fmla="*/ 0 w 454827"/>
              <a:gd name="connsiteY3" fmla="*/ 193481 h 193481"/>
              <a:gd name="connsiteX4" fmla="*/ 0 w 454827"/>
              <a:gd name="connsiteY4" fmla="*/ 436 h 193481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279001 w 454827"/>
              <a:gd name="connsiteY2" fmla="*/ 191628 h 193481"/>
              <a:gd name="connsiteX3" fmla="*/ 0 w 454827"/>
              <a:gd name="connsiteY3" fmla="*/ 193481 h 193481"/>
              <a:gd name="connsiteX4" fmla="*/ 0 w 454827"/>
              <a:gd name="connsiteY4" fmla="*/ 436 h 19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827" h="193481">
                <a:moveTo>
                  <a:pt x="0" y="436"/>
                </a:moveTo>
                <a:lnTo>
                  <a:pt x="454827" y="0"/>
                </a:lnTo>
                <a:lnTo>
                  <a:pt x="279001" y="191628"/>
                </a:lnTo>
                <a:lnTo>
                  <a:pt x="0" y="193481"/>
                </a:lnTo>
                <a:lnTo>
                  <a:pt x="0" y="43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00503929-E5FD-D4D9-4CA7-3BC87FBE33AC}"/>
              </a:ext>
            </a:extLst>
          </p:cNvPr>
          <p:cNvSpPr/>
          <p:nvPr/>
        </p:nvSpPr>
        <p:spPr>
          <a:xfrm rot="5400000">
            <a:off x="3615468" y="3924991"/>
            <a:ext cx="28751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491B6F9-0BE8-12F0-5FF5-68724D05305E}"/>
              </a:ext>
            </a:extLst>
          </p:cNvPr>
          <p:cNvGrpSpPr/>
          <p:nvPr/>
        </p:nvGrpSpPr>
        <p:grpSpPr>
          <a:xfrm>
            <a:off x="3053882" y="2430073"/>
            <a:ext cx="1410693" cy="507411"/>
            <a:chOff x="153675" y="4647854"/>
            <a:chExt cx="1410693" cy="50741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85B3908-44B3-2B71-DCE1-118368C38B1A}"/>
                </a:ext>
              </a:extLst>
            </p:cNvPr>
            <p:cNvSpPr/>
            <p:nvPr/>
          </p:nvSpPr>
          <p:spPr>
            <a:xfrm>
              <a:off x="297489" y="4695928"/>
              <a:ext cx="1089727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21DF42B-AFC7-1737-0460-8192937DFD2B}"/>
                </a:ext>
              </a:extLst>
            </p:cNvPr>
            <p:cNvSpPr txBox="1"/>
            <p:nvPr/>
          </p:nvSpPr>
          <p:spPr>
            <a:xfrm>
              <a:off x="153675" y="4647854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CCA6251-1893-048A-310F-B32C3B5F6141}"/>
                </a:ext>
              </a:extLst>
            </p:cNvPr>
            <p:cNvSpPr txBox="1"/>
            <p:nvPr/>
          </p:nvSpPr>
          <p:spPr>
            <a:xfrm>
              <a:off x="202829" y="4878266"/>
              <a:ext cx="12790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IntegrateLayers</a:t>
              </a:r>
              <a:r>
                <a:rPr lang="en-US" sz="1200" i="1" dirty="0"/>
                <a:t>() </a:t>
              </a:r>
            </a:p>
          </p:txBody>
        </p:sp>
      </p:grp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C84A4A59-7C8F-D4D2-1E4B-FA603D2569D7}"/>
              </a:ext>
            </a:extLst>
          </p:cNvPr>
          <p:cNvSpPr/>
          <p:nvPr/>
        </p:nvSpPr>
        <p:spPr>
          <a:xfrm rot="5400000">
            <a:off x="3589951" y="2904107"/>
            <a:ext cx="33855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2EDA4E6B-ACCA-B139-FBA3-0FDFEF21F213}"/>
              </a:ext>
            </a:extLst>
          </p:cNvPr>
          <p:cNvSpPr/>
          <p:nvPr/>
        </p:nvSpPr>
        <p:spPr>
          <a:xfrm rot="3030882">
            <a:off x="2967079" y="1930363"/>
            <a:ext cx="832694" cy="233004"/>
          </a:xfrm>
          <a:custGeom>
            <a:avLst/>
            <a:gdLst>
              <a:gd name="connsiteX0" fmla="*/ 0 w 1003426"/>
              <a:gd name="connsiteY0" fmla="*/ 58251 h 233004"/>
              <a:gd name="connsiteX1" fmla="*/ 886924 w 1003426"/>
              <a:gd name="connsiteY1" fmla="*/ 58251 h 233004"/>
              <a:gd name="connsiteX2" fmla="*/ 886924 w 1003426"/>
              <a:gd name="connsiteY2" fmla="*/ 0 h 233004"/>
              <a:gd name="connsiteX3" fmla="*/ 1003426 w 1003426"/>
              <a:gd name="connsiteY3" fmla="*/ 116502 h 233004"/>
              <a:gd name="connsiteX4" fmla="*/ 886924 w 1003426"/>
              <a:gd name="connsiteY4" fmla="*/ 233004 h 233004"/>
              <a:gd name="connsiteX5" fmla="*/ 886924 w 1003426"/>
              <a:gd name="connsiteY5" fmla="*/ 174753 h 233004"/>
              <a:gd name="connsiteX6" fmla="*/ 0 w 1003426"/>
              <a:gd name="connsiteY6" fmla="*/ 174753 h 233004"/>
              <a:gd name="connsiteX7" fmla="*/ 0 w 1003426"/>
              <a:gd name="connsiteY7" fmla="*/ 58251 h 233004"/>
              <a:gd name="connsiteX0" fmla="*/ 0 w 1003426"/>
              <a:gd name="connsiteY0" fmla="*/ 58251 h 233004"/>
              <a:gd name="connsiteX1" fmla="*/ 886924 w 1003426"/>
              <a:gd name="connsiteY1" fmla="*/ 58251 h 233004"/>
              <a:gd name="connsiteX2" fmla="*/ 886924 w 1003426"/>
              <a:gd name="connsiteY2" fmla="*/ 0 h 233004"/>
              <a:gd name="connsiteX3" fmla="*/ 1003426 w 1003426"/>
              <a:gd name="connsiteY3" fmla="*/ 116502 h 233004"/>
              <a:gd name="connsiteX4" fmla="*/ 886924 w 1003426"/>
              <a:gd name="connsiteY4" fmla="*/ 233004 h 233004"/>
              <a:gd name="connsiteX5" fmla="*/ 886924 w 1003426"/>
              <a:gd name="connsiteY5" fmla="*/ 174753 h 233004"/>
              <a:gd name="connsiteX6" fmla="*/ 170732 w 1003426"/>
              <a:gd name="connsiteY6" fmla="*/ 173494 h 233004"/>
              <a:gd name="connsiteX7" fmla="*/ 0 w 1003426"/>
              <a:gd name="connsiteY7" fmla="*/ 58251 h 233004"/>
              <a:gd name="connsiteX0" fmla="*/ 89962 w 832694"/>
              <a:gd name="connsiteY0" fmla="*/ 60148 h 233004"/>
              <a:gd name="connsiteX1" fmla="*/ 716192 w 832694"/>
              <a:gd name="connsiteY1" fmla="*/ 58251 h 233004"/>
              <a:gd name="connsiteX2" fmla="*/ 716192 w 832694"/>
              <a:gd name="connsiteY2" fmla="*/ 0 h 233004"/>
              <a:gd name="connsiteX3" fmla="*/ 832694 w 832694"/>
              <a:gd name="connsiteY3" fmla="*/ 116502 h 233004"/>
              <a:gd name="connsiteX4" fmla="*/ 716192 w 832694"/>
              <a:gd name="connsiteY4" fmla="*/ 233004 h 233004"/>
              <a:gd name="connsiteX5" fmla="*/ 716192 w 832694"/>
              <a:gd name="connsiteY5" fmla="*/ 174753 h 233004"/>
              <a:gd name="connsiteX6" fmla="*/ 0 w 832694"/>
              <a:gd name="connsiteY6" fmla="*/ 173494 h 233004"/>
              <a:gd name="connsiteX7" fmla="*/ 89962 w 832694"/>
              <a:gd name="connsiteY7" fmla="*/ 60148 h 2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2694" h="233004">
                <a:moveTo>
                  <a:pt x="89962" y="60148"/>
                </a:moveTo>
                <a:lnTo>
                  <a:pt x="716192" y="58251"/>
                </a:lnTo>
                <a:lnTo>
                  <a:pt x="716192" y="0"/>
                </a:lnTo>
                <a:lnTo>
                  <a:pt x="832694" y="116502"/>
                </a:lnTo>
                <a:lnTo>
                  <a:pt x="716192" y="233004"/>
                </a:lnTo>
                <a:lnTo>
                  <a:pt x="716192" y="174753"/>
                </a:lnTo>
                <a:lnTo>
                  <a:pt x="0" y="173494"/>
                </a:lnTo>
                <a:lnTo>
                  <a:pt x="89962" y="60148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1825D02-398E-5EEC-0A44-4D2C6DD7F610}"/>
              </a:ext>
            </a:extLst>
          </p:cNvPr>
          <p:cNvSpPr/>
          <p:nvPr/>
        </p:nvSpPr>
        <p:spPr>
          <a:xfrm>
            <a:off x="891355" y="1756338"/>
            <a:ext cx="3886765" cy="4411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525E04-8623-1A95-5245-F85C6ADC6861}"/>
              </a:ext>
            </a:extLst>
          </p:cNvPr>
          <p:cNvSpPr txBox="1"/>
          <p:nvPr/>
        </p:nvSpPr>
        <p:spPr>
          <a:xfrm>
            <a:off x="7103002" y="742112"/>
            <a:ext cx="237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Cell Trajectory Analysis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C679C93-D243-E43E-740E-AE3A48DBCF4E}"/>
              </a:ext>
            </a:extLst>
          </p:cNvPr>
          <p:cNvSpPr txBox="1"/>
          <p:nvPr/>
        </p:nvSpPr>
        <p:spPr>
          <a:xfrm>
            <a:off x="862080" y="1394255"/>
            <a:ext cx="393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Single Cell Gene Expression with Seurat</a:t>
            </a:r>
          </a:p>
        </p:txBody>
      </p:sp>
    </p:spTree>
    <p:extLst>
      <p:ext uri="{BB962C8B-B14F-4D97-AF65-F5344CB8AC3E}">
        <p14:creationId xmlns:p14="http://schemas.microsoft.com/office/powerpoint/2010/main" val="90980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448E-37E5-59FB-9B0F-DAFFBD1C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Covered</a:t>
            </a:r>
          </a:p>
        </p:txBody>
      </p:sp>
    </p:spTree>
    <p:extLst>
      <p:ext uri="{BB962C8B-B14F-4D97-AF65-F5344CB8AC3E}">
        <p14:creationId xmlns:p14="http://schemas.microsoft.com/office/powerpoint/2010/main" val="320825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882A-B3F5-795E-EC34-22235A84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Sensitivity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6EB75-18CA-E31A-E305-646CE0E08854}"/>
              </a:ext>
            </a:extLst>
          </p:cNvPr>
          <p:cNvSpPr txBox="1"/>
          <p:nvPr/>
        </p:nvSpPr>
        <p:spPr>
          <a:xfrm>
            <a:off x="274320" y="905256"/>
            <a:ext cx="802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 trends in the clustering data versus a product of the clustering parameters? </a:t>
            </a:r>
          </a:p>
        </p:txBody>
      </p:sp>
    </p:spTree>
    <p:extLst>
      <p:ext uri="{BB962C8B-B14F-4D97-AF65-F5344CB8AC3E}">
        <p14:creationId xmlns:p14="http://schemas.microsoft.com/office/powerpoint/2010/main" val="325502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A5FF-2B5D-5715-5A2C-DC99958D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 from Seurat to Another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46F0C-B4ED-9A1F-7903-6A57380B7C47}"/>
              </a:ext>
            </a:extLst>
          </p:cNvPr>
          <p:cNvSpPr txBox="1"/>
          <p:nvPr/>
        </p:nvSpPr>
        <p:spPr>
          <a:xfrm>
            <a:off x="347472" y="1005840"/>
            <a:ext cx="966610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 sure to check these before you convert the Seurat object to another S4 class: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Does the other package assume that some portion of the Seurat pipeline needs to be completed?</a:t>
            </a:r>
          </a:p>
          <a:p>
            <a:r>
              <a:rPr lang="en-US" dirty="0"/>
              <a:t>	Data Import? Normalization? Linear or Nonlinear Dimension Reduction? Clustering?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Does a certain assay need to be set as default?</a:t>
            </a:r>
          </a:p>
          <a:p>
            <a:r>
              <a:rPr lang="en-US" dirty="0"/>
              <a:t> 	</a:t>
            </a:r>
            <a:r>
              <a:rPr lang="en-US" dirty="0" err="1"/>
              <a:t>DefaultAssay</a:t>
            </a:r>
            <a:r>
              <a:rPr lang="en-US" dirty="0"/>
              <a:t>(object = </a:t>
            </a:r>
            <a:r>
              <a:rPr lang="en-US" dirty="0" err="1"/>
              <a:t>pbmc</a:t>
            </a:r>
            <a:r>
              <a:rPr lang="en-US" dirty="0"/>
              <a:t>) &lt;- "RNA“</a:t>
            </a:r>
          </a:p>
          <a:p>
            <a:endParaRPr lang="en-US" dirty="0"/>
          </a:p>
          <a:p>
            <a:r>
              <a:rPr lang="en-US" dirty="0"/>
              <a:t>3.   Does a certain layer/ slot need to be set as default?</a:t>
            </a:r>
          </a:p>
          <a:p>
            <a:r>
              <a:rPr lang="en-US" dirty="0"/>
              <a:t>	</a:t>
            </a:r>
            <a:r>
              <a:rPr lang="en-US" dirty="0" err="1"/>
              <a:t>LayerData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assay = "RNA", layer = "counts") </a:t>
            </a:r>
          </a:p>
          <a:p>
            <a:endParaRPr lang="en-US" dirty="0"/>
          </a:p>
          <a:p>
            <a:r>
              <a:rPr lang="en-US" dirty="0"/>
              <a:t>4.    Do a certain cell identify need to be set first?</a:t>
            </a:r>
          </a:p>
          <a:p>
            <a:r>
              <a:rPr lang="en-US" dirty="0"/>
              <a:t>	</a:t>
            </a:r>
            <a:r>
              <a:rPr lang="fr-FR" dirty="0" err="1"/>
              <a:t>Idents</a:t>
            </a:r>
            <a:r>
              <a:rPr lang="fr-FR" dirty="0"/>
              <a:t>(</a:t>
            </a:r>
            <a:r>
              <a:rPr lang="fr-FR" dirty="0" err="1"/>
              <a:t>object</a:t>
            </a:r>
            <a:r>
              <a:rPr lang="fr-FR" dirty="0"/>
              <a:t> = </a:t>
            </a:r>
            <a:r>
              <a:rPr lang="fr-FR" dirty="0" err="1"/>
              <a:t>pbmc</a:t>
            </a:r>
            <a:r>
              <a:rPr lang="fr-FR" dirty="0"/>
              <a:t>) &lt;- </a:t>
            </a:r>
            <a:r>
              <a:rPr lang="fr-FR" dirty="0" err="1"/>
              <a:t>pbmc</a:t>
            </a:r>
            <a:r>
              <a:rPr lang="fr-FR" dirty="0"/>
              <a:t> $</a:t>
            </a:r>
            <a:r>
              <a:rPr lang="fr-FR" dirty="0" err="1"/>
              <a:t>seurat_annotations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38F916-A3E4-1DCB-4E1D-9690359DD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01685"/>
              </p:ext>
            </p:extLst>
          </p:nvPr>
        </p:nvGraphicFramePr>
        <p:xfrm>
          <a:off x="8153792" y="2898648"/>
          <a:ext cx="2672704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28">
                  <a:extLst>
                    <a:ext uri="{9D8B030D-6E8A-4147-A177-3AD203B41FA5}">
                      <a16:colId xmlns:a16="http://schemas.microsoft.com/office/drawing/2014/main" val="3598580045"/>
                    </a:ext>
                  </a:extLst>
                </a:gridCol>
                <a:gridCol w="1636776">
                  <a:extLst>
                    <a:ext uri="{9D8B030D-6E8A-4147-A177-3AD203B41FA5}">
                      <a16:colId xmlns:a16="http://schemas.microsoft.com/office/drawing/2014/main" val="695595694"/>
                    </a:ext>
                  </a:extLst>
                </a:gridCol>
              </a:tblGrid>
              <a:tr h="160479">
                <a:tc>
                  <a:txBody>
                    <a:bodyPr/>
                    <a:lstStyle/>
                    <a:p>
                      <a:r>
                        <a:rPr lang="en-US" sz="1200" dirty="0"/>
                        <a:t>Layer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128061"/>
                  </a:ext>
                </a:extLst>
              </a:tr>
              <a:tr h="160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counts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raw counts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539116"/>
                  </a:ext>
                </a:extLst>
              </a:tr>
              <a:tr h="160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normalized data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432686"/>
                  </a:ext>
                </a:extLst>
              </a:tr>
              <a:tr h="2674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scale.data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z-scored/variance-stabilized data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93249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0AAB9B4-45E5-F698-CFBF-F93041C0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233" y="5425007"/>
            <a:ext cx="1779767" cy="4398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E10A96-9682-C442-CE17-A72318F4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714" y="6146434"/>
            <a:ext cx="1675632" cy="440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A634FA-F5AA-CC77-5976-03044A0B1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353" y="4853640"/>
            <a:ext cx="1204860" cy="4286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8CBFF74-179F-4B4E-23DD-C1439945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337" y="4853640"/>
            <a:ext cx="1315479" cy="5481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oconductor - ChAMP">
            <a:extLst>
              <a:ext uri="{FF2B5EF4-FFF2-40B4-BE49-F238E27FC236}">
                <a16:creationId xmlns:a16="http://schemas.microsoft.com/office/drawing/2014/main" id="{EDD51476-EB90-4570-8D4A-AC25DCCC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57" y="6081880"/>
            <a:ext cx="1528376" cy="4400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CD3680-3250-35E9-9374-E33F97351A69}"/>
              </a:ext>
            </a:extLst>
          </p:cNvPr>
          <p:cNvSpPr/>
          <p:nvPr/>
        </p:nvSpPr>
        <p:spPr>
          <a:xfrm rot="20453824">
            <a:off x="6379104" y="5068191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7DAEAD6-6293-C9E2-4D57-F07F457359F2}"/>
              </a:ext>
            </a:extLst>
          </p:cNvPr>
          <p:cNvSpPr/>
          <p:nvPr/>
        </p:nvSpPr>
        <p:spPr>
          <a:xfrm rot="1575842">
            <a:off x="6359011" y="5810890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ECF827-5D27-A487-9CE5-12D72F02F635}"/>
              </a:ext>
            </a:extLst>
          </p:cNvPr>
          <p:cNvSpPr/>
          <p:nvPr/>
        </p:nvSpPr>
        <p:spPr>
          <a:xfrm rot="12332173">
            <a:off x="3670912" y="5092128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EC94621-9190-7932-BFAA-D3D96ADD7B52}"/>
              </a:ext>
            </a:extLst>
          </p:cNvPr>
          <p:cNvSpPr/>
          <p:nvPr/>
        </p:nvSpPr>
        <p:spPr>
          <a:xfrm rot="9209502">
            <a:off x="3665444" y="5821156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1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FAEE-71FB-72EA-197E-04A959CC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Availability and Readability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2319A-75EC-1E74-4B9B-26A7E9941208}"/>
              </a:ext>
            </a:extLst>
          </p:cNvPr>
          <p:cNvSpPr txBox="1"/>
          <p:nvPr/>
        </p:nvSpPr>
        <p:spPr>
          <a:xfrm>
            <a:off x="859536" y="766016"/>
            <a:ext cx="32769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A Plea for Open Science </a:t>
            </a:r>
          </a:p>
        </p:txBody>
      </p:sp>
      <p:pic>
        <p:nvPicPr>
          <p:cNvPr id="1026" name="Picture 2" descr="The six core principles of Open Science which guide the Open Traits Network.">
            <a:extLst>
              <a:ext uri="{FF2B5EF4-FFF2-40B4-BE49-F238E27FC236}">
                <a16:creationId xmlns:a16="http://schemas.microsoft.com/office/drawing/2014/main" id="{D9674B6E-B5A3-4FA9-0507-ADDFA863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07" y="766016"/>
            <a:ext cx="5465273" cy="342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29F9B-3BBC-5AF2-64EC-0642A3177E34}"/>
              </a:ext>
            </a:extLst>
          </p:cNvPr>
          <p:cNvSpPr txBox="1"/>
          <p:nvPr/>
        </p:nvSpPr>
        <p:spPr>
          <a:xfrm>
            <a:off x="277749" y="1567669"/>
            <a:ext cx="5489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post you code to a software repository (GitHub or bitbucket, etc.) so that other researchers can make use of your contribution.</a:t>
            </a:r>
          </a:p>
          <a:p>
            <a:endParaRPr lang="en-US" dirty="0"/>
          </a:p>
          <a:p>
            <a:r>
              <a:rPr lang="en-US" dirty="0"/>
              <a:t>Please take the </a:t>
            </a:r>
            <a:r>
              <a:rPr lang="en-US" b="1" dirty="0"/>
              <a:t>extra 10% time </a:t>
            </a:r>
            <a:r>
              <a:rPr lang="en-US" dirty="0"/>
              <a:t>to document your code with code comments and other information so that your </a:t>
            </a:r>
            <a:r>
              <a:rPr lang="en-US" b="1" dirty="0"/>
              <a:t>shared code is not useless </a:t>
            </a:r>
            <a:r>
              <a:rPr lang="en-US" dirty="0"/>
              <a:t>to other people.</a:t>
            </a:r>
          </a:p>
          <a:p>
            <a:endParaRPr lang="en-US" dirty="0"/>
          </a:p>
          <a:p>
            <a:r>
              <a:rPr lang="en-US" dirty="0"/>
              <a:t>Other researchers should be able to reproduce all the figures in your study by simply running your source code files.</a:t>
            </a:r>
          </a:p>
          <a:p>
            <a:endParaRPr lang="en-US" dirty="0"/>
          </a:p>
          <a:p>
            <a:r>
              <a:rPr lang="en-US" dirty="0"/>
              <a:t>Consider how many </a:t>
            </a:r>
            <a:r>
              <a:rPr lang="en-US" b="1" dirty="0"/>
              <a:t>person-hours science has wasted </a:t>
            </a:r>
            <a:r>
              <a:rPr lang="en-US" dirty="0"/>
              <a:t>on researchers futilely trying to reproduce a previous publication’s result or process a new dataset with a previously developed pipeline.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4288C-0C81-EB54-A8A6-69CFF6F01EAE}"/>
              </a:ext>
            </a:extLst>
          </p:cNvPr>
          <p:cNvSpPr txBox="1"/>
          <p:nvPr/>
        </p:nvSpPr>
        <p:spPr>
          <a:xfrm>
            <a:off x="277749" y="6627168"/>
            <a:ext cx="30792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/>
              <a:t>https://www.nature.com/articles/s41559-020-1109-6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1563E-7FA6-A0F9-F216-DCAA46714D7B}"/>
              </a:ext>
            </a:extLst>
          </p:cNvPr>
          <p:cNvSpPr txBox="1"/>
          <p:nvPr/>
        </p:nvSpPr>
        <p:spPr>
          <a:xfrm>
            <a:off x="6938791" y="4811744"/>
            <a:ext cx="1755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FAIR</a:t>
            </a:r>
            <a:r>
              <a:rPr lang="en-US" dirty="0"/>
              <a:t>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</a:t>
            </a:r>
            <a:r>
              <a:rPr lang="en-US" dirty="0"/>
              <a:t>indable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</a:t>
            </a:r>
            <a:r>
              <a:rPr lang="en-US" dirty="0"/>
              <a:t>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dirty="0"/>
              <a:t>nteroperable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</a:t>
            </a:r>
            <a:r>
              <a:rPr lang="en-US" dirty="0"/>
              <a:t>eusable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1CA56B-F432-804C-F23F-C88E9435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60" y="5274183"/>
            <a:ext cx="1981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9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B99E-6447-04B6-9A03-5D547785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of Reproducibility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465FF-77F1-494A-1CC8-270A63C3DA00}"/>
              </a:ext>
            </a:extLst>
          </p:cNvPr>
          <p:cNvSpPr txBox="1"/>
          <p:nvPr/>
        </p:nvSpPr>
        <p:spPr>
          <a:xfrm>
            <a:off x="585216" y="1280160"/>
            <a:ext cx="321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of the challenge of making  </a:t>
            </a:r>
          </a:p>
        </p:txBody>
      </p:sp>
    </p:spTree>
    <p:extLst>
      <p:ext uri="{BB962C8B-B14F-4D97-AF65-F5344CB8AC3E}">
        <p14:creationId xmlns:p14="http://schemas.microsoft.com/office/powerpoint/2010/main" val="158319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1504</TotalTime>
  <Words>455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Office Theme</vt:lpstr>
      <vt:lpstr>Module 7: Summary and Best Practices</vt:lpstr>
      <vt:lpstr>The Pipelines</vt:lpstr>
      <vt:lpstr>Topics Not Covered</vt:lpstr>
      <vt:lpstr>Importance of Sensitivity Analysis</vt:lpstr>
      <vt:lpstr>Moving data from Seurat to Another Package</vt:lpstr>
      <vt:lpstr>Code Availability and Readability</vt:lpstr>
      <vt:lpstr>The Challenge of Reproducibility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68</cp:revision>
  <dcterms:created xsi:type="dcterms:W3CDTF">2024-01-01T16:06:19Z</dcterms:created>
  <dcterms:modified xsi:type="dcterms:W3CDTF">2024-03-21T15:11:09Z</dcterms:modified>
</cp:coreProperties>
</file>