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4"/>
  </p:notesMasterIdLst>
  <p:sldIdLst>
    <p:sldId id="256" r:id="rId2"/>
    <p:sldId id="267" r:id="rId3"/>
    <p:sldId id="264" r:id="rId4"/>
    <p:sldId id="274" r:id="rId5"/>
    <p:sldId id="273" r:id="rId6"/>
    <p:sldId id="262" r:id="rId7"/>
    <p:sldId id="263" r:id="rId8"/>
    <p:sldId id="270" r:id="rId9"/>
    <p:sldId id="265" r:id="rId10"/>
    <p:sldId id="268" r:id="rId11"/>
    <p:sldId id="266"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uce Allen Corliss" initials="" lastIdx="2" clrIdx="0">
    <p:extLst>
      <p:ext uri="{19B8F6BF-5375-455C-9EA6-DF929625EA0E}">
        <p15:presenceInfo xmlns:p15="http://schemas.microsoft.com/office/powerpoint/2012/main" userId="S::bacorli2@ncsu.edu::ebdc0e58-7ea7-4a1a-a221-8dfdcd56a5d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99317"/>
    <a:srgbClr val="377E46"/>
    <a:srgbClr val="3E47CC"/>
    <a:srgbClr val="A349A3"/>
    <a:srgbClr val="7092BF"/>
    <a:srgbClr val="BFE7F7"/>
    <a:srgbClr val="E84A50"/>
    <a:srgbClr val="6B4099"/>
    <a:srgbClr val="3F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27" autoAdjust="0"/>
    <p:restoredTop sz="94718"/>
  </p:normalViewPr>
  <p:slideViewPr>
    <p:cSldViewPr snapToGrid="0">
      <p:cViewPr>
        <p:scale>
          <a:sx n="91" d="100"/>
          <a:sy n="91" d="100"/>
        </p:scale>
        <p:origin x="256"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05T11:51:52.631" idx="1">
    <p:pos x="10" y="10"/>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2-05T11:51:52.631" idx="2">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0CFF0-3E11-4AF6-9747-7919C58FBC48}" type="datetimeFigureOut">
              <a:rPr lang="en-US" smtClean="0"/>
              <a:t>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E9C32-9AD5-4F50-8DB4-01491388DC2B}" type="slidenum">
              <a:rPr lang="en-US" smtClean="0"/>
              <a:t>‹#›</a:t>
            </a:fld>
            <a:endParaRPr lang="en-US"/>
          </a:p>
        </p:txBody>
      </p:sp>
    </p:spTree>
    <p:extLst>
      <p:ext uri="{BB962C8B-B14F-4D97-AF65-F5344CB8AC3E}">
        <p14:creationId xmlns:p14="http://schemas.microsoft.com/office/powerpoint/2010/main" val="391657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1E9C32-9AD5-4F50-8DB4-01491388DC2B}" type="slidenum">
              <a:rPr lang="en-US" smtClean="0"/>
              <a:t>12</a:t>
            </a:fld>
            <a:endParaRPr lang="en-US"/>
          </a:p>
        </p:txBody>
      </p:sp>
    </p:spTree>
    <p:extLst>
      <p:ext uri="{BB962C8B-B14F-4D97-AF65-F5344CB8AC3E}">
        <p14:creationId xmlns:p14="http://schemas.microsoft.com/office/powerpoint/2010/main" val="205012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5BCB-E3B8-07B8-F935-20391976AE50}"/>
              </a:ext>
            </a:extLst>
          </p:cNvPr>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FCBC591-4310-F7A1-0C2B-41C2A92FC00D}"/>
              </a:ext>
            </a:extLst>
          </p:cNvPr>
          <p:cNvSpPr>
            <a:spLocks noGrp="1"/>
          </p:cNvSpPr>
          <p:nvPr>
            <p:ph type="subTitle" idx="1"/>
          </p:nvPr>
        </p:nvSpPr>
        <p:spPr>
          <a:xfrm>
            <a:off x="1524000" y="3602038"/>
            <a:ext cx="9144000" cy="1655762"/>
          </a:xfrm>
        </p:spPr>
        <p:txBody>
          <a:bodyPr/>
          <a:lstStyle>
            <a:lvl1pPr marL="0" indent="0" algn="ctr">
              <a:buNone/>
              <a:defRPr sz="2400">
                <a:solidFill>
                  <a:srgbClr val="CC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52A9D8B-214E-BBC5-816C-30B8814B61E8}"/>
              </a:ext>
            </a:extLst>
          </p:cNvPr>
          <p:cNvSpPr>
            <a:spLocks noGrp="1"/>
          </p:cNvSpPr>
          <p:nvPr>
            <p:ph type="dt" sz="half" idx="10"/>
          </p:nvPr>
        </p:nvSpPr>
        <p:spPr/>
        <p:txBody>
          <a:bodyPr/>
          <a:lstStyle/>
          <a:p>
            <a:fld id="{9F69634C-F75C-45F7-A87A-C5E2AF3ECA41}" type="datetimeFigureOut">
              <a:rPr lang="en-US" smtClean="0"/>
              <a:t>2/5/24</a:t>
            </a:fld>
            <a:endParaRPr lang="en-US"/>
          </a:p>
        </p:txBody>
      </p:sp>
      <p:sp>
        <p:nvSpPr>
          <p:cNvPr id="5" name="Footer Placeholder 4">
            <a:extLst>
              <a:ext uri="{FF2B5EF4-FFF2-40B4-BE49-F238E27FC236}">
                <a16:creationId xmlns:a16="http://schemas.microsoft.com/office/drawing/2014/main" id="{7C4C54AA-25DA-40A4-4E68-B7A38DD02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688ED-A527-96A5-50BC-933A8F84555F}"/>
              </a:ext>
            </a:extLst>
          </p:cNvPr>
          <p:cNvSpPr>
            <a:spLocks noGrp="1"/>
          </p:cNvSpPr>
          <p:nvPr>
            <p:ph type="sldNum" sz="quarter" idx="12"/>
          </p:nvPr>
        </p:nvSpPr>
        <p:spPr>
          <a:xfrm>
            <a:off x="7128443" y="6492875"/>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4085583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4D80-0A90-4E53-A15F-BEE0809AFF99}"/>
              </a:ext>
            </a:extLst>
          </p:cNvPr>
          <p:cNvSpPr>
            <a:spLocks noGrp="1"/>
          </p:cNvSpPr>
          <p:nvPr>
            <p:ph type="title"/>
          </p:nvPr>
        </p:nvSpPr>
        <p:spPr>
          <a:xfrm>
            <a:off x="0" y="0"/>
            <a:ext cx="12192000" cy="629173"/>
          </a:xfrm>
          <a:solidFill>
            <a:srgbClr val="A50021"/>
          </a:solidFill>
        </p:spPr>
        <p:txBody>
          <a:bodyPr>
            <a:normAutofit/>
          </a:bodyPr>
          <a:lstStyle>
            <a:lvl1pPr>
              <a:defRPr sz="360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91A227F-3F03-F1D8-30CC-FF2A86391070}"/>
              </a:ext>
            </a:extLst>
          </p:cNvPr>
          <p:cNvSpPr>
            <a:spLocks noGrp="1"/>
          </p:cNvSpPr>
          <p:nvPr>
            <p:ph type="dt" sz="half" idx="10"/>
          </p:nvPr>
        </p:nvSpPr>
        <p:spPr/>
        <p:txBody>
          <a:bodyPr/>
          <a:lstStyle/>
          <a:p>
            <a:fld id="{9F69634C-F75C-45F7-A87A-C5E2AF3ECA41}" type="datetimeFigureOut">
              <a:rPr lang="en-US" smtClean="0"/>
              <a:t>2/5/24</a:t>
            </a:fld>
            <a:endParaRPr lang="en-US"/>
          </a:p>
        </p:txBody>
      </p:sp>
      <p:sp>
        <p:nvSpPr>
          <p:cNvPr id="4" name="Footer Placeholder 3">
            <a:extLst>
              <a:ext uri="{FF2B5EF4-FFF2-40B4-BE49-F238E27FC236}">
                <a16:creationId xmlns:a16="http://schemas.microsoft.com/office/drawing/2014/main" id="{C9759D64-3DF8-C889-315D-FE22B2817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BEE87-EA54-6D9E-CF3E-4E95D81E9096}"/>
              </a:ext>
            </a:extLst>
          </p:cNvPr>
          <p:cNvSpPr>
            <a:spLocks noGrp="1"/>
          </p:cNvSpPr>
          <p:nvPr>
            <p:ph type="sldNum" sz="quarter" idx="12"/>
          </p:nvPr>
        </p:nvSpPr>
        <p:spPr>
          <a:xfrm>
            <a:off x="7499058" y="6356350"/>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66966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033A-2F5F-351D-6A63-BDAAC03B1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80FF4-15C5-2E6B-0C4F-6647A96EA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5B5ED-B6CB-390C-B51E-BB044AC22FEB}"/>
              </a:ext>
            </a:extLst>
          </p:cNvPr>
          <p:cNvSpPr>
            <a:spLocks noGrp="1"/>
          </p:cNvSpPr>
          <p:nvPr>
            <p:ph type="dt" sz="half" idx="10"/>
          </p:nvPr>
        </p:nvSpPr>
        <p:spPr/>
        <p:txBody>
          <a:bodyPr/>
          <a:lstStyle/>
          <a:p>
            <a:fld id="{9F69634C-F75C-45F7-A87A-C5E2AF3ECA41}" type="datetimeFigureOut">
              <a:rPr lang="en-US" smtClean="0"/>
              <a:t>2/5/24</a:t>
            </a:fld>
            <a:endParaRPr lang="en-US"/>
          </a:p>
        </p:txBody>
      </p:sp>
      <p:sp>
        <p:nvSpPr>
          <p:cNvPr id="5" name="Footer Placeholder 4">
            <a:extLst>
              <a:ext uri="{FF2B5EF4-FFF2-40B4-BE49-F238E27FC236}">
                <a16:creationId xmlns:a16="http://schemas.microsoft.com/office/drawing/2014/main" id="{3C2E5ABD-21F5-238E-B567-A4F9AEB5F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49B9D-1E3D-CA2E-C52B-21DAA06BEFA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232126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B6BF-ECF8-8904-B356-F34CAFE6B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2ABF5C-F867-67AC-F587-A786B25319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D2A129-B425-E1B0-CEA2-3B4F7FDB6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FAB8F4-BF71-A5FB-1A2B-D5DBB350EDEA}"/>
              </a:ext>
            </a:extLst>
          </p:cNvPr>
          <p:cNvSpPr>
            <a:spLocks noGrp="1"/>
          </p:cNvSpPr>
          <p:nvPr>
            <p:ph type="dt" sz="half" idx="10"/>
          </p:nvPr>
        </p:nvSpPr>
        <p:spPr/>
        <p:txBody>
          <a:bodyPr/>
          <a:lstStyle/>
          <a:p>
            <a:fld id="{9F69634C-F75C-45F7-A87A-C5E2AF3ECA41}" type="datetimeFigureOut">
              <a:rPr lang="en-US" smtClean="0"/>
              <a:t>2/5/24</a:t>
            </a:fld>
            <a:endParaRPr lang="en-US"/>
          </a:p>
        </p:txBody>
      </p:sp>
      <p:sp>
        <p:nvSpPr>
          <p:cNvPr id="6" name="Footer Placeholder 5">
            <a:extLst>
              <a:ext uri="{FF2B5EF4-FFF2-40B4-BE49-F238E27FC236}">
                <a16:creationId xmlns:a16="http://schemas.microsoft.com/office/drawing/2014/main" id="{A6F284D2-6FA7-B75B-010E-8B6828BD0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A3294-05D4-B5C7-BD02-86176002083A}"/>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849681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853FE-71B4-F61F-60FD-A23C9F0B1BED}"/>
              </a:ext>
            </a:extLst>
          </p:cNvPr>
          <p:cNvSpPr>
            <a:spLocks noGrp="1"/>
          </p:cNvSpPr>
          <p:nvPr>
            <p:ph type="dt" sz="half" idx="10"/>
          </p:nvPr>
        </p:nvSpPr>
        <p:spPr/>
        <p:txBody>
          <a:bodyPr/>
          <a:lstStyle/>
          <a:p>
            <a:fld id="{9F69634C-F75C-45F7-A87A-C5E2AF3ECA41}" type="datetimeFigureOut">
              <a:rPr lang="en-US" smtClean="0"/>
              <a:t>2/5/24</a:t>
            </a:fld>
            <a:endParaRPr lang="en-US"/>
          </a:p>
        </p:txBody>
      </p:sp>
      <p:sp>
        <p:nvSpPr>
          <p:cNvPr id="3" name="Footer Placeholder 2">
            <a:extLst>
              <a:ext uri="{FF2B5EF4-FFF2-40B4-BE49-F238E27FC236}">
                <a16:creationId xmlns:a16="http://schemas.microsoft.com/office/drawing/2014/main" id="{7E971E14-28BD-93DD-2814-BE55A5DDFB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6960C-0AC6-B26A-686A-92E53140D5B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02167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A3D82-EBE4-C120-6990-4AE24863D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6FE47D-DC2A-9EDE-4D3E-253F59EE3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0BB8207-400A-08E9-10E6-F384731A2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9634C-F75C-45F7-A87A-C5E2AF3ECA41}" type="datetimeFigureOut">
              <a:rPr lang="en-US" smtClean="0"/>
              <a:t>2/5/24</a:t>
            </a:fld>
            <a:endParaRPr lang="en-US"/>
          </a:p>
        </p:txBody>
      </p:sp>
      <p:sp>
        <p:nvSpPr>
          <p:cNvPr id="5" name="Footer Placeholder 4">
            <a:extLst>
              <a:ext uri="{FF2B5EF4-FFF2-40B4-BE49-F238E27FC236}">
                <a16:creationId xmlns:a16="http://schemas.microsoft.com/office/drawing/2014/main" id="{719BB1CC-0FCB-2CB8-FDC9-5D72A2CAB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42AC2D-0DE9-40D7-929B-38644020C2F0}"/>
              </a:ext>
            </a:extLst>
          </p:cNvPr>
          <p:cNvSpPr>
            <a:spLocks noGrp="1"/>
          </p:cNvSpPr>
          <p:nvPr>
            <p:ph type="sldNum" sz="quarter" idx="4"/>
          </p:nvPr>
        </p:nvSpPr>
        <p:spPr>
          <a:xfrm>
            <a:off x="7128444" y="649037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16BD1-AAA5-426D-8624-AA09EE36D028}" type="slidenum">
              <a:rPr lang="en-US" smtClean="0"/>
              <a:t>‹#›</a:t>
            </a:fld>
            <a:endParaRPr lang="en-US"/>
          </a:p>
        </p:txBody>
      </p:sp>
      <p:pic>
        <p:nvPicPr>
          <p:cNvPr id="12" name="Picture 4">
            <a:extLst>
              <a:ext uri="{FF2B5EF4-FFF2-40B4-BE49-F238E27FC236}">
                <a16:creationId xmlns:a16="http://schemas.microsoft.com/office/drawing/2014/main" id="{D057B878-12E1-E213-DD5D-E8C3B95DEE3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92190"/>
          <a:stretch/>
        </p:blipFill>
        <p:spPr bwMode="auto">
          <a:xfrm>
            <a:off x="11657405" y="6405597"/>
            <a:ext cx="440780" cy="369373"/>
          </a:xfrm>
          <a:prstGeom prst="rect">
            <a:avLst/>
          </a:prstGeom>
          <a:solidFill>
            <a:schemeClr val="bg1"/>
          </a:solidFill>
        </p:spPr>
      </p:pic>
      <p:sp>
        <p:nvSpPr>
          <p:cNvPr id="10" name="Rectangle 9">
            <a:extLst>
              <a:ext uri="{FF2B5EF4-FFF2-40B4-BE49-F238E27FC236}">
                <a16:creationId xmlns:a16="http://schemas.microsoft.com/office/drawing/2014/main" id="{96165629-9282-59A2-3252-22C976A32FCB}"/>
              </a:ext>
            </a:extLst>
          </p:cNvPr>
          <p:cNvSpPr/>
          <p:nvPr/>
        </p:nvSpPr>
        <p:spPr>
          <a:xfrm>
            <a:off x="10327568" y="6413419"/>
            <a:ext cx="162346" cy="36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6">
            <a:extLst>
              <a:ext uri="{FF2B5EF4-FFF2-40B4-BE49-F238E27FC236}">
                <a16:creationId xmlns:a16="http://schemas.microsoft.com/office/drawing/2014/main" id="{BDB1A56D-B0BB-83FA-A9E4-F4640EAC0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5781" y="6356350"/>
            <a:ext cx="398897" cy="47498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AE6847B1-0652-4F82-C0D7-6BB9058EF211}"/>
              </a:ext>
            </a:extLst>
          </p:cNvPr>
          <p:cNvGrpSpPr/>
          <p:nvPr/>
        </p:nvGrpSpPr>
        <p:grpSpPr>
          <a:xfrm>
            <a:off x="10421120" y="6361244"/>
            <a:ext cx="1358031" cy="470621"/>
            <a:chOff x="10250948" y="6361244"/>
            <a:chExt cx="1358031" cy="470621"/>
          </a:xfrm>
        </p:grpSpPr>
        <p:sp>
          <p:nvSpPr>
            <p:cNvPr id="15" name="TextBox 14">
              <a:extLst>
                <a:ext uri="{FF2B5EF4-FFF2-40B4-BE49-F238E27FC236}">
                  <a16:creationId xmlns:a16="http://schemas.microsoft.com/office/drawing/2014/main" id="{8E43C571-9C77-A5A7-27CB-DF2E8AB20A94}"/>
                </a:ext>
              </a:extLst>
            </p:cNvPr>
            <p:cNvSpPr txBox="1"/>
            <p:nvPr userDrawn="1"/>
          </p:nvSpPr>
          <p:spPr>
            <a:xfrm>
              <a:off x="10288746" y="6401527"/>
              <a:ext cx="1320233" cy="427618"/>
            </a:xfrm>
            <a:prstGeom prst="rect">
              <a:avLst/>
            </a:prstGeom>
            <a:noFill/>
          </p:spPr>
          <p:txBody>
            <a:bodyPr wrap="none" rtlCol="0">
              <a:spAutoFit/>
            </a:bodyPr>
            <a:lstStyle/>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0" baseline="0" dirty="0">
                  <a:latin typeface="Arial Unicode MS" panose="020B0604020202020204" pitchFamily="34" charset="-128"/>
                  <a:ea typeface="Arial Unicode MS" panose="020B0604020202020204" pitchFamily="34" charset="-128"/>
                  <a:cs typeface="Arial Unicode MS" panose="020B0604020202020204" pitchFamily="34" charset="-128"/>
                </a:rPr>
                <a:t>ATA</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20" baseline="0" dirty="0">
                  <a:latin typeface="Arial Unicode MS" panose="020B0604020202020204" pitchFamily="34" charset="-128"/>
                  <a:ea typeface="Arial Unicode MS" panose="020B0604020202020204" pitchFamily="34" charset="-128"/>
                  <a:cs typeface="Arial Unicode MS" panose="020B0604020202020204" pitchFamily="34" charset="-128"/>
                </a:rPr>
                <a:t>CIENCE</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 baseline="0" dirty="0">
                  <a:latin typeface="Arial Unicode MS" panose="020B0604020202020204" pitchFamily="34" charset="-128"/>
                  <a:ea typeface="Arial Unicode MS" panose="020B0604020202020204" pitchFamily="34" charset="-128"/>
                  <a:cs typeface="Arial Unicode MS" panose="020B0604020202020204" pitchFamily="34" charset="-128"/>
                </a:rPr>
                <a:t>CADEMY</a:t>
              </a:r>
            </a:p>
          </p:txBody>
        </p:sp>
        <p:sp>
          <p:nvSpPr>
            <p:cNvPr id="18" name="TextBox 17">
              <a:extLst>
                <a:ext uri="{FF2B5EF4-FFF2-40B4-BE49-F238E27FC236}">
                  <a16:creationId xmlns:a16="http://schemas.microsoft.com/office/drawing/2014/main" id="{0A9B7E82-3AE1-1ED0-9C75-D904117A350C}"/>
                </a:ext>
              </a:extLst>
            </p:cNvPr>
            <p:cNvSpPr txBox="1"/>
            <p:nvPr userDrawn="1"/>
          </p:nvSpPr>
          <p:spPr>
            <a:xfrm>
              <a:off x="10250948" y="6365476"/>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D</a:t>
              </a:r>
              <a:endParaRPr lang="en-US" sz="1400" dirty="0"/>
            </a:p>
          </p:txBody>
        </p:sp>
        <p:sp>
          <p:nvSpPr>
            <p:cNvPr id="19" name="TextBox 18">
              <a:extLst>
                <a:ext uri="{FF2B5EF4-FFF2-40B4-BE49-F238E27FC236}">
                  <a16:creationId xmlns:a16="http://schemas.microsoft.com/office/drawing/2014/main" id="{166948DE-BE55-32BF-3755-41B53C339311}"/>
                </a:ext>
              </a:extLst>
            </p:cNvPr>
            <p:cNvSpPr txBox="1"/>
            <p:nvPr userDrawn="1"/>
          </p:nvSpPr>
          <p:spPr>
            <a:xfrm>
              <a:off x="10686216" y="6361244"/>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S</a:t>
              </a:r>
              <a:endParaRPr lang="en-US" sz="1400" dirty="0"/>
            </a:p>
          </p:txBody>
        </p:sp>
        <p:sp>
          <p:nvSpPr>
            <p:cNvPr id="20" name="TextBox 19">
              <a:extLst>
                <a:ext uri="{FF2B5EF4-FFF2-40B4-BE49-F238E27FC236}">
                  <a16:creationId xmlns:a16="http://schemas.microsoft.com/office/drawing/2014/main" id="{220460B7-E159-6953-8B40-5396511A4476}"/>
                </a:ext>
              </a:extLst>
            </p:cNvPr>
            <p:cNvSpPr txBox="1"/>
            <p:nvPr userDrawn="1"/>
          </p:nvSpPr>
          <p:spPr>
            <a:xfrm>
              <a:off x="10260092" y="6524088"/>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A</a:t>
              </a:r>
              <a:endParaRPr lang="en-US" sz="1400" dirty="0"/>
            </a:p>
          </p:txBody>
        </p:sp>
      </p:grpSp>
    </p:spTree>
    <p:extLst>
      <p:ext uri="{BB962C8B-B14F-4D97-AF65-F5344CB8AC3E}">
        <p14:creationId xmlns:p14="http://schemas.microsoft.com/office/powerpoint/2010/main" val="71465063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package" Target="../embeddings/Microsoft_Excel_Worksheet.xlsx"/><Relationship Id="rId7" Type="http://schemas.openxmlformats.org/officeDocument/2006/relationships/package" Target="../embeddings/Microsoft_Excel_Worksheet2.xlsx"/><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package" Target="../embeddings/Microsoft_Excel_Worksheet1.xlsx"/><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E794-74C3-59BB-D9FD-8D2419097F87}"/>
              </a:ext>
            </a:extLst>
          </p:cNvPr>
          <p:cNvSpPr>
            <a:spLocks noGrp="1"/>
          </p:cNvSpPr>
          <p:nvPr>
            <p:ph type="ctrTitle"/>
          </p:nvPr>
        </p:nvSpPr>
        <p:spPr/>
        <p:txBody>
          <a:bodyPr/>
          <a:lstStyle/>
          <a:p>
            <a:r>
              <a:rPr lang="en-US" dirty="0"/>
              <a:t>Module 2: Aligning Reads with Cell Ranger</a:t>
            </a:r>
          </a:p>
        </p:txBody>
      </p:sp>
      <p:sp>
        <p:nvSpPr>
          <p:cNvPr id="3" name="Subtitle 2">
            <a:extLst>
              <a:ext uri="{FF2B5EF4-FFF2-40B4-BE49-F238E27FC236}">
                <a16:creationId xmlns:a16="http://schemas.microsoft.com/office/drawing/2014/main" id="{C3BC9B71-6B7C-0107-E8D4-2108C90AA159}"/>
              </a:ext>
            </a:extLst>
          </p:cNvPr>
          <p:cNvSpPr>
            <a:spLocks noGrp="1"/>
          </p:cNvSpPr>
          <p:nvPr>
            <p:ph type="subTitle" idx="1"/>
          </p:nvPr>
        </p:nvSpPr>
        <p:spPr/>
        <p:txBody>
          <a:bodyPr/>
          <a:lstStyle/>
          <a:p>
            <a:r>
              <a:rPr lang="en-US" dirty="0"/>
              <a:t>NCSU </a:t>
            </a:r>
            <a:r>
              <a:rPr lang="en-US" dirty="0" err="1"/>
              <a:t>scRNA</a:t>
            </a:r>
            <a:r>
              <a:rPr lang="en-US" dirty="0"/>
              <a:t> Workshop, 2024</a:t>
            </a:r>
          </a:p>
          <a:p>
            <a:r>
              <a:rPr lang="en-US" dirty="0"/>
              <a:t>Bruce Corliss, PhD and Allison Dickey, PhD</a:t>
            </a:r>
          </a:p>
        </p:txBody>
      </p:sp>
    </p:spTree>
    <p:extLst>
      <p:ext uri="{BB962C8B-B14F-4D97-AF65-F5344CB8AC3E}">
        <p14:creationId xmlns:p14="http://schemas.microsoft.com/office/powerpoint/2010/main" val="2380909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DDF0-515E-238F-2A7E-655B0D47A6B7}"/>
              </a:ext>
            </a:extLst>
          </p:cNvPr>
          <p:cNvSpPr>
            <a:spLocks noGrp="1"/>
          </p:cNvSpPr>
          <p:nvPr>
            <p:ph type="title"/>
          </p:nvPr>
        </p:nvSpPr>
        <p:spPr/>
        <p:txBody>
          <a:bodyPr/>
          <a:lstStyle/>
          <a:p>
            <a:r>
              <a:rPr lang="en-US" dirty="0"/>
              <a:t>Cell Ranger Outputs</a:t>
            </a:r>
          </a:p>
        </p:txBody>
      </p:sp>
      <p:sp>
        <p:nvSpPr>
          <p:cNvPr id="4" name="TextBox 3">
            <a:extLst>
              <a:ext uri="{FF2B5EF4-FFF2-40B4-BE49-F238E27FC236}">
                <a16:creationId xmlns:a16="http://schemas.microsoft.com/office/drawing/2014/main" id="{8A944DA1-6D08-3FF6-C5AB-0FB6468FE05C}"/>
              </a:ext>
            </a:extLst>
          </p:cNvPr>
          <p:cNvSpPr txBox="1"/>
          <p:nvPr/>
        </p:nvSpPr>
        <p:spPr>
          <a:xfrm>
            <a:off x="313113" y="3951772"/>
            <a:ext cx="7569015" cy="2585323"/>
          </a:xfrm>
          <a:prstGeom prst="rect">
            <a:avLst/>
          </a:prstGeom>
          <a:noFill/>
        </p:spPr>
        <p:txBody>
          <a:bodyPr wrap="square">
            <a:spAutoFit/>
          </a:bodyPr>
          <a:lstStyle/>
          <a:p>
            <a:r>
              <a:rPr lang="en-US" b="1" dirty="0">
                <a:solidFill>
                  <a:srgbClr val="333333"/>
                </a:solidFill>
                <a:latin typeface="Open Sans" panose="020B0606030504020204" pitchFamily="34" charset="0"/>
              </a:rPr>
              <a:t>Filtered featured-barcode matrix: </a:t>
            </a:r>
            <a:r>
              <a:rPr lang="en-US" b="0" i="0" dirty="0">
                <a:solidFill>
                  <a:srgbClr val="333333"/>
                </a:solidFill>
                <a:effectLst/>
                <a:latin typeface="Open Sans" panose="020B0606030504020204" pitchFamily="34" charset="0"/>
              </a:rPr>
              <a:t>The filtered gene-barcode matrix excludes barcodes that correspond to this background noise.  This can be visualized in the barcode vs UMI count rank plot in the web summary file. In the example plot below, UMI counts are on the y-axis ranging from 0 to 10,000 in log scale. Barcodes are on the x-axis, ranked from 0 to 1,000,000 also in log scale. Cell-associated barcodes as determined by the cell-calling heuristic are in blue while background barcodes are in gray.</a:t>
            </a:r>
          </a:p>
          <a:p>
            <a:endParaRPr lang="en-US" b="0" i="0" dirty="0">
              <a:solidFill>
                <a:srgbClr val="333333"/>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F3FE42F2-61AC-9A02-9515-73C164484964}"/>
              </a:ext>
            </a:extLst>
          </p:cNvPr>
          <p:cNvSpPr txBox="1"/>
          <p:nvPr/>
        </p:nvSpPr>
        <p:spPr>
          <a:xfrm>
            <a:off x="313112" y="2646674"/>
            <a:ext cx="11702103" cy="1200329"/>
          </a:xfrm>
          <a:prstGeom prst="rect">
            <a:avLst/>
          </a:prstGeom>
          <a:noFill/>
        </p:spPr>
        <p:txBody>
          <a:bodyPr wrap="square">
            <a:spAutoFit/>
          </a:bodyPr>
          <a:lstStyle/>
          <a:p>
            <a:r>
              <a:rPr lang="en-US" b="1" dirty="0">
                <a:solidFill>
                  <a:srgbClr val="333333"/>
                </a:solidFill>
                <a:latin typeface="Open Sans" panose="020B0606030504020204" pitchFamily="34" charset="0"/>
              </a:rPr>
              <a:t>Unfiltered featured-barcode matrix: </a:t>
            </a:r>
            <a:r>
              <a:rPr lang="en-US" dirty="0">
                <a:solidFill>
                  <a:srgbClr val="333333"/>
                </a:solidFill>
                <a:latin typeface="Open Sans" panose="020B0606030504020204" pitchFamily="34" charset="0"/>
              </a:rPr>
              <a:t> raw gene-barcode matrix includes all valid barcodes from GEMs (Gel Bead-In </a:t>
            </a:r>
            <a:r>
              <a:rPr lang="en-US" dirty="0" err="1">
                <a:solidFill>
                  <a:srgbClr val="333333"/>
                </a:solidFill>
                <a:latin typeface="Open Sans" panose="020B0606030504020204" pitchFamily="34" charset="0"/>
              </a:rPr>
              <a:t>EMulsions</a:t>
            </a:r>
            <a:r>
              <a:rPr lang="en-US" dirty="0">
                <a:solidFill>
                  <a:srgbClr val="333333"/>
                </a:solidFill>
                <a:latin typeface="Open Sans" panose="020B0606030504020204" pitchFamily="34" charset="0"/>
              </a:rPr>
              <a:t>) captured in the data. However, because most GEMs do not actually contain cells, it follows that most barcodes in the data do not correspond to cells, but rather background noise (e.g. GEMs with free-floating mRNA from lysed or dead cells).</a:t>
            </a:r>
          </a:p>
        </p:txBody>
      </p:sp>
      <p:pic>
        <p:nvPicPr>
          <p:cNvPr id="1026" name="Picture 2">
            <a:extLst>
              <a:ext uri="{FF2B5EF4-FFF2-40B4-BE49-F238E27FC236}">
                <a16:creationId xmlns:a16="http://schemas.microsoft.com/office/drawing/2014/main" id="{68D88CA2-919B-71FD-2CFF-783064A2D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7906" y="3673267"/>
            <a:ext cx="3212973" cy="239457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92AC6D1C-A5A1-B04E-9C3E-6E0471AD9ECF}"/>
              </a:ext>
            </a:extLst>
          </p:cNvPr>
          <p:cNvSpPr txBox="1"/>
          <p:nvPr/>
        </p:nvSpPr>
        <p:spPr>
          <a:xfrm>
            <a:off x="1636658" y="2179775"/>
            <a:ext cx="1200842" cy="307777"/>
          </a:xfrm>
          <a:prstGeom prst="rect">
            <a:avLst/>
          </a:prstGeom>
          <a:noFill/>
        </p:spPr>
        <p:txBody>
          <a:bodyPr wrap="none" rtlCol="0">
            <a:spAutoFit/>
          </a:bodyPr>
          <a:lstStyle/>
          <a:p>
            <a:r>
              <a:rPr lang="en-US" sz="1400" dirty="0"/>
              <a:t>&gt;&gt; </a:t>
            </a:r>
            <a:r>
              <a:rPr lang="en-US" sz="1400" dirty="0" err="1"/>
              <a:t>matrix.mtx</a:t>
            </a:r>
            <a:endParaRPr lang="en-US" sz="1400" dirty="0"/>
          </a:p>
        </p:txBody>
      </p:sp>
      <p:sp>
        <p:nvSpPr>
          <p:cNvPr id="21" name="TextBox 20">
            <a:extLst>
              <a:ext uri="{FF2B5EF4-FFF2-40B4-BE49-F238E27FC236}">
                <a16:creationId xmlns:a16="http://schemas.microsoft.com/office/drawing/2014/main" id="{585094A4-A547-0160-2570-5846117EA3B9}"/>
              </a:ext>
            </a:extLst>
          </p:cNvPr>
          <p:cNvSpPr txBox="1"/>
          <p:nvPr/>
        </p:nvSpPr>
        <p:spPr>
          <a:xfrm>
            <a:off x="8653288" y="2179775"/>
            <a:ext cx="1320170" cy="307777"/>
          </a:xfrm>
          <a:prstGeom prst="rect">
            <a:avLst/>
          </a:prstGeom>
          <a:noFill/>
        </p:spPr>
        <p:txBody>
          <a:bodyPr wrap="none" rtlCol="0">
            <a:spAutoFit/>
          </a:bodyPr>
          <a:lstStyle/>
          <a:p>
            <a:r>
              <a:rPr lang="en-US" sz="1400" dirty="0"/>
              <a:t>&gt;&gt; </a:t>
            </a:r>
            <a:r>
              <a:rPr lang="en-US" sz="1400" dirty="0" err="1"/>
              <a:t>barcodes.tsv</a:t>
            </a:r>
            <a:endParaRPr lang="en-US" sz="1400" dirty="0"/>
          </a:p>
        </p:txBody>
      </p:sp>
      <p:sp>
        <p:nvSpPr>
          <p:cNvPr id="22" name="TextBox 21">
            <a:extLst>
              <a:ext uri="{FF2B5EF4-FFF2-40B4-BE49-F238E27FC236}">
                <a16:creationId xmlns:a16="http://schemas.microsoft.com/office/drawing/2014/main" id="{F2A1BB9A-514E-41D2-6E35-44836821B5A0}"/>
              </a:ext>
            </a:extLst>
          </p:cNvPr>
          <p:cNvSpPr txBox="1"/>
          <p:nvPr/>
        </p:nvSpPr>
        <p:spPr>
          <a:xfrm>
            <a:off x="5340026" y="2179775"/>
            <a:ext cx="1256434" cy="307777"/>
          </a:xfrm>
          <a:prstGeom prst="rect">
            <a:avLst/>
          </a:prstGeom>
          <a:noFill/>
        </p:spPr>
        <p:txBody>
          <a:bodyPr wrap="none" rtlCol="0">
            <a:spAutoFit/>
          </a:bodyPr>
          <a:lstStyle/>
          <a:p>
            <a:r>
              <a:rPr lang="en-US" sz="1400" dirty="0"/>
              <a:t>&gt;&gt; </a:t>
            </a:r>
            <a:r>
              <a:rPr lang="en-US" sz="1400" dirty="0" err="1"/>
              <a:t>features.tsv</a:t>
            </a:r>
            <a:endParaRPr lang="en-US" sz="1400" dirty="0"/>
          </a:p>
        </p:txBody>
      </p:sp>
      <p:graphicFrame>
        <p:nvGraphicFramePr>
          <p:cNvPr id="6" name="Object 5">
            <a:extLst>
              <a:ext uri="{FF2B5EF4-FFF2-40B4-BE49-F238E27FC236}">
                <a16:creationId xmlns:a16="http://schemas.microsoft.com/office/drawing/2014/main" id="{FFC927AB-B526-DDB5-9A2F-40F77904AD45}"/>
              </a:ext>
            </a:extLst>
          </p:cNvPr>
          <p:cNvGraphicFramePr>
            <a:graphicFrameLocks noChangeAspect="1"/>
          </p:cNvGraphicFramePr>
          <p:nvPr>
            <p:extLst>
              <p:ext uri="{D42A27DB-BD31-4B8C-83A1-F6EECF244321}">
                <p14:modId xmlns:p14="http://schemas.microsoft.com/office/powerpoint/2010/main" val="1882670639"/>
              </p:ext>
            </p:extLst>
          </p:nvPr>
        </p:nvGraphicFramePr>
        <p:xfrm>
          <a:off x="1782962" y="760452"/>
          <a:ext cx="1428750" cy="1371600"/>
        </p:xfrm>
        <a:graphic>
          <a:graphicData uri="http://schemas.openxmlformats.org/presentationml/2006/ole">
            <mc:AlternateContent xmlns:mc="http://schemas.openxmlformats.org/markup-compatibility/2006">
              <mc:Choice xmlns:v="urn:schemas-microsoft-com:vml" Requires="v">
                <p:oleObj name="Worksheet" r:id="rId3" imgW="1428685" imgH="1371716" progId="Excel.Sheet.12">
                  <p:embed/>
                </p:oleObj>
              </mc:Choice>
              <mc:Fallback>
                <p:oleObj name="Worksheet" r:id="rId3" imgW="1428685" imgH="1371716" progId="Excel.Sheet.12">
                  <p:embed/>
                  <p:pic>
                    <p:nvPicPr>
                      <p:cNvPr id="0" name=""/>
                      <p:cNvPicPr/>
                      <p:nvPr/>
                    </p:nvPicPr>
                    <p:blipFill>
                      <a:blip r:embed="rId4"/>
                      <a:stretch>
                        <a:fillRect/>
                      </a:stretch>
                    </p:blipFill>
                    <p:spPr>
                      <a:xfrm>
                        <a:off x="1782962" y="760452"/>
                        <a:ext cx="1428750" cy="13716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3FE65DA-4B6D-F88C-84C3-9260472D31C0}"/>
              </a:ext>
            </a:extLst>
          </p:cNvPr>
          <p:cNvGraphicFramePr>
            <a:graphicFrameLocks noChangeAspect="1"/>
          </p:cNvGraphicFramePr>
          <p:nvPr>
            <p:extLst>
              <p:ext uri="{D42A27DB-BD31-4B8C-83A1-F6EECF244321}">
                <p14:modId xmlns:p14="http://schemas.microsoft.com/office/powerpoint/2010/main" val="3194030151"/>
              </p:ext>
            </p:extLst>
          </p:nvPr>
        </p:nvGraphicFramePr>
        <p:xfrm>
          <a:off x="5381480" y="760452"/>
          <a:ext cx="1257300" cy="1409700"/>
        </p:xfrm>
        <a:graphic>
          <a:graphicData uri="http://schemas.openxmlformats.org/presentationml/2006/ole">
            <mc:AlternateContent xmlns:mc="http://schemas.openxmlformats.org/markup-compatibility/2006">
              <mc:Choice xmlns:v="urn:schemas-microsoft-com:vml" Requires="v">
                <p:oleObj name="Worksheet" r:id="rId5" imgW="1257257" imgH="1409597" progId="Excel.Sheet.12">
                  <p:embed/>
                </p:oleObj>
              </mc:Choice>
              <mc:Fallback>
                <p:oleObj name="Worksheet" r:id="rId5" imgW="1257257" imgH="1409597" progId="Excel.Sheet.12">
                  <p:embed/>
                  <p:pic>
                    <p:nvPicPr>
                      <p:cNvPr id="0" name=""/>
                      <p:cNvPicPr/>
                      <p:nvPr/>
                    </p:nvPicPr>
                    <p:blipFill>
                      <a:blip r:embed="rId6"/>
                      <a:stretch>
                        <a:fillRect/>
                      </a:stretch>
                    </p:blipFill>
                    <p:spPr>
                      <a:xfrm>
                        <a:off x="5381480" y="760452"/>
                        <a:ext cx="1257300" cy="14097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B6FA931E-6D52-E158-B38F-6844B84DBFF9}"/>
              </a:ext>
            </a:extLst>
          </p:cNvPr>
          <p:cNvGraphicFramePr>
            <a:graphicFrameLocks noChangeAspect="1"/>
          </p:cNvGraphicFramePr>
          <p:nvPr>
            <p:extLst>
              <p:ext uri="{D42A27DB-BD31-4B8C-83A1-F6EECF244321}">
                <p14:modId xmlns:p14="http://schemas.microsoft.com/office/powerpoint/2010/main" val="1431068715"/>
              </p:ext>
            </p:extLst>
          </p:nvPr>
        </p:nvGraphicFramePr>
        <p:xfrm>
          <a:off x="8808548" y="760452"/>
          <a:ext cx="1009650" cy="1409700"/>
        </p:xfrm>
        <a:graphic>
          <a:graphicData uri="http://schemas.openxmlformats.org/presentationml/2006/ole">
            <mc:AlternateContent xmlns:mc="http://schemas.openxmlformats.org/markup-compatibility/2006">
              <mc:Choice xmlns:v="urn:schemas-microsoft-com:vml" Requires="v">
                <p:oleObj name="Worksheet" r:id="rId7" imgW="1009484" imgH="1409597" progId="Excel.Sheet.12">
                  <p:embed/>
                </p:oleObj>
              </mc:Choice>
              <mc:Fallback>
                <p:oleObj name="Worksheet" r:id="rId7" imgW="1009484" imgH="1409597" progId="Excel.Sheet.12">
                  <p:embed/>
                  <p:pic>
                    <p:nvPicPr>
                      <p:cNvPr id="0" name=""/>
                      <p:cNvPicPr/>
                      <p:nvPr/>
                    </p:nvPicPr>
                    <p:blipFill>
                      <a:blip r:embed="rId8"/>
                      <a:stretch>
                        <a:fillRect/>
                      </a:stretch>
                    </p:blipFill>
                    <p:spPr>
                      <a:xfrm>
                        <a:off x="8808548" y="760452"/>
                        <a:ext cx="1009650" cy="1409700"/>
                      </a:xfrm>
                      <a:prstGeom prst="rect">
                        <a:avLst/>
                      </a:prstGeom>
                    </p:spPr>
                  </p:pic>
                </p:oleObj>
              </mc:Fallback>
            </mc:AlternateContent>
          </a:graphicData>
        </a:graphic>
      </p:graphicFrame>
    </p:spTree>
    <p:extLst>
      <p:ext uri="{BB962C8B-B14F-4D97-AF65-F5344CB8AC3E}">
        <p14:creationId xmlns:p14="http://schemas.microsoft.com/office/powerpoint/2010/main" val="410790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Key Cell Ranger Parameters for Alignment</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sp>
        <p:nvSpPr>
          <p:cNvPr id="3" name="TextBox 2">
            <a:extLst>
              <a:ext uri="{FF2B5EF4-FFF2-40B4-BE49-F238E27FC236}">
                <a16:creationId xmlns:a16="http://schemas.microsoft.com/office/drawing/2014/main" id="{7915BA8D-942C-CA8B-B7AA-AAEFCEABA0B7}"/>
              </a:ext>
            </a:extLst>
          </p:cNvPr>
          <p:cNvSpPr txBox="1"/>
          <p:nvPr/>
        </p:nvSpPr>
        <p:spPr>
          <a:xfrm>
            <a:off x="582111" y="1584672"/>
            <a:ext cx="4910511" cy="646331"/>
          </a:xfrm>
          <a:prstGeom prst="rect">
            <a:avLst/>
          </a:prstGeom>
          <a:noFill/>
        </p:spPr>
        <p:txBody>
          <a:bodyPr wrap="none" rtlCol="0">
            <a:spAutoFit/>
          </a:bodyPr>
          <a:lstStyle/>
          <a:p>
            <a:r>
              <a:rPr lang="en-US" dirty="0"/>
              <a:t>Reference Genome</a:t>
            </a:r>
          </a:p>
          <a:p>
            <a:r>
              <a:rPr lang="en-US" dirty="0"/>
              <a:t>  Can significantly influence number of Reads/Cells</a:t>
            </a:r>
          </a:p>
        </p:txBody>
      </p:sp>
    </p:spTree>
    <p:extLst>
      <p:ext uri="{BB962C8B-B14F-4D97-AF65-F5344CB8AC3E}">
        <p14:creationId xmlns:p14="http://schemas.microsoft.com/office/powerpoint/2010/main" val="396672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30282662-9A1F-12BB-0232-D68C5DD65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0361" y="751457"/>
            <a:ext cx="4461639" cy="25009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A20D29-3C38-470F-62C7-3AA0AE013071}"/>
              </a:ext>
            </a:extLst>
          </p:cNvPr>
          <p:cNvSpPr>
            <a:spLocks noGrp="1"/>
          </p:cNvSpPr>
          <p:nvPr>
            <p:ph type="title"/>
          </p:nvPr>
        </p:nvSpPr>
        <p:spPr/>
        <p:txBody>
          <a:bodyPr/>
          <a:lstStyle/>
          <a:p>
            <a:r>
              <a:rPr lang="en-US" dirty="0"/>
              <a:t>Questions?</a:t>
            </a:r>
          </a:p>
        </p:txBody>
      </p:sp>
      <p:pic>
        <p:nvPicPr>
          <p:cNvPr id="2050" name="Picture 2" descr="alignment">
            <a:extLst>
              <a:ext uri="{FF2B5EF4-FFF2-40B4-BE49-F238E27FC236}">
                <a16:creationId xmlns:a16="http://schemas.microsoft.com/office/drawing/2014/main" id="{6AF197FA-E6F4-CF2B-A5F0-D8816EAA7B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2195" y="2001935"/>
            <a:ext cx="4576127" cy="477739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D134E92-C1A8-93E2-13AF-B572ECA26923}"/>
              </a:ext>
            </a:extLst>
          </p:cNvPr>
          <p:cNvSpPr txBox="1"/>
          <p:nvPr/>
        </p:nvSpPr>
        <p:spPr>
          <a:xfrm>
            <a:off x="7260770" y="6082176"/>
            <a:ext cx="4931230" cy="230832"/>
          </a:xfrm>
          <a:prstGeom prst="rect">
            <a:avLst/>
          </a:prstGeom>
          <a:noFill/>
        </p:spPr>
        <p:txBody>
          <a:bodyPr wrap="square">
            <a:spAutoFit/>
          </a:bodyPr>
          <a:lstStyle/>
          <a:p>
            <a:pPr algn="r"/>
            <a:r>
              <a:rPr lang="en-US" sz="900" i="1" dirty="0">
                <a:solidFill>
                  <a:schemeClr val="bg1">
                    <a:lumMod val="50000"/>
                  </a:schemeClr>
                </a:solidFill>
              </a:rPr>
              <a:t>https://bioinformatics.ccr.cancer.gov/docs/b4b/RNASeq_Overview/05.Alignment/</a:t>
            </a:r>
          </a:p>
        </p:txBody>
      </p:sp>
      <p:grpSp>
        <p:nvGrpSpPr>
          <p:cNvPr id="3" name="Group 2">
            <a:extLst>
              <a:ext uri="{FF2B5EF4-FFF2-40B4-BE49-F238E27FC236}">
                <a16:creationId xmlns:a16="http://schemas.microsoft.com/office/drawing/2014/main" id="{F2E1EB2F-5A45-AB2A-7C40-AAB0D6D1E73A}"/>
              </a:ext>
            </a:extLst>
          </p:cNvPr>
          <p:cNvGrpSpPr/>
          <p:nvPr/>
        </p:nvGrpSpPr>
        <p:grpSpPr>
          <a:xfrm>
            <a:off x="0" y="751457"/>
            <a:ext cx="3310759" cy="6004152"/>
            <a:chOff x="0" y="751457"/>
            <a:chExt cx="3310759" cy="6004152"/>
          </a:xfrm>
        </p:grpSpPr>
        <p:pic>
          <p:nvPicPr>
            <p:cNvPr id="4" name="Picture 2">
              <a:extLst>
                <a:ext uri="{FF2B5EF4-FFF2-40B4-BE49-F238E27FC236}">
                  <a16:creationId xmlns:a16="http://schemas.microsoft.com/office/drawing/2014/main" id="{686383F5-86D5-FDD8-E5E6-EA49CA275E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A6D4DE0-BC9D-B966-DAC3-EB1BF62F86B3}"/>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6" name="TextBox 5">
              <a:extLst>
                <a:ext uri="{FF2B5EF4-FFF2-40B4-BE49-F238E27FC236}">
                  <a16:creationId xmlns:a16="http://schemas.microsoft.com/office/drawing/2014/main" id="{E09A182C-B150-92EC-0A46-95D27CC9105D}"/>
                </a:ext>
              </a:extLst>
            </p:cNvPr>
            <p:cNvSpPr txBox="1"/>
            <p:nvPr/>
          </p:nvSpPr>
          <p:spPr>
            <a:xfrm>
              <a:off x="551748" y="1368273"/>
              <a:ext cx="276038" cy="307777"/>
            </a:xfrm>
            <a:prstGeom prst="rect">
              <a:avLst/>
            </a:prstGeom>
            <a:noFill/>
          </p:spPr>
          <p:txBody>
            <a:bodyPr wrap="none" rtlCol="0">
              <a:spAutoFit/>
            </a:bodyPr>
            <a:lstStyle/>
            <a:p>
              <a:pPr algn="ctr"/>
              <a:r>
                <a:rPr lang="en-US" sz="1400" b="1" dirty="0"/>
                <a:t>2</a:t>
              </a:r>
            </a:p>
          </p:txBody>
        </p:sp>
        <p:sp>
          <p:nvSpPr>
            <p:cNvPr id="7" name="TextBox 6">
              <a:extLst>
                <a:ext uri="{FF2B5EF4-FFF2-40B4-BE49-F238E27FC236}">
                  <a16:creationId xmlns:a16="http://schemas.microsoft.com/office/drawing/2014/main" id="{79B1BB0A-4F66-DEC4-F2AE-ABD79FFA0294}"/>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8" name="TextBox 7">
              <a:extLst>
                <a:ext uri="{FF2B5EF4-FFF2-40B4-BE49-F238E27FC236}">
                  <a16:creationId xmlns:a16="http://schemas.microsoft.com/office/drawing/2014/main" id="{5D1D0023-7BEE-57CE-B742-4B58D21E8DF8}"/>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9" name="TextBox 8">
              <a:extLst>
                <a:ext uri="{FF2B5EF4-FFF2-40B4-BE49-F238E27FC236}">
                  <a16:creationId xmlns:a16="http://schemas.microsoft.com/office/drawing/2014/main" id="{EC36A76C-889F-81F9-ACE4-A38783805639}"/>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0" name="TextBox 9">
              <a:extLst>
                <a:ext uri="{FF2B5EF4-FFF2-40B4-BE49-F238E27FC236}">
                  <a16:creationId xmlns:a16="http://schemas.microsoft.com/office/drawing/2014/main" id="{2C5571DD-9A3C-7A9E-4B8A-7CDAD13DE580}"/>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1" name="TextBox 10">
              <a:extLst>
                <a:ext uri="{FF2B5EF4-FFF2-40B4-BE49-F238E27FC236}">
                  <a16:creationId xmlns:a16="http://schemas.microsoft.com/office/drawing/2014/main" id="{CB2676FD-BB95-4AF5-8833-AF3391C93AF6}"/>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2" name="TextBox 11">
              <a:extLst>
                <a:ext uri="{FF2B5EF4-FFF2-40B4-BE49-F238E27FC236}">
                  <a16:creationId xmlns:a16="http://schemas.microsoft.com/office/drawing/2014/main" id="{0A51E784-44A0-F462-2212-9DB63CB116F9}"/>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3" name="TextBox 12">
              <a:extLst>
                <a:ext uri="{FF2B5EF4-FFF2-40B4-BE49-F238E27FC236}">
                  <a16:creationId xmlns:a16="http://schemas.microsoft.com/office/drawing/2014/main" id="{1077E1AB-0A72-C4CB-C13D-02C2907DEC57}"/>
                </a:ext>
              </a:extLst>
            </p:cNvPr>
            <p:cNvSpPr txBox="1"/>
            <p:nvPr/>
          </p:nvSpPr>
          <p:spPr>
            <a:xfrm>
              <a:off x="551748" y="6447832"/>
              <a:ext cx="276038" cy="307777"/>
            </a:xfrm>
            <a:prstGeom prst="rect">
              <a:avLst/>
            </a:prstGeom>
            <a:noFill/>
          </p:spPr>
          <p:txBody>
            <a:bodyPr wrap="none" rtlCol="0">
              <a:spAutoFit/>
            </a:bodyPr>
            <a:lstStyle/>
            <a:p>
              <a:pPr algn="ctr"/>
              <a:r>
                <a:rPr lang="en-US" sz="1400" b="1" dirty="0"/>
                <a:t>9</a:t>
              </a:r>
            </a:p>
          </p:txBody>
        </p:sp>
      </p:grpSp>
      <p:sp>
        <p:nvSpPr>
          <p:cNvPr id="20" name="Freeform 19">
            <a:extLst>
              <a:ext uri="{FF2B5EF4-FFF2-40B4-BE49-F238E27FC236}">
                <a16:creationId xmlns:a16="http://schemas.microsoft.com/office/drawing/2014/main" id="{CF7F884E-2B1E-3216-8BAF-5920C8B9E5B3}"/>
              </a:ext>
            </a:extLst>
          </p:cNvPr>
          <p:cNvSpPr/>
          <p:nvPr/>
        </p:nvSpPr>
        <p:spPr>
          <a:xfrm flipH="1">
            <a:off x="-5412" y="627167"/>
            <a:ext cx="12098926" cy="6230833"/>
          </a:xfrm>
          <a:custGeom>
            <a:avLst/>
            <a:gdLst>
              <a:gd name="connsiteX0" fmla="*/ 12098926 w 12098926"/>
              <a:gd name="connsiteY0" fmla="*/ 0 h 6230833"/>
              <a:gd name="connsiteX1" fmla="*/ 2115454 w 12098926"/>
              <a:gd name="connsiteY1" fmla="*/ 0 h 6230833"/>
              <a:gd name="connsiteX2" fmla="*/ 2113096 w 12098926"/>
              <a:gd name="connsiteY2" fmla="*/ 0 h 6230833"/>
              <a:gd name="connsiteX3" fmla="*/ 0 w 12098926"/>
              <a:gd name="connsiteY3" fmla="*/ 0 h 6230833"/>
              <a:gd name="connsiteX4" fmla="*/ 0 w 12098926"/>
              <a:gd name="connsiteY4" fmla="*/ 5685842 h 6230833"/>
              <a:gd name="connsiteX5" fmla="*/ 2113096 w 12098926"/>
              <a:gd name="connsiteY5" fmla="*/ 5685842 h 6230833"/>
              <a:gd name="connsiteX6" fmla="*/ 2113096 w 12098926"/>
              <a:gd name="connsiteY6" fmla="*/ 6230833 h 6230833"/>
              <a:gd name="connsiteX7" fmla="*/ 12098926 w 12098926"/>
              <a:gd name="connsiteY7" fmla="*/ 6230833 h 62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98926" h="6230833">
                <a:moveTo>
                  <a:pt x="12098926" y="0"/>
                </a:moveTo>
                <a:lnTo>
                  <a:pt x="2115454" y="0"/>
                </a:lnTo>
                <a:lnTo>
                  <a:pt x="2113096" y="0"/>
                </a:lnTo>
                <a:lnTo>
                  <a:pt x="0" y="0"/>
                </a:lnTo>
                <a:lnTo>
                  <a:pt x="0" y="5685842"/>
                </a:lnTo>
                <a:lnTo>
                  <a:pt x="2113096" y="5685842"/>
                </a:lnTo>
                <a:lnTo>
                  <a:pt x="2113096" y="6230833"/>
                </a:lnTo>
                <a:lnTo>
                  <a:pt x="12098926" y="6230833"/>
                </a:lnTo>
                <a:close/>
              </a:path>
            </a:pathLst>
          </a:custGeom>
          <a:solidFill>
            <a:srgbClr val="FFFFFF">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49809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Single Cell Alignment with Cell Ranger</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pic>
        <p:nvPicPr>
          <p:cNvPr id="3" name="Picture 2">
            <a:extLst>
              <a:ext uri="{FF2B5EF4-FFF2-40B4-BE49-F238E27FC236}">
                <a16:creationId xmlns:a16="http://schemas.microsoft.com/office/drawing/2014/main" id="{810CCC57-8FAE-0379-10C9-FCAB10C4B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13" y="850960"/>
            <a:ext cx="4632385" cy="7382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4818B6E-4784-2976-DDBF-7B9810F2B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180" y="2533881"/>
            <a:ext cx="4461639" cy="25009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FAADA15-80B5-5D10-336F-19BB6F2B0691}"/>
              </a:ext>
            </a:extLst>
          </p:cNvPr>
          <p:cNvSpPr txBox="1"/>
          <p:nvPr/>
        </p:nvSpPr>
        <p:spPr>
          <a:xfrm>
            <a:off x="1151112" y="1961270"/>
            <a:ext cx="8733866" cy="369332"/>
          </a:xfrm>
          <a:prstGeom prst="rect">
            <a:avLst/>
          </a:prstGeom>
          <a:noFill/>
        </p:spPr>
        <p:txBody>
          <a:bodyPr wrap="none" rtlCol="0">
            <a:spAutoFit/>
          </a:bodyPr>
          <a:lstStyle/>
          <a:p>
            <a:r>
              <a:rPr lang="en-US" dirty="0"/>
              <a:t>Many sequencing platforms use SMART technology, which uses a TS Oligo tag on the 5’ end.</a:t>
            </a:r>
          </a:p>
        </p:txBody>
      </p:sp>
      <p:sp>
        <p:nvSpPr>
          <p:cNvPr id="7" name="TextBox 6">
            <a:extLst>
              <a:ext uri="{FF2B5EF4-FFF2-40B4-BE49-F238E27FC236}">
                <a16:creationId xmlns:a16="http://schemas.microsoft.com/office/drawing/2014/main" id="{FCAFCFEC-26C2-12B8-17AB-4627094A9C34}"/>
              </a:ext>
            </a:extLst>
          </p:cNvPr>
          <p:cNvSpPr txBox="1"/>
          <p:nvPr/>
        </p:nvSpPr>
        <p:spPr>
          <a:xfrm>
            <a:off x="6842561" y="2578696"/>
            <a:ext cx="4100873" cy="461665"/>
          </a:xfrm>
          <a:prstGeom prst="rect">
            <a:avLst/>
          </a:prstGeom>
          <a:noFill/>
        </p:spPr>
        <p:txBody>
          <a:bodyPr wrap="square" rtlCol="0">
            <a:spAutoFit/>
          </a:bodyPr>
          <a:lstStyle/>
          <a:p>
            <a:r>
              <a:rPr lang="en-US" sz="1200" dirty="0"/>
              <a:t>Reads are a </a:t>
            </a:r>
            <a:r>
              <a:rPr lang="en-US" sz="1200" b="1" dirty="0"/>
              <a:t>mixture</a:t>
            </a:r>
            <a:r>
              <a:rPr lang="en-US" sz="1200" dirty="0"/>
              <a:t> of mRNA templates with some combination of tags on either end.</a:t>
            </a:r>
          </a:p>
        </p:txBody>
      </p:sp>
      <p:pic>
        <p:nvPicPr>
          <p:cNvPr id="8" name="Picture 2">
            <a:extLst>
              <a:ext uri="{FF2B5EF4-FFF2-40B4-BE49-F238E27FC236}">
                <a16:creationId xmlns:a16="http://schemas.microsoft.com/office/drawing/2014/main" id="{C0AFA214-F3F6-717C-5D8F-8815C91E9E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1039" b="7455"/>
          <a:stretch/>
        </p:blipFill>
        <p:spPr bwMode="auto">
          <a:xfrm>
            <a:off x="6842561" y="3204927"/>
            <a:ext cx="3521076" cy="1224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85875D41-B11D-0543-9C53-C7549397EE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12747" b="7455"/>
          <a:stretch/>
        </p:blipFill>
        <p:spPr bwMode="auto">
          <a:xfrm>
            <a:off x="6842561" y="3731683"/>
            <a:ext cx="3042417" cy="1224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5B9D157D-26C4-C2C4-2836-61115C7A63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a:stretch/>
        </p:blipFill>
        <p:spPr bwMode="auto">
          <a:xfrm>
            <a:off x="6972709" y="4303759"/>
            <a:ext cx="2263775" cy="2933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250A2F3B-015D-CF36-E720-115309B198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9903317" y="3731682"/>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611E9B7C-448C-BEDC-481D-D04AD72E7F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9236484" y="4293968"/>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47454586-1FC4-2E14-5F2F-425355750D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6853619" y="4303759"/>
            <a:ext cx="119090" cy="12247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380FCC7-B8BA-8349-138C-E1E1772D884A}"/>
              </a:ext>
            </a:extLst>
          </p:cNvPr>
          <p:cNvSpPr txBox="1"/>
          <p:nvPr/>
        </p:nvSpPr>
        <p:spPr>
          <a:xfrm>
            <a:off x="5054724" y="6405381"/>
            <a:ext cx="6190342" cy="230832"/>
          </a:xfrm>
          <a:prstGeom prst="rect">
            <a:avLst/>
          </a:prstGeom>
          <a:noFill/>
        </p:spPr>
        <p:txBody>
          <a:bodyPr wrap="square">
            <a:spAutoFit/>
          </a:bodyPr>
          <a:lstStyle/>
          <a:p>
            <a:r>
              <a:rPr lang="en-US" sz="900" i="1" dirty="0">
                <a:solidFill>
                  <a:schemeClr val="bg1">
                    <a:lumMod val="50000"/>
                  </a:schemeClr>
                </a:solidFill>
              </a:rPr>
              <a:t>https://www.biosyn.com/faq/What-Is-A-Template-Switching-Oligonucleotide.aspx</a:t>
            </a:r>
          </a:p>
        </p:txBody>
      </p:sp>
      <p:sp>
        <p:nvSpPr>
          <p:cNvPr id="6" name="TextBox 5">
            <a:extLst>
              <a:ext uri="{FF2B5EF4-FFF2-40B4-BE49-F238E27FC236}">
                <a16:creationId xmlns:a16="http://schemas.microsoft.com/office/drawing/2014/main" id="{BAF24B4D-98D8-90F8-282B-A1D377F59861}"/>
              </a:ext>
            </a:extLst>
          </p:cNvPr>
          <p:cNvSpPr txBox="1"/>
          <p:nvPr/>
        </p:nvSpPr>
        <p:spPr>
          <a:xfrm>
            <a:off x="1681633" y="5294693"/>
            <a:ext cx="8042394" cy="369332"/>
          </a:xfrm>
          <a:prstGeom prst="rect">
            <a:avLst/>
          </a:prstGeom>
          <a:noFill/>
        </p:spPr>
        <p:txBody>
          <a:bodyPr wrap="none" rtlCol="0">
            <a:spAutoFit/>
          </a:bodyPr>
          <a:lstStyle/>
          <a:p>
            <a:r>
              <a:rPr lang="en-US" dirty="0"/>
              <a:t>Cell Ranger takes these input reads and produces counts for gene expression counts.</a:t>
            </a:r>
          </a:p>
        </p:txBody>
      </p:sp>
    </p:spTree>
    <p:extLst>
      <p:ext uri="{BB962C8B-B14F-4D97-AF65-F5344CB8AC3E}">
        <p14:creationId xmlns:p14="http://schemas.microsoft.com/office/powerpoint/2010/main" val="163794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1 - 2</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5989082"/>
            <a:chOff x="0" y="751457"/>
            <a:chExt cx="3310759" cy="598908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42395"/>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30580"/>
              <a:ext cx="276038" cy="307777"/>
            </a:xfrm>
            <a:prstGeom prst="rect">
              <a:avLst/>
            </a:prstGeom>
            <a:noFill/>
          </p:spPr>
          <p:txBody>
            <a:bodyPr wrap="none" rtlCol="0">
              <a:spAutoFit/>
            </a:bodyPr>
            <a:lstStyle/>
            <a:p>
              <a:pPr algn="ctr"/>
              <a:r>
                <a:rPr lang="en-US" sz="1400" b="1" dirty="0"/>
                <a:t>9</a:t>
              </a:r>
            </a:p>
          </p:txBody>
        </p:sp>
      </p:grpSp>
      <p:sp>
        <p:nvSpPr>
          <p:cNvPr id="5" name="Rectangle 4">
            <a:extLst>
              <a:ext uri="{FF2B5EF4-FFF2-40B4-BE49-F238E27FC236}">
                <a16:creationId xmlns:a16="http://schemas.microsoft.com/office/drawing/2014/main" id="{C41C0364-A63F-7CAB-3757-CCC6B62C5A0D}"/>
              </a:ext>
            </a:extLst>
          </p:cNvPr>
          <p:cNvSpPr/>
          <p:nvPr/>
        </p:nvSpPr>
        <p:spPr>
          <a:xfrm>
            <a:off x="9325" y="2133600"/>
            <a:ext cx="3310759" cy="4724400"/>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DE7FAA6-4993-D22B-8A02-C13A1079747F}"/>
              </a:ext>
            </a:extLst>
          </p:cNvPr>
          <p:cNvSpPr txBox="1"/>
          <p:nvPr/>
        </p:nvSpPr>
        <p:spPr>
          <a:xfrm>
            <a:off x="3752690" y="4425280"/>
            <a:ext cx="8129377" cy="1477328"/>
          </a:xfrm>
          <a:prstGeom prst="rect">
            <a:avLst/>
          </a:prstGeom>
          <a:noFill/>
        </p:spPr>
        <p:txBody>
          <a:bodyPr wrap="square" rtlCol="0">
            <a:spAutoFit/>
          </a:bodyPr>
          <a:lstStyle/>
          <a:p>
            <a:r>
              <a:rPr lang="en-US" dirty="0"/>
              <a:t>Barcodes that </a:t>
            </a:r>
            <a:r>
              <a:rPr lang="en-US" i="1" dirty="0"/>
              <a:t>don’t match any whitelist entries </a:t>
            </a:r>
            <a:r>
              <a:rPr lang="en-US" dirty="0"/>
              <a:t>are </a:t>
            </a:r>
            <a:r>
              <a:rPr lang="en-US" b="1" dirty="0"/>
              <a:t>statistically tested </a:t>
            </a:r>
            <a:r>
              <a:rPr lang="en-US" dirty="0"/>
              <a:t>if there is sufficient evidence that they have a sequencing error and are an </a:t>
            </a:r>
            <a:r>
              <a:rPr lang="en-US" b="1" dirty="0"/>
              <a:t>actual match</a:t>
            </a:r>
            <a:r>
              <a:rPr lang="en-US" dirty="0"/>
              <a:t>.</a:t>
            </a:r>
          </a:p>
          <a:p>
            <a:endParaRPr lang="en-US" dirty="0"/>
          </a:p>
          <a:p>
            <a:r>
              <a:rPr lang="en-US" dirty="0"/>
              <a:t>If so, bar code is corrected to the </a:t>
            </a:r>
            <a:r>
              <a:rPr lang="en-US" i="1" dirty="0"/>
              <a:t>closest matching entry and </a:t>
            </a:r>
            <a:r>
              <a:rPr lang="en-US" i="1" u="sng" dirty="0"/>
              <a:t>included</a:t>
            </a:r>
            <a:r>
              <a:rPr lang="en-US" dirty="0"/>
              <a:t>, </a:t>
            </a:r>
            <a:r>
              <a:rPr lang="en-US" b="1" dirty="0"/>
              <a:t>nonmatching barcodes are discarded</a:t>
            </a:r>
            <a:r>
              <a:rPr lang="en-US" dirty="0"/>
              <a:t>.</a:t>
            </a:r>
          </a:p>
        </p:txBody>
      </p:sp>
      <p:sp>
        <p:nvSpPr>
          <p:cNvPr id="17" name="TextBox 16">
            <a:extLst>
              <a:ext uri="{FF2B5EF4-FFF2-40B4-BE49-F238E27FC236}">
                <a16:creationId xmlns:a16="http://schemas.microsoft.com/office/drawing/2014/main" id="{1F389E40-A064-B056-283F-20414BEA72DA}"/>
              </a:ext>
            </a:extLst>
          </p:cNvPr>
          <p:cNvSpPr txBox="1"/>
          <p:nvPr/>
        </p:nvSpPr>
        <p:spPr>
          <a:xfrm>
            <a:off x="3752690" y="1065889"/>
            <a:ext cx="7777745" cy="646331"/>
          </a:xfrm>
          <a:prstGeom prst="rect">
            <a:avLst/>
          </a:prstGeom>
          <a:noFill/>
        </p:spPr>
        <p:txBody>
          <a:bodyPr wrap="square">
            <a:spAutoFit/>
          </a:bodyPr>
          <a:lstStyle/>
          <a:p>
            <a:r>
              <a:rPr lang="en-US" dirty="0"/>
              <a:t>1. Cell Ranger compares </a:t>
            </a:r>
            <a:r>
              <a:rPr lang="en-US" b="1" dirty="0"/>
              <a:t>10x barcodes </a:t>
            </a:r>
            <a:r>
              <a:rPr lang="en-US" dirty="0"/>
              <a:t>to the </a:t>
            </a:r>
            <a:r>
              <a:rPr lang="en-US" b="1" dirty="0"/>
              <a:t>whitelist file </a:t>
            </a:r>
            <a:r>
              <a:rPr lang="en-US" dirty="0"/>
              <a:t>of known barcodes for a given assay.</a:t>
            </a:r>
          </a:p>
        </p:txBody>
      </p:sp>
      <p:grpSp>
        <p:nvGrpSpPr>
          <p:cNvPr id="1062" name="Group 1061">
            <a:extLst>
              <a:ext uri="{FF2B5EF4-FFF2-40B4-BE49-F238E27FC236}">
                <a16:creationId xmlns:a16="http://schemas.microsoft.com/office/drawing/2014/main" id="{5553D977-3DB4-79FC-AAEE-98AC584D132C}"/>
              </a:ext>
            </a:extLst>
          </p:cNvPr>
          <p:cNvGrpSpPr/>
          <p:nvPr/>
        </p:nvGrpSpPr>
        <p:grpSpPr>
          <a:xfrm>
            <a:off x="6665633" y="1765036"/>
            <a:ext cx="470614" cy="458755"/>
            <a:chOff x="5643658" y="1999252"/>
            <a:chExt cx="680202" cy="747420"/>
          </a:xfrm>
        </p:grpSpPr>
        <p:sp>
          <p:nvSpPr>
            <p:cNvPr id="18" name="Rounded Rectangle 17">
              <a:extLst>
                <a:ext uri="{FF2B5EF4-FFF2-40B4-BE49-F238E27FC236}">
                  <a16:creationId xmlns:a16="http://schemas.microsoft.com/office/drawing/2014/main" id="{146E41C7-0481-27D1-F9A4-A239F64E3DFC}"/>
                </a:ext>
              </a:extLst>
            </p:cNvPr>
            <p:cNvSpPr/>
            <p:nvPr/>
          </p:nvSpPr>
          <p:spPr>
            <a:xfrm>
              <a:off x="5689426" y="2024079"/>
              <a:ext cx="588665" cy="722593"/>
            </a:xfrm>
            <a:prstGeom prst="roundRect">
              <a:avLst>
                <a:gd name="adj" fmla="val 6000"/>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5A51455-7E6E-FA5E-F6BE-4B377F26A303}"/>
                </a:ext>
              </a:extLst>
            </p:cNvPr>
            <p:cNvSpPr txBox="1"/>
            <p:nvPr/>
          </p:nvSpPr>
          <p:spPr>
            <a:xfrm>
              <a:off x="5643658" y="1999252"/>
              <a:ext cx="680202" cy="274427"/>
            </a:xfrm>
            <a:prstGeom prst="rect">
              <a:avLst/>
            </a:prstGeom>
            <a:noFill/>
          </p:spPr>
          <p:txBody>
            <a:bodyPr wrap="none" rtlCol="0">
              <a:spAutoFit/>
            </a:bodyPr>
            <a:lstStyle/>
            <a:p>
              <a:pPr algn="ctr"/>
              <a:r>
                <a:rPr lang="en-US" sz="800" b="1" dirty="0"/>
                <a:t>Whitelist</a:t>
              </a:r>
            </a:p>
          </p:txBody>
        </p:sp>
        <p:pic>
          <p:nvPicPr>
            <p:cNvPr id="1026" name="Picture 2">
              <a:extLst>
                <a:ext uri="{FF2B5EF4-FFF2-40B4-BE49-F238E27FC236}">
                  <a16:creationId xmlns:a16="http://schemas.microsoft.com/office/drawing/2014/main" id="{4A541578-6C6D-1F45-AB16-8D3FBE627F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299" y="2600460"/>
              <a:ext cx="144543" cy="144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92" name="Group 2091">
            <a:extLst>
              <a:ext uri="{FF2B5EF4-FFF2-40B4-BE49-F238E27FC236}">
                <a16:creationId xmlns:a16="http://schemas.microsoft.com/office/drawing/2014/main" id="{2E03A0FB-99B0-717F-DE97-90650201CB64}"/>
              </a:ext>
            </a:extLst>
          </p:cNvPr>
          <p:cNvGrpSpPr/>
          <p:nvPr/>
        </p:nvGrpSpPr>
        <p:grpSpPr>
          <a:xfrm>
            <a:off x="4809440" y="2205419"/>
            <a:ext cx="1733540" cy="276850"/>
            <a:chOff x="3560794" y="1987555"/>
            <a:chExt cx="1733540" cy="276850"/>
          </a:xfrm>
        </p:grpSpPr>
        <p:grpSp>
          <p:nvGrpSpPr>
            <p:cNvPr id="27" name="Group 26">
              <a:extLst>
                <a:ext uri="{FF2B5EF4-FFF2-40B4-BE49-F238E27FC236}">
                  <a16:creationId xmlns:a16="http://schemas.microsoft.com/office/drawing/2014/main" id="{4E5D5DFE-D0A5-F48F-1960-2D253494F58A}"/>
                </a:ext>
              </a:extLst>
            </p:cNvPr>
            <p:cNvGrpSpPr/>
            <p:nvPr/>
          </p:nvGrpSpPr>
          <p:grpSpPr>
            <a:xfrm>
              <a:off x="3751825" y="2106164"/>
              <a:ext cx="1432433" cy="55947"/>
              <a:chOff x="4292609" y="2423302"/>
              <a:chExt cx="3241665" cy="366479"/>
            </a:xfrm>
          </p:grpSpPr>
          <p:sp>
            <p:nvSpPr>
              <p:cNvPr id="21" name="Rectangle 20">
                <a:extLst>
                  <a:ext uri="{FF2B5EF4-FFF2-40B4-BE49-F238E27FC236}">
                    <a16:creationId xmlns:a16="http://schemas.microsoft.com/office/drawing/2014/main" id="{B6B15F30-37BF-14C6-1A90-0BBB60874E88}"/>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EE72D23-3C9D-B107-EBF5-84DCD871306D}"/>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1EC47F1-A9C4-CEBC-90F5-C3FF8C85C83C}"/>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242A746-18FC-5CBA-7ACC-954381358EEE}"/>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6F64AD9C-A77D-AAAA-329E-EDFE96F9487C}"/>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9" name="TextBox 28">
              <a:extLst>
                <a:ext uri="{FF2B5EF4-FFF2-40B4-BE49-F238E27FC236}">
                  <a16:creationId xmlns:a16="http://schemas.microsoft.com/office/drawing/2014/main" id="{A16E026D-22E2-C5DA-5495-1ADD0759513D}"/>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pic>
        <p:nvPicPr>
          <p:cNvPr id="2086" name="Picture 4" descr="Green Tick Checkmark Vector Icon For Checkbox Marker Symbol Stock  Illustration - Download Image Now">
            <a:extLst>
              <a:ext uri="{FF2B5EF4-FFF2-40B4-BE49-F238E27FC236}">
                <a16:creationId xmlns:a16="http://schemas.microsoft.com/office/drawing/2014/main" id="{239F4C43-333D-ABF1-64AA-01833C60BA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771" t="22656" r="28976" b="20239"/>
          <a:stretch/>
        </p:blipFill>
        <p:spPr bwMode="auto">
          <a:xfrm>
            <a:off x="6849014" y="2306323"/>
            <a:ext cx="75071" cy="83129"/>
          </a:xfrm>
          <a:prstGeom prst="rect">
            <a:avLst/>
          </a:prstGeom>
          <a:noFill/>
          <a:extLst>
            <a:ext uri="{909E8E84-426E-40DD-AFC4-6F175D3DCCD1}">
              <a14:hiddenFill xmlns:a14="http://schemas.microsoft.com/office/drawing/2010/main">
                <a:solidFill>
                  <a:srgbClr val="FFFFFF"/>
                </a:solidFill>
              </a14:hiddenFill>
            </a:ext>
          </a:extLst>
        </p:spPr>
      </p:pic>
      <p:pic>
        <p:nvPicPr>
          <p:cNvPr id="2087" name="Picture 4" descr="Green Tick Checkmark Vector Icon For Checkbox Marker Symbol Stock  Illustration - Download Image Now">
            <a:extLst>
              <a:ext uri="{FF2B5EF4-FFF2-40B4-BE49-F238E27FC236}">
                <a16:creationId xmlns:a16="http://schemas.microsoft.com/office/drawing/2014/main" id="{7BB14934-392B-CEBC-D4E0-EB5FC6349D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771" t="22656" r="28976" b="20239"/>
          <a:stretch/>
        </p:blipFill>
        <p:spPr bwMode="auto">
          <a:xfrm>
            <a:off x="6849014" y="2468628"/>
            <a:ext cx="75071" cy="83129"/>
          </a:xfrm>
          <a:prstGeom prst="rect">
            <a:avLst/>
          </a:prstGeom>
          <a:noFill/>
          <a:extLst>
            <a:ext uri="{909E8E84-426E-40DD-AFC4-6F175D3DCCD1}">
              <a14:hiddenFill xmlns:a14="http://schemas.microsoft.com/office/drawing/2010/main">
                <a:solidFill>
                  <a:srgbClr val="FFFFFF"/>
                </a:solidFill>
              </a14:hiddenFill>
            </a:ext>
          </a:extLst>
        </p:spPr>
      </p:pic>
      <p:pic>
        <p:nvPicPr>
          <p:cNvPr id="2088" name="Picture 4" descr="Green Tick Checkmark Vector Icon For Checkbox Marker Symbol Stock  Illustration - Download Image Now">
            <a:extLst>
              <a:ext uri="{FF2B5EF4-FFF2-40B4-BE49-F238E27FC236}">
                <a16:creationId xmlns:a16="http://schemas.microsoft.com/office/drawing/2014/main" id="{2320C701-9F45-75E5-F7D6-747AA0447C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771" t="22656" r="28976" b="20239"/>
          <a:stretch/>
        </p:blipFill>
        <p:spPr bwMode="auto">
          <a:xfrm>
            <a:off x="6849014" y="2648684"/>
            <a:ext cx="75071" cy="83129"/>
          </a:xfrm>
          <a:prstGeom prst="rect">
            <a:avLst/>
          </a:prstGeom>
          <a:noFill/>
          <a:extLst>
            <a:ext uri="{909E8E84-426E-40DD-AFC4-6F175D3DCCD1}">
              <a14:hiddenFill xmlns:a14="http://schemas.microsoft.com/office/drawing/2010/main">
                <a:solidFill>
                  <a:srgbClr val="FFFFFF"/>
                </a:solidFill>
              </a14:hiddenFill>
            </a:ext>
          </a:extLst>
        </p:spPr>
      </p:pic>
      <p:sp>
        <p:nvSpPr>
          <p:cNvPr id="2089" name="TextBox 2088">
            <a:extLst>
              <a:ext uri="{FF2B5EF4-FFF2-40B4-BE49-F238E27FC236}">
                <a16:creationId xmlns:a16="http://schemas.microsoft.com/office/drawing/2014/main" id="{4F41A656-D660-BFB8-5C03-5D4639A8E3E8}"/>
              </a:ext>
            </a:extLst>
          </p:cNvPr>
          <p:cNvSpPr txBox="1"/>
          <p:nvPr/>
        </p:nvSpPr>
        <p:spPr>
          <a:xfrm>
            <a:off x="6760553" y="3811538"/>
            <a:ext cx="251992" cy="246221"/>
          </a:xfrm>
          <a:prstGeom prst="rect">
            <a:avLst/>
          </a:prstGeom>
          <a:noFill/>
        </p:spPr>
        <p:txBody>
          <a:bodyPr wrap="none" rtlCol="0">
            <a:spAutoFit/>
          </a:bodyPr>
          <a:lstStyle/>
          <a:p>
            <a:r>
              <a:rPr lang="en-US" sz="1000" dirty="0">
                <a:solidFill>
                  <a:srgbClr val="C00000"/>
                </a:solidFill>
                <a:latin typeface="Apple Chancery" panose="03020702040506060504" pitchFamily="66" charset="-79"/>
                <a:cs typeface="Apple Chancery" panose="03020702040506060504" pitchFamily="66" charset="-79"/>
              </a:rPr>
              <a:t>x</a:t>
            </a:r>
          </a:p>
        </p:txBody>
      </p:sp>
      <p:sp>
        <p:nvSpPr>
          <p:cNvPr id="2090" name="TextBox 2089">
            <a:extLst>
              <a:ext uri="{FF2B5EF4-FFF2-40B4-BE49-F238E27FC236}">
                <a16:creationId xmlns:a16="http://schemas.microsoft.com/office/drawing/2014/main" id="{3AE6A27E-2243-3058-BD29-48C7E2B60DC0}"/>
              </a:ext>
            </a:extLst>
          </p:cNvPr>
          <p:cNvSpPr txBox="1"/>
          <p:nvPr/>
        </p:nvSpPr>
        <p:spPr>
          <a:xfrm>
            <a:off x="6760553" y="3634169"/>
            <a:ext cx="251992" cy="246221"/>
          </a:xfrm>
          <a:prstGeom prst="rect">
            <a:avLst/>
          </a:prstGeom>
          <a:noFill/>
        </p:spPr>
        <p:txBody>
          <a:bodyPr wrap="none" rtlCol="0">
            <a:spAutoFit/>
          </a:bodyPr>
          <a:lstStyle/>
          <a:p>
            <a:r>
              <a:rPr lang="en-US" sz="1000" dirty="0">
                <a:solidFill>
                  <a:srgbClr val="C00000"/>
                </a:solidFill>
                <a:latin typeface="Apple Chancery" panose="03020702040506060504" pitchFamily="66" charset="-79"/>
                <a:cs typeface="Apple Chancery" panose="03020702040506060504" pitchFamily="66" charset="-79"/>
              </a:rPr>
              <a:t>x</a:t>
            </a:r>
          </a:p>
        </p:txBody>
      </p:sp>
      <p:sp>
        <p:nvSpPr>
          <p:cNvPr id="2091" name="TextBox 2090">
            <a:extLst>
              <a:ext uri="{FF2B5EF4-FFF2-40B4-BE49-F238E27FC236}">
                <a16:creationId xmlns:a16="http://schemas.microsoft.com/office/drawing/2014/main" id="{98F588AA-185B-2C1B-0E87-34131ED75CD0}"/>
              </a:ext>
            </a:extLst>
          </p:cNvPr>
          <p:cNvSpPr txBox="1"/>
          <p:nvPr/>
        </p:nvSpPr>
        <p:spPr>
          <a:xfrm>
            <a:off x="6760553" y="3456271"/>
            <a:ext cx="251992" cy="246221"/>
          </a:xfrm>
          <a:prstGeom prst="rect">
            <a:avLst/>
          </a:prstGeom>
          <a:noFill/>
        </p:spPr>
        <p:txBody>
          <a:bodyPr wrap="none" rtlCol="0">
            <a:spAutoFit/>
          </a:bodyPr>
          <a:lstStyle/>
          <a:p>
            <a:r>
              <a:rPr lang="en-US" sz="1000" dirty="0">
                <a:solidFill>
                  <a:srgbClr val="C00000"/>
                </a:solidFill>
                <a:latin typeface="Apple Chancery" panose="03020702040506060504" pitchFamily="66" charset="-79"/>
                <a:cs typeface="Apple Chancery" panose="03020702040506060504" pitchFamily="66" charset="-79"/>
              </a:rPr>
              <a:t>x</a:t>
            </a:r>
          </a:p>
        </p:txBody>
      </p:sp>
      <p:grpSp>
        <p:nvGrpSpPr>
          <p:cNvPr id="2093" name="Group 2092">
            <a:extLst>
              <a:ext uri="{FF2B5EF4-FFF2-40B4-BE49-F238E27FC236}">
                <a16:creationId xmlns:a16="http://schemas.microsoft.com/office/drawing/2014/main" id="{F8DB1AD5-D46B-43BC-8084-FDA57D24F8ED}"/>
              </a:ext>
            </a:extLst>
          </p:cNvPr>
          <p:cNvGrpSpPr/>
          <p:nvPr/>
        </p:nvGrpSpPr>
        <p:grpSpPr>
          <a:xfrm>
            <a:off x="4809440" y="2381146"/>
            <a:ext cx="1733540" cy="276850"/>
            <a:chOff x="3560794" y="1987555"/>
            <a:chExt cx="1733540" cy="276850"/>
          </a:xfrm>
        </p:grpSpPr>
        <p:grpSp>
          <p:nvGrpSpPr>
            <p:cNvPr id="2094" name="Group 2093">
              <a:extLst>
                <a:ext uri="{FF2B5EF4-FFF2-40B4-BE49-F238E27FC236}">
                  <a16:creationId xmlns:a16="http://schemas.microsoft.com/office/drawing/2014/main" id="{EF19977B-33E2-0D0D-3FD7-656D9C628AB7}"/>
                </a:ext>
              </a:extLst>
            </p:cNvPr>
            <p:cNvGrpSpPr/>
            <p:nvPr/>
          </p:nvGrpSpPr>
          <p:grpSpPr>
            <a:xfrm>
              <a:off x="3751825" y="2106164"/>
              <a:ext cx="1432433" cy="55947"/>
              <a:chOff x="4292609" y="2423302"/>
              <a:chExt cx="3241665" cy="366479"/>
            </a:xfrm>
          </p:grpSpPr>
          <p:sp>
            <p:nvSpPr>
              <p:cNvPr id="2097" name="Rectangle 2096">
                <a:extLst>
                  <a:ext uri="{FF2B5EF4-FFF2-40B4-BE49-F238E27FC236}">
                    <a16:creationId xmlns:a16="http://schemas.microsoft.com/office/drawing/2014/main" id="{1802AD39-762C-302C-16CA-1C60846EF865}"/>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8" name="Rectangle 2097">
                <a:extLst>
                  <a:ext uri="{FF2B5EF4-FFF2-40B4-BE49-F238E27FC236}">
                    <a16:creationId xmlns:a16="http://schemas.microsoft.com/office/drawing/2014/main" id="{7FAD5AEB-FCC8-D3D8-2DCB-D0F327EBD768}"/>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9" name="Rectangle 2098">
                <a:extLst>
                  <a:ext uri="{FF2B5EF4-FFF2-40B4-BE49-F238E27FC236}">
                    <a16:creationId xmlns:a16="http://schemas.microsoft.com/office/drawing/2014/main" id="{3F7FFFA3-5F8B-EDF1-0EDE-7343F440D975}"/>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0" name="Rectangle 2099">
                <a:extLst>
                  <a:ext uri="{FF2B5EF4-FFF2-40B4-BE49-F238E27FC236}">
                    <a16:creationId xmlns:a16="http://schemas.microsoft.com/office/drawing/2014/main" id="{FC4C73DD-21DF-59CB-E1F6-C43EBDB833E9}"/>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95" name="TextBox 2094">
              <a:extLst>
                <a:ext uri="{FF2B5EF4-FFF2-40B4-BE49-F238E27FC236}">
                  <a16:creationId xmlns:a16="http://schemas.microsoft.com/office/drawing/2014/main" id="{38533722-54D6-0CA6-2E3E-7EF85D560271}"/>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096" name="TextBox 2095">
              <a:extLst>
                <a:ext uri="{FF2B5EF4-FFF2-40B4-BE49-F238E27FC236}">
                  <a16:creationId xmlns:a16="http://schemas.microsoft.com/office/drawing/2014/main" id="{43021A8F-387A-1420-622D-C70FF3E5D2B5}"/>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grpSp>
        <p:nvGrpSpPr>
          <p:cNvPr id="2101" name="Group 2100">
            <a:extLst>
              <a:ext uri="{FF2B5EF4-FFF2-40B4-BE49-F238E27FC236}">
                <a16:creationId xmlns:a16="http://schemas.microsoft.com/office/drawing/2014/main" id="{BFB14B24-023B-A38A-DB16-D00470D08054}"/>
              </a:ext>
            </a:extLst>
          </p:cNvPr>
          <p:cNvGrpSpPr/>
          <p:nvPr/>
        </p:nvGrpSpPr>
        <p:grpSpPr>
          <a:xfrm>
            <a:off x="4809440" y="2556873"/>
            <a:ext cx="1733540" cy="276850"/>
            <a:chOff x="3560794" y="1987555"/>
            <a:chExt cx="1733540" cy="276850"/>
          </a:xfrm>
        </p:grpSpPr>
        <p:grpSp>
          <p:nvGrpSpPr>
            <p:cNvPr id="2102" name="Group 2101">
              <a:extLst>
                <a:ext uri="{FF2B5EF4-FFF2-40B4-BE49-F238E27FC236}">
                  <a16:creationId xmlns:a16="http://schemas.microsoft.com/office/drawing/2014/main" id="{BFADF949-5504-6D28-E2D5-A5D0E2BF5A4A}"/>
                </a:ext>
              </a:extLst>
            </p:cNvPr>
            <p:cNvGrpSpPr/>
            <p:nvPr/>
          </p:nvGrpSpPr>
          <p:grpSpPr>
            <a:xfrm>
              <a:off x="3751825" y="2106164"/>
              <a:ext cx="1432433" cy="55947"/>
              <a:chOff x="4292609" y="2423302"/>
              <a:chExt cx="3241665" cy="366479"/>
            </a:xfrm>
          </p:grpSpPr>
          <p:sp>
            <p:nvSpPr>
              <p:cNvPr id="2105" name="Rectangle 2104">
                <a:extLst>
                  <a:ext uri="{FF2B5EF4-FFF2-40B4-BE49-F238E27FC236}">
                    <a16:creationId xmlns:a16="http://schemas.microsoft.com/office/drawing/2014/main" id="{6CF91FDA-2339-3F98-78D1-000FCFD1907C}"/>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6" name="Rectangle 2105">
                <a:extLst>
                  <a:ext uri="{FF2B5EF4-FFF2-40B4-BE49-F238E27FC236}">
                    <a16:creationId xmlns:a16="http://schemas.microsoft.com/office/drawing/2014/main" id="{3550B4E5-B2D8-DFA8-7C1A-DC8D5BA7A514}"/>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7" name="Rectangle 2106">
                <a:extLst>
                  <a:ext uri="{FF2B5EF4-FFF2-40B4-BE49-F238E27FC236}">
                    <a16:creationId xmlns:a16="http://schemas.microsoft.com/office/drawing/2014/main" id="{1BBDE7EF-A44C-232C-BB01-CC5A65AA84FE}"/>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8" name="Rectangle 2107">
                <a:extLst>
                  <a:ext uri="{FF2B5EF4-FFF2-40B4-BE49-F238E27FC236}">
                    <a16:creationId xmlns:a16="http://schemas.microsoft.com/office/drawing/2014/main" id="{5E5E0B4A-06D0-87A7-38C7-956AC2F02BD9}"/>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03" name="TextBox 2102">
              <a:extLst>
                <a:ext uri="{FF2B5EF4-FFF2-40B4-BE49-F238E27FC236}">
                  <a16:creationId xmlns:a16="http://schemas.microsoft.com/office/drawing/2014/main" id="{9CB846AB-9FAA-F4DE-2C8C-EEA0A47EFACF}"/>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104" name="TextBox 2103">
              <a:extLst>
                <a:ext uri="{FF2B5EF4-FFF2-40B4-BE49-F238E27FC236}">
                  <a16:creationId xmlns:a16="http://schemas.microsoft.com/office/drawing/2014/main" id="{A00C6A8D-7932-3FCB-01CE-2FA6A82541EA}"/>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grpSp>
        <p:nvGrpSpPr>
          <p:cNvPr id="2109" name="Group 2108">
            <a:extLst>
              <a:ext uri="{FF2B5EF4-FFF2-40B4-BE49-F238E27FC236}">
                <a16:creationId xmlns:a16="http://schemas.microsoft.com/office/drawing/2014/main" id="{C321C9F1-A84D-1DB7-B70E-46FDF31FBC57}"/>
              </a:ext>
            </a:extLst>
          </p:cNvPr>
          <p:cNvGrpSpPr/>
          <p:nvPr/>
        </p:nvGrpSpPr>
        <p:grpSpPr>
          <a:xfrm>
            <a:off x="4809440" y="2732600"/>
            <a:ext cx="1733540" cy="276850"/>
            <a:chOff x="3560794" y="1987555"/>
            <a:chExt cx="1733540" cy="276850"/>
          </a:xfrm>
        </p:grpSpPr>
        <p:grpSp>
          <p:nvGrpSpPr>
            <p:cNvPr id="2110" name="Group 2109">
              <a:extLst>
                <a:ext uri="{FF2B5EF4-FFF2-40B4-BE49-F238E27FC236}">
                  <a16:creationId xmlns:a16="http://schemas.microsoft.com/office/drawing/2014/main" id="{E8908057-C396-1A46-6A92-4E46479E32E4}"/>
                </a:ext>
              </a:extLst>
            </p:cNvPr>
            <p:cNvGrpSpPr/>
            <p:nvPr/>
          </p:nvGrpSpPr>
          <p:grpSpPr>
            <a:xfrm>
              <a:off x="3751825" y="2106164"/>
              <a:ext cx="1432433" cy="55947"/>
              <a:chOff x="4292609" y="2423302"/>
              <a:chExt cx="3241665" cy="366479"/>
            </a:xfrm>
          </p:grpSpPr>
          <p:sp>
            <p:nvSpPr>
              <p:cNvPr id="2113" name="Rectangle 2112">
                <a:extLst>
                  <a:ext uri="{FF2B5EF4-FFF2-40B4-BE49-F238E27FC236}">
                    <a16:creationId xmlns:a16="http://schemas.microsoft.com/office/drawing/2014/main" id="{54790EF3-7352-D561-B809-5ACFC38AC9D7}"/>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4" name="Rectangle 2113">
                <a:extLst>
                  <a:ext uri="{FF2B5EF4-FFF2-40B4-BE49-F238E27FC236}">
                    <a16:creationId xmlns:a16="http://schemas.microsoft.com/office/drawing/2014/main" id="{0884BCB4-6CC5-A1BD-A02F-E8130650E046}"/>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5" name="Rectangle 2114">
                <a:extLst>
                  <a:ext uri="{FF2B5EF4-FFF2-40B4-BE49-F238E27FC236}">
                    <a16:creationId xmlns:a16="http://schemas.microsoft.com/office/drawing/2014/main" id="{DAE7C23C-EC38-D5C6-A7DA-5E903CAF2EC2}"/>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6" name="Rectangle 2115">
                <a:extLst>
                  <a:ext uri="{FF2B5EF4-FFF2-40B4-BE49-F238E27FC236}">
                    <a16:creationId xmlns:a16="http://schemas.microsoft.com/office/drawing/2014/main" id="{FB48F47F-0065-D74D-DEC4-0DF95A16810C}"/>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11" name="TextBox 2110">
              <a:extLst>
                <a:ext uri="{FF2B5EF4-FFF2-40B4-BE49-F238E27FC236}">
                  <a16:creationId xmlns:a16="http://schemas.microsoft.com/office/drawing/2014/main" id="{44C572F1-4978-19C4-4AC6-46349AF351BE}"/>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112" name="TextBox 2111">
              <a:extLst>
                <a:ext uri="{FF2B5EF4-FFF2-40B4-BE49-F238E27FC236}">
                  <a16:creationId xmlns:a16="http://schemas.microsoft.com/office/drawing/2014/main" id="{54D128BB-5820-8B41-F135-D87225AEA19F}"/>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grpSp>
        <p:nvGrpSpPr>
          <p:cNvPr id="2117" name="Group 2116">
            <a:extLst>
              <a:ext uri="{FF2B5EF4-FFF2-40B4-BE49-F238E27FC236}">
                <a16:creationId xmlns:a16="http://schemas.microsoft.com/office/drawing/2014/main" id="{051793BA-B5F7-0F01-5F92-B99099EFD276}"/>
              </a:ext>
            </a:extLst>
          </p:cNvPr>
          <p:cNvGrpSpPr/>
          <p:nvPr/>
        </p:nvGrpSpPr>
        <p:grpSpPr>
          <a:xfrm>
            <a:off x="4809440" y="2908327"/>
            <a:ext cx="1733540" cy="276850"/>
            <a:chOff x="3560794" y="1987555"/>
            <a:chExt cx="1733540" cy="276850"/>
          </a:xfrm>
        </p:grpSpPr>
        <p:grpSp>
          <p:nvGrpSpPr>
            <p:cNvPr id="2118" name="Group 2117">
              <a:extLst>
                <a:ext uri="{FF2B5EF4-FFF2-40B4-BE49-F238E27FC236}">
                  <a16:creationId xmlns:a16="http://schemas.microsoft.com/office/drawing/2014/main" id="{F2296084-EB87-59ED-9131-E6D6F56229EC}"/>
                </a:ext>
              </a:extLst>
            </p:cNvPr>
            <p:cNvGrpSpPr/>
            <p:nvPr/>
          </p:nvGrpSpPr>
          <p:grpSpPr>
            <a:xfrm>
              <a:off x="3751825" y="2106164"/>
              <a:ext cx="1432433" cy="55947"/>
              <a:chOff x="4292609" y="2423302"/>
              <a:chExt cx="3241665" cy="366479"/>
            </a:xfrm>
          </p:grpSpPr>
          <p:sp>
            <p:nvSpPr>
              <p:cNvPr id="2121" name="Rectangle 2120">
                <a:extLst>
                  <a:ext uri="{FF2B5EF4-FFF2-40B4-BE49-F238E27FC236}">
                    <a16:creationId xmlns:a16="http://schemas.microsoft.com/office/drawing/2014/main" id="{E6DC2158-A2CC-AAE1-E16F-26977876B61A}"/>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2" name="Rectangle 2121">
                <a:extLst>
                  <a:ext uri="{FF2B5EF4-FFF2-40B4-BE49-F238E27FC236}">
                    <a16:creationId xmlns:a16="http://schemas.microsoft.com/office/drawing/2014/main" id="{DEE6A32E-9CAC-2A16-2CF7-4088B841A15F}"/>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3" name="Rectangle 2122">
                <a:extLst>
                  <a:ext uri="{FF2B5EF4-FFF2-40B4-BE49-F238E27FC236}">
                    <a16:creationId xmlns:a16="http://schemas.microsoft.com/office/drawing/2014/main" id="{564B45C7-A5BB-C65C-DA7E-E3E9C1AEAF00}"/>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4" name="Rectangle 2123">
                <a:extLst>
                  <a:ext uri="{FF2B5EF4-FFF2-40B4-BE49-F238E27FC236}">
                    <a16:creationId xmlns:a16="http://schemas.microsoft.com/office/drawing/2014/main" id="{559454D0-2148-8830-F8C6-5408D41099D4}"/>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19" name="TextBox 2118">
              <a:extLst>
                <a:ext uri="{FF2B5EF4-FFF2-40B4-BE49-F238E27FC236}">
                  <a16:creationId xmlns:a16="http://schemas.microsoft.com/office/drawing/2014/main" id="{380B0891-5DA9-677C-7607-B29937D85F83}"/>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120" name="TextBox 2119">
              <a:extLst>
                <a:ext uri="{FF2B5EF4-FFF2-40B4-BE49-F238E27FC236}">
                  <a16:creationId xmlns:a16="http://schemas.microsoft.com/office/drawing/2014/main" id="{EFBB16DE-53C1-3C67-FF7D-F98C33C30DFD}"/>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grpSp>
        <p:nvGrpSpPr>
          <p:cNvPr id="2125" name="Group 2124">
            <a:extLst>
              <a:ext uri="{FF2B5EF4-FFF2-40B4-BE49-F238E27FC236}">
                <a16:creationId xmlns:a16="http://schemas.microsoft.com/office/drawing/2014/main" id="{10724591-C243-AD61-E3D4-CEF9A3BC05FC}"/>
              </a:ext>
            </a:extLst>
          </p:cNvPr>
          <p:cNvGrpSpPr/>
          <p:nvPr/>
        </p:nvGrpSpPr>
        <p:grpSpPr>
          <a:xfrm>
            <a:off x="4809440" y="3084054"/>
            <a:ext cx="1733540" cy="276850"/>
            <a:chOff x="3560794" y="1987555"/>
            <a:chExt cx="1733540" cy="276850"/>
          </a:xfrm>
        </p:grpSpPr>
        <p:grpSp>
          <p:nvGrpSpPr>
            <p:cNvPr id="2126" name="Group 2125">
              <a:extLst>
                <a:ext uri="{FF2B5EF4-FFF2-40B4-BE49-F238E27FC236}">
                  <a16:creationId xmlns:a16="http://schemas.microsoft.com/office/drawing/2014/main" id="{34C314D1-F98D-C7F9-9EA9-B9D4E1056C83}"/>
                </a:ext>
              </a:extLst>
            </p:cNvPr>
            <p:cNvGrpSpPr/>
            <p:nvPr/>
          </p:nvGrpSpPr>
          <p:grpSpPr>
            <a:xfrm>
              <a:off x="3751825" y="2106164"/>
              <a:ext cx="1432433" cy="55947"/>
              <a:chOff x="4292609" y="2423302"/>
              <a:chExt cx="3241665" cy="366479"/>
            </a:xfrm>
          </p:grpSpPr>
          <p:sp>
            <p:nvSpPr>
              <p:cNvPr id="2129" name="Rectangle 2128">
                <a:extLst>
                  <a:ext uri="{FF2B5EF4-FFF2-40B4-BE49-F238E27FC236}">
                    <a16:creationId xmlns:a16="http://schemas.microsoft.com/office/drawing/2014/main" id="{40D3F202-A4D7-1B85-BE2F-2EFB4A014D28}"/>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0" name="Rectangle 2129">
                <a:extLst>
                  <a:ext uri="{FF2B5EF4-FFF2-40B4-BE49-F238E27FC236}">
                    <a16:creationId xmlns:a16="http://schemas.microsoft.com/office/drawing/2014/main" id="{0609E227-3F1D-1DA9-52AE-DEF3E8853990}"/>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1" name="Rectangle 2130">
                <a:extLst>
                  <a:ext uri="{FF2B5EF4-FFF2-40B4-BE49-F238E27FC236}">
                    <a16:creationId xmlns:a16="http://schemas.microsoft.com/office/drawing/2014/main" id="{8D53164A-F6DC-49CC-D47D-01CA37CBA035}"/>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2" name="Rectangle 2131">
                <a:extLst>
                  <a:ext uri="{FF2B5EF4-FFF2-40B4-BE49-F238E27FC236}">
                    <a16:creationId xmlns:a16="http://schemas.microsoft.com/office/drawing/2014/main" id="{66087616-3834-E773-D8F2-9E8A89A2C429}"/>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27" name="TextBox 2126">
              <a:extLst>
                <a:ext uri="{FF2B5EF4-FFF2-40B4-BE49-F238E27FC236}">
                  <a16:creationId xmlns:a16="http://schemas.microsoft.com/office/drawing/2014/main" id="{13E6BBC1-2897-ED01-4EBC-DA9906B5E688}"/>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128" name="TextBox 2127">
              <a:extLst>
                <a:ext uri="{FF2B5EF4-FFF2-40B4-BE49-F238E27FC236}">
                  <a16:creationId xmlns:a16="http://schemas.microsoft.com/office/drawing/2014/main" id="{68D59B49-7B8E-6FBA-203D-75EB346ED4FF}"/>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grpSp>
        <p:nvGrpSpPr>
          <p:cNvPr id="2133" name="Group 2132">
            <a:extLst>
              <a:ext uri="{FF2B5EF4-FFF2-40B4-BE49-F238E27FC236}">
                <a16:creationId xmlns:a16="http://schemas.microsoft.com/office/drawing/2014/main" id="{B9C72B46-3C37-4DF3-C439-47F37A23F8DE}"/>
              </a:ext>
            </a:extLst>
          </p:cNvPr>
          <p:cNvGrpSpPr/>
          <p:nvPr/>
        </p:nvGrpSpPr>
        <p:grpSpPr>
          <a:xfrm>
            <a:off x="4809440" y="3259781"/>
            <a:ext cx="1733540" cy="276850"/>
            <a:chOff x="3560794" y="1987555"/>
            <a:chExt cx="1733540" cy="276850"/>
          </a:xfrm>
        </p:grpSpPr>
        <p:grpSp>
          <p:nvGrpSpPr>
            <p:cNvPr id="2134" name="Group 2133">
              <a:extLst>
                <a:ext uri="{FF2B5EF4-FFF2-40B4-BE49-F238E27FC236}">
                  <a16:creationId xmlns:a16="http://schemas.microsoft.com/office/drawing/2014/main" id="{9F61B457-0058-52D5-A123-41231DD38780}"/>
                </a:ext>
              </a:extLst>
            </p:cNvPr>
            <p:cNvGrpSpPr/>
            <p:nvPr/>
          </p:nvGrpSpPr>
          <p:grpSpPr>
            <a:xfrm>
              <a:off x="3751825" y="2106164"/>
              <a:ext cx="1432433" cy="55947"/>
              <a:chOff x="4292609" y="2423302"/>
              <a:chExt cx="3241665" cy="366479"/>
            </a:xfrm>
          </p:grpSpPr>
          <p:sp>
            <p:nvSpPr>
              <p:cNvPr id="2137" name="Rectangle 2136">
                <a:extLst>
                  <a:ext uri="{FF2B5EF4-FFF2-40B4-BE49-F238E27FC236}">
                    <a16:creationId xmlns:a16="http://schemas.microsoft.com/office/drawing/2014/main" id="{4015817F-90E0-07ED-2CF0-42A0D309A731}"/>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8" name="Rectangle 2137">
                <a:extLst>
                  <a:ext uri="{FF2B5EF4-FFF2-40B4-BE49-F238E27FC236}">
                    <a16:creationId xmlns:a16="http://schemas.microsoft.com/office/drawing/2014/main" id="{E8E8FCF5-CC39-1BB0-19F6-82490D5CFF00}"/>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9" name="Rectangle 2138">
                <a:extLst>
                  <a:ext uri="{FF2B5EF4-FFF2-40B4-BE49-F238E27FC236}">
                    <a16:creationId xmlns:a16="http://schemas.microsoft.com/office/drawing/2014/main" id="{1A71FFDE-E044-2515-09CD-EE903C616A5C}"/>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0" name="Rectangle 2139">
                <a:extLst>
                  <a:ext uri="{FF2B5EF4-FFF2-40B4-BE49-F238E27FC236}">
                    <a16:creationId xmlns:a16="http://schemas.microsoft.com/office/drawing/2014/main" id="{FC2609E9-063A-F2FE-5921-89602BFDD91B}"/>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35" name="TextBox 2134">
              <a:extLst>
                <a:ext uri="{FF2B5EF4-FFF2-40B4-BE49-F238E27FC236}">
                  <a16:creationId xmlns:a16="http://schemas.microsoft.com/office/drawing/2014/main" id="{6D325384-3B3E-0933-8599-A65DD890DF5E}"/>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136" name="TextBox 2135">
              <a:extLst>
                <a:ext uri="{FF2B5EF4-FFF2-40B4-BE49-F238E27FC236}">
                  <a16:creationId xmlns:a16="http://schemas.microsoft.com/office/drawing/2014/main" id="{CEE3BEDF-5943-DDAF-234B-C9BD9269A9D9}"/>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grpSp>
        <p:nvGrpSpPr>
          <p:cNvPr id="2141" name="Group 2140">
            <a:extLst>
              <a:ext uri="{FF2B5EF4-FFF2-40B4-BE49-F238E27FC236}">
                <a16:creationId xmlns:a16="http://schemas.microsoft.com/office/drawing/2014/main" id="{CA6C5214-9503-EE7E-544E-333E6CBEC429}"/>
              </a:ext>
            </a:extLst>
          </p:cNvPr>
          <p:cNvGrpSpPr/>
          <p:nvPr/>
        </p:nvGrpSpPr>
        <p:grpSpPr>
          <a:xfrm>
            <a:off x="4809440" y="3435508"/>
            <a:ext cx="1733540" cy="276850"/>
            <a:chOff x="3560794" y="1987555"/>
            <a:chExt cx="1733540" cy="276850"/>
          </a:xfrm>
        </p:grpSpPr>
        <p:grpSp>
          <p:nvGrpSpPr>
            <p:cNvPr id="2142" name="Group 2141">
              <a:extLst>
                <a:ext uri="{FF2B5EF4-FFF2-40B4-BE49-F238E27FC236}">
                  <a16:creationId xmlns:a16="http://schemas.microsoft.com/office/drawing/2014/main" id="{4B964479-C3DE-C1AA-B60F-46A5CA317692}"/>
                </a:ext>
              </a:extLst>
            </p:cNvPr>
            <p:cNvGrpSpPr/>
            <p:nvPr/>
          </p:nvGrpSpPr>
          <p:grpSpPr>
            <a:xfrm>
              <a:off x="3751825" y="2106164"/>
              <a:ext cx="1432433" cy="55947"/>
              <a:chOff x="4292609" y="2423302"/>
              <a:chExt cx="3241665" cy="366479"/>
            </a:xfrm>
          </p:grpSpPr>
          <p:sp>
            <p:nvSpPr>
              <p:cNvPr id="2145" name="Rectangle 2144">
                <a:extLst>
                  <a:ext uri="{FF2B5EF4-FFF2-40B4-BE49-F238E27FC236}">
                    <a16:creationId xmlns:a16="http://schemas.microsoft.com/office/drawing/2014/main" id="{1548E26F-0F7C-8FA3-9B02-44392F9EBAFA}"/>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6" name="Rectangle 2145">
                <a:extLst>
                  <a:ext uri="{FF2B5EF4-FFF2-40B4-BE49-F238E27FC236}">
                    <a16:creationId xmlns:a16="http://schemas.microsoft.com/office/drawing/2014/main" id="{14811462-103F-D146-0893-31D667A9C178}"/>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7" name="Rectangle 2146">
                <a:extLst>
                  <a:ext uri="{FF2B5EF4-FFF2-40B4-BE49-F238E27FC236}">
                    <a16:creationId xmlns:a16="http://schemas.microsoft.com/office/drawing/2014/main" id="{1D88F3DC-C02B-180E-F98E-68671F940A61}"/>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8" name="Rectangle 2147">
                <a:extLst>
                  <a:ext uri="{FF2B5EF4-FFF2-40B4-BE49-F238E27FC236}">
                    <a16:creationId xmlns:a16="http://schemas.microsoft.com/office/drawing/2014/main" id="{490BE6F2-FBD9-A3BD-988E-5E34364DB137}"/>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43" name="TextBox 2142">
              <a:extLst>
                <a:ext uri="{FF2B5EF4-FFF2-40B4-BE49-F238E27FC236}">
                  <a16:creationId xmlns:a16="http://schemas.microsoft.com/office/drawing/2014/main" id="{22247552-A088-D92A-4577-F454BF75B0DB}"/>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144" name="TextBox 2143">
              <a:extLst>
                <a:ext uri="{FF2B5EF4-FFF2-40B4-BE49-F238E27FC236}">
                  <a16:creationId xmlns:a16="http://schemas.microsoft.com/office/drawing/2014/main" id="{E554A128-A13F-0FEB-5AF6-49B74680E26E}"/>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grpSp>
        <p:nvGrpSpPr>
          <p:cNvPr id="2149" name="Group 2148">
            <a:extLst>
              <a:ext uri="{FF2B5EF4-FFF2-40B4-BE49-F238E27FC236}">
                <a16:creationId xmlns:a16="http://schemas.microsoft.com/office/drawing/2014/main" id="{16CE68FB-6F24-0B68-E5D2-E6752A656CD5}"/>
              </a:ext>
            </a:extLst>
          </p:cNvPr>
          <p:cNvGrpSpPr/>
          <p:nvPr/>
        </p:nvGrpSpPr>
        <p:grpSpPr>
          <a:xfrm>
            <a:off x="4809440" y="3611235"/>
            <a:ext cx="1733540" cy="276850"/>
            <a:chOff x="3560794" y="1987555"/>
            <a:chExt cx="1733540" cy="276850"/>
          </a:xfrm>
        </p:grpSpPr>
        <p:grpSp>
          <p:nvGrpSpPr>
            <p:cNvPr id="2150" name="Group 2149">
              <a:extLst>
                <a:ext uri="{FF2B5EF4-FFF2-40B4-BE49-F238E27FC236}">
                  <a16:creationId xmlns:a16="http://schemas.microsoft.com/office/drawing/2014/main" id="{D9B5B836-3AA6-5A56-0580-141E18187182}"/>
                </a:ext>
              </a:extLst>
            </p:cNvPr>
            <p:cNvGrpSpPr/>
            <p:nvPr/>
          </p:nvGrpSpPr>
          <p:grpSpPr>
            <a:xfrm>
              <a:off x="3751825" y="2106164"/>
              <a:ext cx="1432433" cy="55947"/>
              <a:chOff x="4292609" y="2423302"/>
              <a:chExt cx="3241665" cy="366479"/>
            </a:xfrm>
          </p:grpSpPr>
          <p:sp>
            <p:nvSpPr>
              <p:cNvPr id="2153" name="Rectangle 2152">
                <a:extLst>
                  <a:ext uri="{FF2B5EF4-FFF2-40B4-BE49-F238E27FC236}">
                    <a16:creationId xmlns:a16="http://schemas.microsoft.com/office/drawing/2014/main" id="{BE154EF7-8EA6-1448-720A-C922D5C3562A}"/>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4" name="Rectangle 2153">
                <a:extLst>
                  <a:ext uri="{FF2B5EF4-FFF2-40B4-BE49-F238E27FC236}">
                    <a16:creationId xmlns:a16="http://schemas.microsoft.com/office/drawing/2014/main" id="{76C02297-E9D5-76DD-D709-631B9DFDEBD1}"/>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5" name="Rectangle 2154">
                <a:extLst>
                  <a:ext uri="{FF2B5EF4-FFF2-40B4-BE49-F238E27FC236}">
                    <a16:creationId xmlns:a16="http://schemas.microsoft.com/office/drawing/2014/main" id="{BA87C8A8-EB48-753B-9B62-D30813AE004E}"/>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6" name="Rectangle 2155">
                <a:extLst>
                  <a:ext uri="{FF2B5EF4-FFF2-40B4-BE49-F238E27FC236}">
                    <a16:creationId xmlns:a16="http://schemas.microsoft.com/office/drawing/2014/main" id="{83522033-6271-AAA0-6B9D-BD5D0BBC2B27}"/>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51" name="TextBox 2150">
              <a:extLst>
                <a:ext uri="{FF2B5EF4-FFF2-40B4-BE49-F238E27FC236}">
                  <a16:creationId xmlns:a16="http://schemas.microsoft.com/office/drawing/2014/main" id="{26946460-F062-A58B-8B02-E5800C65353F}"/>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152" name="TextBox 2151">
              <a:extLst>
                <a:ext uri="{FF2B5EF4-FFF2-40B4-BE49-F238E27FC236}">
                  <a16:creationId xmlns:a16="http://schemas.microsoft.com/office/drawing/2014/main" id="{323CC38D-E139-65D5-BFD8-8ECE29426B79}"/>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grpSp>
        <p:nvGrpSpPr>
          <p:cNvPr id="2157" name="Group 2156">
            <a:extLst>
              <a:ext uri="{FF2B5EF4-FFF2-40B4-BE49-F238E27FC236}">
                <a16:creationId xmlns:a16="http://schemas.microsoft.com/office/drawing/2014/main" id="{5A25851E-7E5B-B317-74A6-AB4CFED68216}"/>
              </a:ext>
            </a:extLst>
          </p:cNvPr>
          <p:cNvGrpSpPr/>
          <p:nvPr/>
        </p:nvGrpSpPr>
        <p:grpSpPr>
          <a:xfrm>
            <a:off x="4809440" y="3786960"/>
            <a:ext cx="1733540" cy="276850"/>
            <a:chOff x="3560794" y="1987555"/>
            <a:chExt cx="1733540" cy="276850"/>
          </a:xfrm>
        </p:grpSpPr>
        <p:grpSp>
          <p:nvGrpSpPr>
            <p:cNvPr id="2158" name="Group 2157">
              <a:extLst>
                <a:ext uri="{FF2B5EF4-FFF2-40B4-BE49-F238E27FC236}">
                  <a16:creationId xmlns:a16="http://schemas.microsoft.com/office/drawing/2014/main" id="{7B760BF3-11CF-FE7D-B0A7-80C2C2AD9C94}"/>
                </a:ext>
              </a:extLst>
            </p:cNvPr>
            <p:cNvGrpSpPr/>
            <p:nvPr/>
          </p:nvGrpSpPr>
          <p:grpSpPr>
            <a:xfrm>
              <a:off x="3751825" y="2106164"/>
              <a:ext cx="1432433" cy="55947"/>
              <a:chOff x="4292609" y="2423302"/>
              <a:chExt cx="3241665" cy="366479"/>
            </a:xfrm>
          </p:grpSpPr>
          <p:sp>
            <p:nvSpPr>
              <p:cNvPr id="2161" name="Rectangle 2160">
                <a:extLst>
                  <a:ext uri="{FF2B5EF4-FFF2-40B4-BE49-F238E27FC236}">
                    <a16:creationId xmlns:a16="http://schemas.microsoft.com/office/drawing/2014/main" id="{F6B73807-1D3C-79E0-73A9-78B7FDAD32D3}"/>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2" name="Rectangle 2161">
                <a:extLst>
                  <a:ext uri="{FF2B5EF4-FFF2-40B4-BE49-F238E27FC236}">
                    <a16:creationId xmlns:a16="http://schemas.microsoft.com/office/drawing/2014/main" id="{5A1AE0F1-A92C-4926-FB75-C79540E3007A}"/>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3" name="Rectangle 2162">
                <a:extLst>
                  <a:ext uri="{FF2B5EF4-FFF2-40B4-BE49-F238E27FC236}">
                    <a16:creationId xmlns:a16="http://schemas.microsoft.com/office/drawing/2014/main" id="{C5B867D7-6D6D-67E6-4A2D-1346919D696B}"/>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4" name="Rectangle 2163">
                <a:extLst>
                  <a:ext uri="{FF2B5EF4-FFF2-40B4-BE49-F238E27FC236}">
                    <a16:creationId xmlns:a16="http://schemas.microsoft.com/office/drawing/2014/main" id="{B9527C86-E450-41FF-AAD7-A4E0D2F01A77}"/>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59" name="TextBox 2158">
              <a:extLst>
                <a:ext uri="{FF2B5EF4-FFF2-40B4-BE49-F238E27FC236}">
                  <a16:creationId xmlns:a16="http://schemas.microsoft.com/office/drawing/2014/main" id="{62318330-66DA-134C-7AA7-B52B0307A7D5}"/>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160" name="TextBox 2159">
              <a:extLst>
                <a:ext uri="{FF2B5EF4-FFF2-40B4-BE49-F238E27FC236}">
                  <a16:creationId xmlns:a16="http://schemas.microsoft.com/office/drawing/2014/main" id="{693AE888-C222-C39E-2378-266A9514AB69}"/>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sp>
        <p:nvSpPr>
          <p:cNvPr id="2165" name="TextBox 2164">
            <a:extLst>
              <a:ext uri="{FF2B5EF4-FFF2-40B4-BE49-F238E27FC236}">
                <a16:creationId xmlns:a16="http://schemas.microsoft.com/office/drawing/2014/main" id="{61064860-DDA3-93CB-2919-BB45761AD3D6}"/>
              </a:ext>
            </a:extLst>
          </p:cNvPr>
          <p:cNvSpPr txBox="1"/>
          <p:nvPr/>
        </p:nvSpPr>
        <p:spPr>
          <a:xfrm>
            <a:off x="6757347" y="3263040"/>
            <a:ext cx="258404" cy="246221"/>
          </a:xfrm>
          <a:prstGeom prst="rect">
            <a:avLst/>
          </a:prstGeom>
          <a:noFill/>
        </p:spPr>
        <p:txBody>
          <a:bodyPr wrap="none" rtlCol="0">
            <a:spAutoFit/>
          </a:bodyPr>
          <a:lstStyle/>
          <a:p>
            <a:r>
              <a:rPr lang="en-US" sz="1000" dirty="0">
                <a:solidFill>
                  <a:srgbClr val="377E46"/>
                </a:solidFill>
                <a:latin typeface="Apple Chancery" panose="03020702040506060504" pitchFamily="66" charset="-79"/>
                <a:cs typeface="Apple Chancery" panose="03020702040506060504" pitchFamily="66" charset="-79"/>
              </a:rPr>
              <a:t>~</a:t>
            </a:r>
          </a:p>
        </p:txBody>
      </p:sp>
      <p:sp>
        <p:nvSpPr>
          <p:cNvPr id="2166" name="TextBox 2165">
            <a:extLst>
              <a:ext uri="{FF2B5EF4-FFF2-40B4-BE49-F238E27FC236}">
                <a16:creationId xmlns:a16="http://schemas.microsoft.com/office/drawing/2014/main" id="{8897A2C1-3E49-FEBB-48C4-54618F23CF7B}"/>
              </a:ext>
            </a:extLst>
          </p:cNvPr>
          <p:cNvSpPr txBox="1"/>
          <p:nvPr/>
        </p:nvSpPr>
        <p:spPr>
          <a:xfrm>
            <a:off x="6757347" y="3106988"/>
            <a:ext cx="258404" cy="246221"/>
          </a:xfrm>
          <a:prstGeom prst="rect">
            <a:avLst/>
          </a:prstGeom>
          <a:noFill/>
        </p:spPr>
        <p:txBody>
          <a:bodyPr wrap="none" rtlCol="0">
            <a:spAutoFit/>
          </a:bodyPr>
          <a:lstStyle/>
          <a:p>
            <a:r>
              <a:rPr lang="en-US" sz="1000" dirty="0">
                <a:solidFill>
                  <a:srgbClr val="377E46"/>
                </a:solidFill>
                <a:latin typeface="Apple Chancery" panose="03020702040506060504" pitchFamily="66" charset="-79"/>
                <a:cs typeface="Apple Chancery" panose="03020702040506060504" pitchFamily="66" charset="-79"/>
              </a:rPr>
              <a:t>~</a:t>
            </a:r>
          </a:p>
        </p:txBody>
      </p:sp>
      <p:sp>
        <p:nvSpPr>
          <p:cNvPr id="2167" name="TextBox 2166">
            <a:extLst>
              <a:ext uri="{FF2B5EF4-FFF2-40B4-BE49-F238E27FC236}">
                <a16:creationId xmlns:a16="http://schemas.microsoft.com/office/drawing/2014/main" id="{726C7078-6B5E-291F-AF3B-E0AECA634AB4}"/>
              </a:ext>
            </a:extLst>
          </p:cNvPr>
          <p:cNvSpPr txBox="1"/>
          <p:nvPr/>
        </p:nvSpPr>
        <p:spPr>
          <a:xfrm>
            <a:off x="6757347" y="2929183"/>
            <a:ext cx="258404" cy="246221"/>
          </a:xfrm>
          <a:prstGeom prst="rect">
            <a:avLst/>
          </a:prstGeom>
          <a:noFill/>
        </p:spPr>
        <p:txBody>
          <a:bodyPr wrap="none" rtlCol="0">
            <a:spAutoFit/>
          </a:bodyPr>
          <a:lstStyle/>
          <a:p>
            <a:r>
              <a:rPr lang="en-US" sz="1000" dirty="0">
                <a:solidFill>
                  <a:srgbClr val="377E46"/>
                </a:solidFill>
                <a:latin typeface="Apple Chancery" panose="03020702040506060504" pitchFamily="66" charset="-79"/>
                <a:cs typeface="Apple Chancery" panose="03020702040506060504" pitchFamily="66" charset="-79"/>
              </a:rPr>
              <a:t>~</a:t>
            </a:r>
          </a:p>
        </p:txBody>
      </p:sp>
      <p:sp>
        <p:nvSpPr>
          <p:cNvPr id="2168" name="TextBox 2167">
            <a:extLst>
              <a:ext uri="{FF2B5EF4-FFF2-40B4-BE49-F238E27FC236}">
                <a16:creationId xmlns:a16="http://schemas.microsoft.com/office/drawing/2014/main" id="{53533657-F1D4-CB52-603B-9937B54295C3}"/>
              </a:ext>
            </a:extLst>
          </p:cNvPr>
          <p:cNvSpPr txBox="1"/>
          <p:nvPr/>
        </p:nvSpPr>
        <p:spPr>
          <a:xfrm>
            <a:off x="6757347" y="2738928"/>
            <a:ext cx="258404" cy="246221"/>
          </a:xfrm>
          <a:prstGeom prst="rect">
            <a:avLst/>
          </a:prstGeom>
          <a:noFill/>
        </p:spPr>
        <p:txBody>
          <a:bodyPr wrap="none" rtlCol="0">
            <a:spAutoFit/>
          </a:bodyPr>
          <a:lstStyle/>
          <a:p>
            <a:r>
              <a:rPr lang="en-US" sz="1000" dirty="0">
                <a:solidFill>
                  <a:srgbClr val="377E46"/>
                </a:solidFill>
                <a:latin typeface="Apple Chancery" panose="03020702040506060504" pitchFamily="66" charset="-79"/>
                <a:cs typeface="Apple Chancery" panose="03020702040506060504" pitchFamily="66" charset="-79"/>
              </a:rPr>
              <a:t>~</a:t>
            </a:r>
          </a:p>
        </p:txBody>
      </p:sp>
      <p:grpSp>
        <p:nvGrpSpPr>
          <p:cNvPr id="2169" name="Group 2168">
            <a:extLst>
              <a:ext uri="{FF2B5EF4-FFF2-40B4-BE49-F238E27FC236}">
                <a16:creationId xmlns:a16="http://schemas.microsoft.com/office/drawing/2014/main" id="{D61AE361-A1D2-E520-3FF4-BA2D1457906E}"/>
              </a:ext>
            </a:extLst>
          </p:cNvPr>
          <p:cNvGrpSpPr/>
          <p:nvPr/>
        </p:nvGrpSpPr>
        <p:grpSpPr>
          <a:xfrm>
            <a:off x="7970569" y="2204650"/>
            <a:ext cx="1733540" cy="276850"/>
            <a:chOff x="3560794" y="1987555"/>
            <a:chExt cx="1733540" cy="276850"/>
          </a:xfrm>
        </p:grpSpPr>
        <p:grpSp>
          <p:nvGrpSpPr>
            <p:cNvPr id="2170" name="Group 2169">
              <a:extLst>
                <a:ext uri="{FF2B5EF4-FFF2-40B4-BE49-F238E27FC236}">
                  <a16:creationId xmlns:a16="http://schemas.microsoft.com/office/drawing/2014/main" id="{07057153-5F86-0122-42CC-8711D577B794}"/>
                </a:ext>
              </a:extLst>
            </p:cNvPr>
            <p:cNvGrpSpPr/>
            <p:nvPr/>
          </p:nvGrpSpPr>
          <p:grpSpPr>
            <a:xfrm>
              <a:off x="3751825" y="2106164"/>
              <a:ext cx="1432433" cy="55947"/>
              <a:chOff x="4292609" y="2423302"/>
              <a:chExt cx="3241665" cy="366479"/>
            </a:xfrm>
          </p:grpSpPr>
          <p:sp>
            <p:nvSpPr>
              <p:cNvPr id="2173" name="Rectangle 2172">
                <a:extLst>
                  <a:ext uri="{FF2B5EF4-FFF2-40B4-BE49-F238E27FC236}">
                    <a16:creationId xmlns:a16="http://schemas.microsoft.com/office/drawing/2014/main" id="{301AE2E0-05E8-252A-5709-2AADB437FE29}"/>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4" name="Rectangle 2173">
                <a:extLst>
                  <a:ext uri="{FF2B5EF4-FFF2-40B4-BE49-F238E27FC236}">
                    <a16:creationId xmlns:a16="http://schemas.microsoft.com/office/drawing/2014/main" id="{931AAD5F-09FD-0C40-90DA-70BB66F63B94}"/>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5" name="Rectangle 2174">
                <a:extLst>
                  <a:ext uri="{FF2B5EF4-FFF2-40B4-BE49-F238E27FC236}">
                    <a16:creationId xmlns:a16="http://schemas.microsoft.com/office/drawing/2014/main" id="{78EBB7BB-8A7F-5CFC-BD16-DECA929D32B2}"/>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6" name="Rectangle 2175">
                <a:extLst>
                  <a:ext uri="{FF2B5EF4-FFF2-40B4-BE49-F238E27FC236}">
                    <a16:creationId xmlns:a16="http://schemas.microsoft.com/office/drawing/2014/main" id="{469A8EA8-3AFB-74E1-A7F1-474E35277EAB}"/>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71" name="TextBox 2170">
              <a:extLst>
                <a:ext uri="{FF2B5EF4-FFF2-40B4-BE49-F238E27FC236}">
                  <a16:creationId xmlns:a16="http://schemas.microsoft.com/office/drawing/2014/main" id="{ED5FD239-19A1-6862-4BCD-8B3BC812292B}"/>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172" name="TextBox 2171">
              <a:extLst>
                <a:ext uri="{FF2B5EF4-FFF2-40B4-BE49-F238E27FC236}">
                  <a16:creationId xmlns:a16="http://schemas.microsoft.com/office/drawing/2014/main" id="{77AE99ED-2082-D8E8-58BA-3723C20F1B19}"/>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grpSp>
        <p:nvGrpSpPr>
          <p:cNvPr id="2177" name="Group 2176">
            <a:extLst>
              <a:ext uri="{FF2B5EF4-FFF2-40B4-BE49-F238E27FC236}">
                <a16:creationId xmlns:a16="http://schemas.microsoft.com/office/drawing/2014/main" id="{3A659C5F-1D25-C7FE-9574-76A82983B91F}"/>
              </a:ext>
            </a:extLst>
          </p:cNvPr>
          <p:cNvGrpSpPr/>
          <p:nvPr/>
        </p:nvGrpSpPr>
        <p:grpSpPr>
          <a:xfrm>
            <a:off x="7970569" y="2380377"/>
            <a:ext cx="1733540" cy="276850"/>
            <a:chOff x="3560794" y="1987555"/>
            <a:chExt cx="1733540" cy="276850"/>
          </a:xfrm>
        </p:grpSpPr>
        <p:grpSp>
          <p:nvGrpSpPr>
            <p:cNvPr id="2178" name="Group 2177">
              <a:extLst>
                <a:ext uri="{FF2B5EF4-FFF2-40B4-BE49-F238E27FC236}">
                  <a16:creationId xmlns:a16="http://schemas.microsoft.com/office/drawing/2014/main" id="{28211D0B-B8D3-AE41-CC5F-87DC91F5BDA1}"/>
                </a:ext>
              </a:extLst>
            </p:cNvPr>
            <p:cNvGrpSpPr/>
            <p:nvPr/>
          </p:nvGrpSpPr>
          <p:grpSpPr>
            <a:xfrm>
              <a:off x="3751825" y="2106164"/>
              <a:ext cx="1432433" cy="55947"/>
              <a:chOff x="4292609" y="2423302"/>
              <a:chExt cx="3241665" cy="366479"/>
            </a:xfrm>
          </p:grpSpPr>
          <p:sp>
            <p:nvSpPr>
              <p:cNvPr id="2181" name="Rectangle 2180">
                <a:extLst>
                  <a:ext uri="{FF2B5EF4-FFF2-40B4-BE49-F238E27FC236}">
                    <a16:creationId xmlns:a16="http://schemas.microsoft.com/office/drawing/2014/main" id="{877D961A-7BE0-2E9E-5931-17B54C4E502C}"/>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2" name="Rectangle 2181">
                <a:extLst>
                  <a:ext uri="{FF2B5EF4-FFF2-40B4-BE49-F238E27FC236}">
                    <a16:creationId xmlns:a16="http://schemas.microsoft.com/office/drawing/2014/main" id="{3EC1FAB1-5763-1309-2FC4-B970FE935ED0}"/>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3" name="Rectangle 2182">
                <a:extLst>
                  <a:ext uri="{FF2B5EF4-FFF2-40B4-BE49-F238E27FC236}">
                    <a16:creationId xmlns:a16="http://schemas.microsoft.com/office/drawing/2014/main" id="{0CFCC746-BCF2-7F3E-09EE-91960C585030}"/>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4" name="Rectangle 2183">
                <a:extLst>
                  <a:ext uri="{FF2B5EF4-FFF2-40B4-BE49-F238E27FC236}">
                    <a16:creationId xmlns:a16="http://schemas.microsoft.com/office/drawing/2014/main" id="{3F5A6450-61C6-A81A-282F-DF304A45F0F6}"/>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79" name="TextBox 2178">
              <a:extLst>
                <a:ext uri="{FF2B5EF4-FFF2-40B4-BE49-F238E27FC236}">
                  <a16:creationId xmlns:a16="http://schemas.microsoft.com/office/drawing/2014/main" id="{2CB3B160-6940-F668-0191-55120E0C54CD}"/>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180" name="TextBox 2179">
              <a:extLst>
                <a:ext uri="{FF2B5EF4-FFF2-40B4-BE49-F238E27FC236}">
                  <a16:creationId xmlns:a16="http://schemas.microsoft.com/office/drawing/2014/main" id="{C03CE708-9E22-B7F8-D1A4-BE13127651C3}"/>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grpSp>
        <p:nvGrpSpPr>
          <p:cNvPr id="2185" name="Group 2184">
            <a:extLst>
              <a:ext uri="{FF2B5EF4-FFF2-40B4-BE49-F238E27FC236}">
                <a16:creationId xmlns:a16="http://schemas.microsoft.com/office/drawing/2014/main" id="{DBB83FFD-3D24-2EB4-5A00-65AFB3383A97}"/>
              </a:ext>
            </a:extLst>
          </p:cNvPr>
          <p:cNvGrpSpPr/>
          <p:nvPr/>
        </p:nvGrpSpPr>
        <p:grpSpPr>
          <a:xfrm>
            <a:off x="7970569" y="2556104"/>
            <a:ext cx="1733540" cy="276850"/>
            <a:chOff x="3560794" y="1987555"/>
            <a:chExt cx="1733540" cy="276850"/>
          </a:xfrm>
        </p:grpSpPr>
        <p:grpSp>
          <p:nvGrpSpPr>
            <p:cNvPr id="2186" name="Group 2185">
              <a:extLst>
                <a:ext uri="{FF2B5EF4-FFF2-40B4-BE49-F238E27FC236}">
                  <a16:creationId xmlns:a16="http://schemas.microsoft.com/office/drawing/2014/main" id="{2D5CCEA0-985B-42BB-D98E-343A9A6E6B65}"/>
                </a:ext>
              </a:extLst>
            </p:cNvPr>
            <p:cNvGrpSpPr/>
            <p:nvPr/>
          </p:nvGrpSpPr>
          <p:grpSpPr>
            <a:xfrm>
              <a:off x="3751825" y="2106164"/>
              <a:ext cx="1432433" cy="55947"/>
              <a:chOff x="4292609" y="2423302"/>
              <a:chExt cx="3241665" cy="366479"/>
            </a:xfrm>
          </p:grpSpPr>
          <p:sp>
            <p:nvSpPr>
              <p:cNvPr id="2189" name="Rectangle 2188">
                <a:extLst>
                  <a:ext uri="{FF2B5EF4-FFF2-40B4-BE49-F238E27FC236}">
                    <a16:creationId xmlns:a16="http://schemas.microsoft.com/office/drawing/2014/main" id="{B2161142-1838-7805-0735-8DC1D0A47CDE}"/>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0" name="Rectangle 2189">
                <a:extLst>
                  <a:ext uri="{FF2B5EF4-FFF2-40B4-BE49-F238E27FC236}">
                    <a16:creationId xmlns:a16="http://schemas.microsoft.com/office/drawing/2014/main" id="{3795B228-13BB-E586-682B-02CB08EDC71F}"/>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1" name="Rectangle 2190">
                <a:extLst>
                  <a:ext uri="{FF2B5EF4-FFF2-40B4-BE49-F238E27FC236}">
                    <a16:creationId xmlns:a16="http://schemas.microsoft.com/office/drawing/2014/main" id="{2E8D1319-DE3F-76D5-D33A-CA4251DB6992}"/>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2" name="Rectangle 2191">
                <a:extLst>
                  <a:ext uri="{FF2B5EF4-FFF2-40B4-BE49-F238E27FC236}">
                    <a16:creationId xmlns:a16="http://schemas.microsoft.com/office/drawing/2014/main" id="{F6E68A62-8A7D-4000-3A44-459956774A5F}"/>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87" name="TextBox 2186">
              <a:extLst>
                <a:ext uri="{FF2B5EF4-FFF2-40B4-BE49-F238E27FC236}">
                  <a16:creationId xmlns:a16="http://schemas.microsoft.com/office/drawing/2014/main" id="{1F4427AE-2125-2DCA-6169-65B884B9AFFF}"/>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188" name="TextBox 2187">
              <a:extLst>
                <a:ext uri="{FF2B5EF4-FFF2-40B4-BE49-F238E27FC236}">
                  <a16:creationId xmlns:a16="http://schemas.microsoft.com/office/drawing/2014/main" id="{823265BE-3FA8-A3F7-3EFB-0DEEA2816E2D}"/>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grpSp>
        <p:nvGrpSpPr>
          <p:cNvPr id="2193" name="Group 2192">
            <a:extLst>
              <a:ext uri="{FF2B5EF4-FFF2-40B4-BE49-F238E27FC236}">
                <a16:creationId xmlns:a16="http://schemas.microsoft.com/office/drawing/2014/main" id="{6A6C9C0F-FE87-9FA9-3347-63852C68DDE8}"/>
              </a:ext>
            </a:extLst>
          </p:cNvPr>
          <p:cNvGrpSpPr/>
          <p:nvPr/>
        </p:nvGrpSpPr>
        <p:grpSpPr>
          <a:xfrm>
            <a:off x="7970569" y="2731831"/>
            <a:ext cx="1733540" cy="276850"/>
            <a:chOff x="3560794" y="1987555"/>
            <a:chExt cx="1733540" cy="276850"/>
          </a:xfrm>
        </p:grpSpPr>
        <p:grpSp>
          <p:nvGrpSpPr>
            <p:cNvPr id="2194" name="Group 2193">
              <a:extLst>
                <a:ext uri="{FF2B5EF4-FFF2-40B4-BE49-F238E27FC236}">
                  <a16:creationId xmlns:a16="http://schemas.microsoft.com/office/drawing/2014/main" id="{C9D45A82-6F1D-B181-1519-A53FC781AB3A}"/>
                </a:ext>
              </a:extLst>
            </p:cNvPr>
            <p:cNvGrpSpPr/>
            <p:nvPr/>
          </p:nvGrpSpPr>
          <p:grpSpPr>
            <a:xfrm>
              <a:off x="3751825" y="2106164"/>
              <a:ext cx="1432433" cy="55947"/>
              <a:chOff x="4292609" y="2423302"/>
              <a:chExt cx="3241665" cy="366479"/>
            </a:xfrm>
          </p:grpSpPr>
          <p:sp>
            <p:nvSpPr>
              <p:cNvPr id="2197" name="Rectangle 2196">
                <a:extLst>
                  <a:ext uri="{FF2B5EF4-FFF2-40B4-BE49-F238E27FC236}">
                    <a16:creationId xmlns:a16="http://schemas.microsoft.com/office/drawing/2014/main" id="{DA68A398-4C48-360A-D72E-3E1C0C1727EB}"/>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8" name="Rectangle 2197">
                <a:extLst>
                  <a:ext uri="{FF2B5EF4-FFF2-40B4-BE49-F238E27FC236}">
                    <a16:creationId xmlns:a16="http://schemas.microsoft.com/office/drawing/2014/main" id="{03CD1EC5-19AA-9E9A-6551-D147ED0BD1EA}"/>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9" name="Rectangle 2198">
                <a:extLst>
                  <a:ext uri="{FF2B5EF4-FFF2-40B4-BE49-F238E27FC236}">
                    <a16:creationId xmlns:a16="http://schemas.microsoft.com/office/drawing/2014/main" id="{B78B623F-910A-48FE-FF88-8F018E1D3E43}"/>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0" name="Rectangle 2199">
                <a:extLst>
                  <a:ext uri="{FF2B5EF4-FFF2-40B4-BE49-F238E27FC236}">
                    <a16:creationId xmlns:a16="http://schemas.microsoft.com/office/drawing/2014/main" id="{1A4B6177-92AF-5DC9-F4FC-B38FF15FAB79}"/>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95" name="TextBox 2194">
              <a:extLst>
                <a:ext uri="{FF2B5EF4-FFF2-40B4-BE49-F238E27FC236}">
                  <a16:creationId xmlns:a16="http://schemas.microsoft.com/office/drawing/2014/main" id="{2EDF1775-1593-AB50-2EF5-ED57AB8E6C02}"/>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196" name="TextBox 2195">
              <a:extLst>
                <a:ext uri="{FF2B5EF4-FFF2-40B4-BE49-F238E27FC236}">
                  <a16:creationId xmlns:a16="http://schemas.microsoft.com/office/drawing/2014/main" id="{0350BE8F-AF96-7B5E-F73E-A3EC0BAB6E9F}"/>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grpSp>
        <p:nvGrpSpPr>
          <p:cNvPr id="2201" name="Group 2200">
            <a:extLst>
              <a:ext uri="{FF2B5EF4-FFF2-40B4-BE49-F238E27FC236}">
                <a16:creationId xmlns:a16="http://schemas.microsoft.com/office/drawing/2014/main" id="{9AC89A76-04AD-D6E9-6718-C08488E96360}"/>
              </a:ext>
            </a:extLst>
          </p:cNvPr>
          <p:cNvGrpSpPr/>
          <p:nvPr/>
        </p:nvGrpSpPr>
        <p:grpSpPr>
          <a:xfrm>
            <a:off x="7970569" y="2907558"/>
            <a:ext cx="1733540" cy="276850"/>
            <a:chOff x="3560794" y="1987555"/>
            <a:chExt cx="1733540" cy="276850"/>
          </a:xfrm>
        </p:grpSpPr>
        <p:grpSp>
          <p:nvGrpSpPr>
            <p:cNvPr id="2202" name="Group 2201">
              <a:extLst>
                <a:ext uri="{FF2B5EF4-FFF2-40B4-BE49-F238E27FC236}">
                  <a16:creationId xmlns:a16="http://schemas.microsoft.com/office/drawing/2014/main" id="{6E36F589-6B40-8381-E2D6-FF01D244F29B}"/>
                </a:ext>
              </a:extLst>
            </p:cNvPr>
            <p:cNvGrpSpPr/>
            <p:nvPr/>
          </p:nvGrpSpPr>
          <p:grpSpPr>
            <a:xfrm>
              <a:off x="3751825" y="2106164"/>
              <a:ext cx="1432433" cy="55947"/>
              <a:chOff x="4292609" y="2423302"/>
              <a:chExt cx="3241665" cy="366479"/>
            </a:xfrm>
          </p:grpSpPr>
          <p:sp>
            <p:nvSpPr>
              <p:cNvPr id="2205" name="Rectangle 2204">
                <a:extLst>
                  <a:ext uri="{FF2B5EF4-FFF2-40B4-BE49-F238E27FC236}">
                    <a16:creationId xmlns:a16="http://schemas.microsoft.com/office/drawing/2014/main" id="{CB1DBCA2-EE66-73E4-7BF9-B78DFF3A915F}"/>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6" name="Rectangle 2205">
                <a:extLst>
                  <a:ext uri="{FF2B5EF4-FFF2-40B4-BE49-F238E27FC236}">
                    <a16:creationId xmlns:a16="http://schemas.microsoft.com/office/drawing/2014/main" id="{F0FE3965-8F21-7F5C-AA2D-3A1DCA77576F}"/>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7" name="Rectangle 2206">
                <a:extLst>
                  <a:ext uri="{FF2B5EF4-FFF2-40B4-BE49-F238E27FC236}">
                    <a16:creationId xmlns:a16="http://schemas.microsoft.com/office/drawing/2014/main" id="{A33D7FAA-B63C-652E-6DF1-B197746EBBB6}"/>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8" name="Rectangle 2207">
                <a:extLst>
                  <a:ext uri="{FF2B5EF4-FFF2-40B4-BE49-F238E27FC236}">
                    <a16:creationId xmlns:a16="http://schemas.microsoft.com/office/drawing/2014/main" id="{0E70FA9C-1A5D-D8E0-0A1B-079494186CAE}"/>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03" name="TextBox 2202">
              <a:extLst>
                <a:ext uri="{FF2B5EF4-FFF2-40B4-BE49-F238E27FC236}">
                  <a16:creationId xmlns:a16="http://schemas.microsoft.com/office/drawing/2014/main" id="{95F176F2-2F10-9756-ED99-D49C56A2F0B7}"/>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204" name="TextBox 2203">
              <a:extLst>
                <a:ext uri="{FF2B5EF4-FFF2-40B4-BE49-F238E27FC236}">
                  <a16:creationId xmlns:a16="http://schemas.microsoft.com/office/drawing/2014/main" id="{912E945F-7D95-FB4E-2C8B-66D15589DDDC}"/>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grpSp>
        <p:nvGrpSpPr>
          <p:cNvPr id="2209" name="Group 2208">
            <a:extLst>
              <a:ext uri="{FF2B5EF4-FFF2-40B4-BE49-F238E27FC236}">
                <a16:creationId xmlns:a16="http://schemas.microsoft.com/office/drawing/2014/main" id="{302DD485-0DE6-FBB6-2AC6-90CD8AB960CB}"/>
              </a:ext>
            </a:extLst>
          </p:cNvPr>
          <p:cNvGrpSpPr/>
          <p:nvPr/>
        </p:nvGrpSpPr>
        <p:grpSpPr>
          <a:xfrm>
            <a:off x="7970569" y="3083285"/>
            <a:ext cx="1733540" cy="276850"/>
            <a:chOff x="3560794" y="1987555"/>
            <a:chExt cx="1733540" cy="276850"/>
          </a:xfrm>
        </p:grpSpPr>
        <p:grpSp>
          <p:nvGrpSpPr>
            <p:cNvPr id="2210" name="Group 2209">
              <a:extLst>
                <a:ext uri="{FF2B5EF4-FFF2-40B4-BE49-F238E27FC236}">
                  <a16:creationId xmlns:a16="http://schemas.microsoft.com/office/drawing/2014/main" id="{9C2C80C5-E38F-3F0F-C6D4-0D8EC0369544}"/>
                </a:ext>
              </a:extLst>
            </p:cNvPr>
            <p:cNvGrpSpPr/>
            <p:nvPr/>
          </p:nvGrpSpPr>
          <p:grpSpPr>
            <a:xfrm>
              <a:off x="3751825" y="2106164"/>
              <a:ext cx="1432433" cy="55947"/>
              <a:chOff x="4292609" y="2423302"/>
              <a:chExt cx="3241665" cy="366479"/>
            </a:xfrm>
          </p:grpSpPr>
          <p:sp>
            <p:nvSpPr>
              <p:cNvPr id="2213" name="Rectangle 2212">
                <a:extLst>
                  <a:ext uri="{FF2B5EF4-FFF2-40B4-BE49-F238E27FC236}">
                    <a16:creationId xmlns:a16="http://schemas.microsoft.com/office/drawing/2014/main" id="{D164A46D-2463-910F-F1FF-0C0D8B2EBA5B}"/>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4" name="Rectangle 2213">
                <a:extLst>
                  <a:ext uri="{FF2B5EF4-FFF2-40B4-BE49-F238E27FC236}">
                    <a16:creationId xmlns:a16="http://schemas.microsoft.com/office/drawing/2014/main" id="{5913C230-0485-9003-545C-FDE7071B8A2B}"/>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5" name="Rectangle 2214">
                <a:extLst>
                  <a:ext uri="{FF2B5EF4-FFF2-40B4-BE49-F238E27FC236}">
                    <a16:creationId xmlns:a16="http://schemas.microsoft.com/office/drawing/2014/main" id="{2790DDA3-A551-6665-F5E7-070948B7D036}"/>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6" name="Rectangle 2215">
                <a:extLst>
                  <a:ext uri="{FF2B5EF4-FFF2-40B4-BE49-F238E27FC236}">
                    <a16:creationId xmlns:a16="http://schemas.microsoft.com/office/drawing/2014/main" id="{F72DDC8C-D44B-D3A8-E465-583BD8026BCE}"/>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11" name="TextBox 2210">
              <a:extLst>
                <a:ext uri="{FF2B5EF4-FFF2-40B4-BE49-F238E27FC236}">
                  <a16:creationId xmlns:a16="http://schemas.microsoft.com/office/drawing/2014/main" id="{89791B68-BBE6-D93A-DF62-06546D0D7FB6}"/>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212" name="TextBox 2211">
              <a:extLst>
                <a:ext uri="{FF2B5EF4-FFF2-40B4-BE49-F238E27FC236}">
                  <a16:creationId xmlns:a16="http://schemas.microsoft.com/office/drawing/2014/main" id="{7DD3B941-C9E8-170E-1009-13F5C1DD01A4}"/>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grpSp>
        <p:nvGrpSpPr>
          <p:cNvPr id="2217" name="Group 2216">
            <a:extLst>
              <a:ext uri="{FF2B5EF4-FFF2-40B4-BE49-F238E27FC236}">
                <a16:creationId xmlns:a16="http://schemas.microsoft.com/office/drawing/2014/main" id="{0A382226-BCA9-C1E6-7905-9E761CFA4F8A}"/>
              </a:ext>
            </a:extLst>
          </p:cNvPr>
          <p:cNvGrpSpPr/>
          <p:nvPr/>
        </p:nvGrpSpPr>
        <p:grpSpPr>
          <a:xfrm>
            <a:off x="7970569" y="3259012"/>
            <a:ext cx="1733540" cy="276850"/>
            <a:chOff x="3560794" y="1987555"/>
            <a:chExt cx="1733540" cy="276850"/>
          </a:xfrm>
        </p:grpSpPr>
        <p:grpSp>
          <p:nvGrpSpPr>
            <p:cNvPr id="2218" name="Group 2217">
              <a:extLst>
                <a:ext uri="{FF2B5EF4-FFF2-40B4-BE49-F238E27FC236}">
                  <a16:creationId xmlns:a16="http://schemas.microsoft.com/office/drawing/2014/main" id="{C661C8C2-2AA0-7C27-AB82-A90EA765561A}"/>
                </a:ext>
              </a:extLst>
            </p:cNvPr>
            <p:cNvGrpSpPr/>
            <p:nvPr/>
          </p:nvGrpSpPr>
          <p:grpSpPr>
            <a:xfrm>
              <a:off x="3751825" y="2106164"/>
              <a:ext cx="1432433" cy="55947"/>
              <a:chOff x="4292609" y="2423302"/>
              <a:chExt cx="3241665" cy="366479"/>
            </a:xfrm>
          </p:grpSpPr>
          <p:sp>
            <p:nvSpPr>
              <p:cNvPr id="2221" name="Rectangle 2220">
                <a:extLst>
                  <a:ext uri="{FF2B5EF4-FFF2-40B4-BE49-F238E27FC236}">
                    <a16:creationId xmlns:a16="http://schemas.microsoft.com/office/drawing/2014/main" id="{639B0FB7-E5F6-3382-93EF-11220D867058}"/>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2" name="Rectangle 2221">
                <a:extLst>
                  <a:ext uri="{FF2B5EF4-FFF2-40B4-BE49-F238E27FC236}">
                    <a16:creationId xmlns:a16="http://schemas.microsoft.com/office/drawing/2014/main" id="{2E4C92ED-D5F2-72B6-8046-60D6B49D1783}"/>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3" name="Rectangle 2222">
                <a:extLst>
                  <a:ext uri="{FF2B5EF4-FFF2-40B4-BE49-F238E27FC236}">
                    <a16:creationId xmlns:a16="http://schemas.microsoft.com/office/drawing/2014/main" id="{C67BBC61-AEA0-8BE4-5B3E-5AFAEBB7FE9D}"/>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4" name="Rectangle 2223">
                <a:extLst>
                  <a:ext uri="{FF2B5EF4-FFF2-40B4-BE49-F238E27FC236}">
                    <a16:creationId xmlns:a16="http://schemas.microsoft.com/office/drawing/2014/main" id="{46A2CFAC-061F-E1D9-6421-5FE364222025}"/>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19" name="TextBox 2218">
              <a:extLst>
                <a:ext uri="{FF2B5EF4-FFF2-40B4-BE49-F238E27FC236}">
                  <a16:creationId xmlns:a16="http://schemas.microsoft.com/office/drawing/2014/main" id="{0EE1489D-8ACB-816B-79A8-19FB526CC154}"/>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220" name="TextBox 2219">
              <a:extLst>
                <a:ext uri="{FF2B5EF4-FFF2-40B4-BE49-F238E27FC236}">
                  <a16:creationId xmlns:a16="http://schemas.microsoft.com/office/drawing/2014/main" id="{2A2577A9-DAE7-7225-EC99-BEA9837C0D73}"/>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grpSp>
        <p:nvGrpSpPr>
          <p:cNvPr id="2225" name="Group 2224">
            <a:extLst>
              <a:ext uri="{FF2B5EF4-FFF2-40B4-BE49-F238E27FC236}">
                <a16:creationId xmlns:a16="http://schemas.microsoft.com/office/drawing/2014/main" id="{F0D7BECE-040E-2CBF-95E8-101AA10AD8A1}"/>
              </a:ext>
            </a:extLst>
          </p:cNvPr>
          <p:cNvGrpSpPr/>
          <p:nvPr/>
        </p:nvGrpSpPr>
        <p:grpSpPr>
          <a:xfrm>
            <a:off x="7970569" y="3434739"/>
            <a:ext cx="1733540" cy="276850"/>
            <a:chOff x="3560794" y="1987555"/>
            <a:chExt cx="1733540" cy="276850"/>
          </a:xfrm>
        </p:grpSpPr>
        <p:grpSp>
          <p:nvGrpSpPr>
            <p:cNvPr id="2226" name="Group 2225">
              <a:extLst>
                <a:ext uri="{FF2B5EF4-FFF2-40B4-BE49-F238E27FC236}">
                  <a16:creationId xmlns:a16="http://schemas.microsoft.com/office/drawing/2014/main" id="{0EEC415D-CF0A-495E-925F-6DF5499A6F2C}"/>
                </a:ext>
              </a:extLst>
            </p:cNvPr>
            <p:cNvGrpSpPr/>
            <p:nvPr/>
          </p:nvGrpSpPr>
          <p:grpSpPr>
            <a:xfrm>
              <a:off x="3751825" y="2106164"/>
              <a:ext cx="1432433" cy="55947"/>
              <a:chOff x="4292609" y="2423302"/>
              <a:chExt cx="3241665" cy="366479"/>
            </a:xfrm>
          </p:grpSpPr>
          <p:sp>
            <p:nvSpPr>
              <p:cNvPr id="2229" name="Rectangle 2228">
                <a:extLst>
                  <a:ext uri="{FF2B5EF4-FFF2-40B4-BE49-F238E27FC236}">
                    <a16:creationId xmlns:a16="http://schemas.microsoft.com/office/drawing/2014/main" id="{A8EB44E6-AF6D-B9EE-BF70-8499A64C92C7}"/>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0" name="Rectangle 2229">
                <a:extLst>
                  <a:ext uri="{FF2B5EF4-FFF2-40B4-BE49-F238E27FC236}">
                    <a16:creationId xmlns:a16="http://schemas.microsoft.com/office/drawing/2014/main" id="{4DC43648-D2C2-F9E8-7368-FDE0CAE66C8A}"/>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1" name="Rectangle 2230">
                <a:extLst>
                  <a:ext uri="{FF2B5EF4-FFF2-40B4-BE49-F238E27FC236}">
                    <a16:creationId xmlns:a16="http://schemas.microsoft.com/office/drawing/2014/main" id="{B9AF2677-2F4A-B665-E28D-4F23AE249E23}"/>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2" name="Rectangle 2231">
                <a:extLst>
                  <a:ext uri="{FF2B5EF4-FFF2-40B4-BE49-F238E27FC236}">
                    <a16:creationId xmlns:a16="http://schemas.microsoft.com/office/drawing/2014/main" id="{8E3C8DF5-ED6E-01E3-ED32-1B2E9C7C3677}"/>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27" name="TextBox 2226">
              <a:extLst>
                <a:ext uri="{FF2B5EF4-FFF2-40B4-BE49-F238E27FC236}">
                  <a16:creationId xmlns:a16="http://schemas.microsoft.com/office/drawing/2014/main" id="{FC33F045-EDC6-9696-E232-5E210C996474}"/>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228" name="TextBox 2227">
              <a:extLst>
                <a:ext uri="{FF2B5EF4-FFF2-40B4-BE49-F238E27FC236}">
                  <a16:creationId xmlns:a16="http://schemas.microsoft.com/office/drawing/2014/main" id="{046ADA19-A68D-ABBE-141D-1C92B15D7284}"/>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grpSp>
        <p:nvGrpSpPr>
          <p:cNvPr id="2233" name="Group 2232">
            <a:extLst>
              <a:ext uri="{FF2B5EF4-FFF2-40B4-BE49-F238E27FC236}">
                <a16:creationId xmlns:a16="http://schemas.microsoft.com/office/drawing/2014/main" id="{A6F0BEFC-68A5-A107-34F0-94BE058753FE}"/>
              </a:ext>
            </a:extLst>
          </p:cNvPr>
          <p:cNvGrpSpPr/>
          <p:nvPr/>
        </p:nvGrpSpPr>
        <p:grpSpPr>
          <a:xfrm>
            <a:off x="7970569" y="3610466"/>
            <a:ext cx="1733540" cy="276850"/>
            <a:chOff x="3560794" y="1987555"/>
            <a:chExt cx="1733540" cy="276850"/>
          </a:xfrm>
        </p:grpSpPr>
        <p:grpSp>
          <p:nvGrpSpPr>
            <p:cNvPr id="2234" name="Group 2233">
              <a:extLst>
                <a:ext uri="{FF2B5EF4-FFF2-40B4-BE49-F238E27FC236}">
                  <a16:creationId xmlns:a16="http://schemas.microsoft.com/office/drawing/2014/main" id="{652AAFB6-4B71-612D-2CAA-98F9A555CAD7}"/>
                </a:ext>
              </a:extLst>
            </p:cNvPr>
            <p:cNvGrpSpPr/>
            <p:nvPr/>
          </p:nvGrpSpPr>
          <p:grpSpPr>
            <a:xfrm>
              <a:off x="3751825" y="2106164"/>
              <a:ext cx="1432433" cy="55947"/>
              <a:chOff x="4292609" y="2423302"/>
              <a:chExt cx="3241665" cy="366479"/>
            </a:xfrm>
          </p:grpSpPr>
          <p:sp>
            <p:nvSpPr>
              <p:cNvPr id="2237" name="Rectangle 2236">
                <a:extLst>
                  <a:ext uri="{FF2B5EF4-FFF2-40B4-BE49-F238E27FC236}">
                    <a16:creationId xmlns:a16="http://schemas.microsoft.com/office/drawing/2014/main" id="{AF7D14F1-07B3-4012-1C50-6FA50DDDD47E}"/>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8" name="Rectangle 2237">
                <a:extLst>
                  <a:ext uri="{FF2B5EF4-FFF2-40B4-BE49-F238E27FC236}">
                    <a16:creationId xmlns:a16="http://schemas.microsoft.com/office/drawing/2014/main" id="{18A3140D-66D0-F792-5C8A-DC6C73A86708}"/>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9" name="Rectangle 2238">
                <a:extLst>
                  <a:ext uri="{FF2B5EF4-FFF2-40B4-BE49-F238E27FC236}">
                    <a16:creationId xmlns:a16="http://schemas.microsoft.com/office/drawing/2014/main" id="{5A541990-1F5B-6BF2-14C2-F4A140D98488}"/>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0" name="Rectangle 2239">
                <a:extLst>
                  <a:ext uri="{FF2B5EF4-FFF2-40B4-BE49-F238E27FC236}">
                    <a16:creationId xmlns:a16="http://schemas.microsoft.com/office/drawing/2014/main" id="{9FEF4D48-75F4-AFD2-CF10-D58A1C00F87C}"/>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35" name="TextBox 2234">
              <a:extLst>
                <a:ext uri="{FF2B5EF4-FFF2-40B4-BE49-F238E27FC236}">
                  <a16:creationId xmlns:a16="http://schemas.microsoft.com/office/drawing/2014/main" id="{BF1D1907-A955-BB44-357F-588A3487E090}"/>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236" name="TextBox 2235">
              <a:extLst>
                <a:ext uri="{FF2B5EF4-FFF2-40B4-BE49-F238E27FC236}">
                  <a16:creationId xmlns:a16="http://schemas.microsoft.com/office/drawing/2014/main" id="{1D82C527-28A9-13EC-74F3-0944F5A8C7DE}"/>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grpSp>
        <p:nvGrpSpPr>
          <p:cNvPr id="2241" name="Group 2240">
            <a:extLst>
              <a:ext uri="{FF2B5EF4-FFF2-40B4-BE49-F238E27FC236}">
                <a16:creationId xmlns:a16="http://schemas.microsoft.com/office/drawing/2014/main" id="{0E35DC2D-5580-A7FD-F044-4ADF735BDD16}"/>
              </a:ext>
            </a:extLst>
          </p:cNvPr>
          <p:cNvGrpSpPr/>
          <p:nvPr/>
        </p:nvGrpSpPr>
        <p:grpSpPr>
          <a:xfrm>
            <a:off x="7970569" y="3786191"/>
            <a:ext cx="1733540" cy="276850"/>
            <a:chOff x="3560794" y="1987555"/>
            <a:chExt cx="1733540" cy="276850"/>
          </a:xfrm>
        </p:grpSpPr>
        <p:grpSp>
          <p:nvGrpSpPr>
            <p:cNvPr id="2242" name="Group 2241">
              <a:extLst>
                <a:ext uri="{FF2B5EF4-FFF2-40B4-BE49-F238E27FC236}">
                  <a16:creationId xmlns:a16="http://schemas.microsoft.com/office/drawing/2014/main" id="{19A66638-638A-FE71-9DD0-92F299DBBE4F}"/>
                </a:ext>
              </a:extLst>
            </p:cNvPr>
            <p:cNvGrpSpPr/>
            <p:nvPr/>
          </p:nvGrpSpPr>
          <p:grpSpPr>
            <a:xfrm>
              <a:off x="3751825" y="2106164"/>
              <a:ext cx="1432433" cy="55947"/>
              <a:chOff x="4292609" y="2423302"/>
              <a:chExt cx="3241665" cy="366479"/>
            </a:xfrm>
          </p:grpSpPr>
          <p:sp>
            <p:nvSpPr>
              <p:cNvPr id="2245" name="Rectangle 2244">
                <a:extLst>
                  <a:ext uri="{FF2B5EF4-FFF2-40B4-BE49-F238E27FC236}">
                    <a16:creationId xmlns:a16="http://schemas.microsoft.com/office/drawing/2014/main" id="{B46290ED-64D6-92FD-3BB3-196928AFED6E}"/>
                  </a:ext>
                </a:extLst>
              </p:cNvPr>
              <p:cNvSpPr/>
              <p:nvPr/>
            </p:nvSpPr>
            <p:spPr>
              <a:xfrm>
                <a:off x="4991778" y="2423302"/>
                <a:ext cx="2190004" cy="366479"/>
              </a:xfrm>
              <a:prstGeom prst="rect">
                <a:avLst/>
              </a:prstGeom>
              <a:solidFill>
                <a:srgbClr val="709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6" name="Rectangle 2245">
                <a:extLst>
                  <a:ext uri="{FF2B5EF4-FFF2-40B4-BE49-F238E27FC236}">
                    <a16:creationId xmlns:a16="http://schemas.microsoft.com/office/drawing/2014/main" id="{CB7087A2-C5A4-91F2-2466-08EB1F357C2E}"/>
                  </a:ext>
                </a:extLst>
              </p:cNvPr>
              <p:cNvSpPr/>
              <p:nvPr/>
            </p:nvSpPr>
            <p:spPr>
              <a:xfrm flipH="1">
                <a:off x="7181781" y="2423302"/>
                <a:ext cx="352493" cy="366479"/>
              </a:xfrm>
              <a:prstGeom prst="rect">
                <a:avLst/>
              </a:prstGeom>
              <a:solidFill>
                <a:srgbClr val="A349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7" name="Rectangle 2246">
                <a:extLst>
                  <a:ext uri="{FF2B5EF4-FFF2-40B4-BE49-F238E27FC236}">
                    <a16:creationId xmlns:a16="http://schemas.microsoft.com/office/drawing/2014/main" id="{C2247366-5ED0-E558-082C-B2AFB9B8910E}"/>
                  </a:ext>
                </a:extLst>
              </p:cNvPr>
              <p:cNvSpPr/>
              <p:nvPr/>
            </p:nvSpPr>
            <p:spPr>
              <a:xfrm flipH="1">
                <a:off x="4644024" y="2423302"/>
                <a:ext cx="352493" cy="366479"/>
              </a:xfrm>
              <a:prstGeom prst="rect">
                <a:avLst/>
              </a:prstGeom>
              <a:solidFill>
                <a:srgbClr val="3E4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8" name="Rectangle 2247">
                <a:extLst>
                  <a:ext uri="{FF2B5EF4-FFF2-40B4-BE49-F238E27FC236}">
                    <a16:creationId xmlns:a16="http://schemas.microsoft.com/office/drawing/2014/main" id="{AC7E6195-AC13-406B-0C22-9FABC55CE2A4}"/>
                  </a:ext>
                </a:extLst>
              </p:cNvPr>
              <p:cNvSpPr/>
              <p:nvPr/>
            </p:nvSpPr>
            <p:spPr>
              <a:xfrm flipH="1">
                <a:off x="4292609" y="2423302"/>
                <a:ext cx="352493" cy="366479"/>
              </a:xfrm>
              <a:prstGeom prst="rect">
                <a:avLst/>
              </a:prstGeom>
              <a:solidFill>
                <a:srgbClr val="377E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43" name="TextBox 2242">
              <a:extLst>
                <a:ext uri="{FF2B5EF4-FFF2-40B4-BE49-F238E27FC236}">
                  <a16:creationId xmlns:a16="http://schemas.microsoft.com/office/drawing/2014/main" id="{0C1FC997-BBB6-7F07-3B37-DCD96B950A20}"/>
                </a:ext>
              </a:extLst>
            </p:cNvPr>
            <p:cNvSpPr txBox="1"/>
            <p:nvPr/>
          </p:nvSpPr>
          <p:spPr>
            <a:xfrm>
              <a:off x="3560794" y="1987555"/>
              <a:ext cx="131250" cy="261610"/>
            </a:xfrm>
            <a:prstGeom prst="rect">
              <a:avLst/>
            </a:prstGeom>
            <a:noFill/>
          </p:spPr>
          <p:txBody>
            <a:bodyPr wrap="none" rtlCol="0">
              <a:spAutoFit/>
            </a:bodyPr>
            <a:lstStyle/>
            <a:p>
              <a:r>
                <a:rPr lang="en-US" sz="1100" dirty="0"/>
                <a:t>3’</a:t>
              </a:r>
            </a:p>
          </p:txBody>
        </p:sp>
        <p:sp>
          <p:nvSpPr>
            <p:cNvPr id="2244" name="TextBox 2243">
              <a:extLst>
                <a:ext uri="{FF2B5EF4-FFF2-40B4-BE49-F238E27FC236}">
                  <a16:creationId xmlns:a16="http://schemas.microsoft.com/office/drawing/2014/main" id="{0F2AED7C-05D3-0410-1FF4-00E3E9554AAD}"/>
                </a:ext>
              </a:extLst>
            </p:cNvPr>
            <p:cNvSpPr txBox="1"/>
            <p:nvPr/>
          </p:nvSpPr>
          <p:spPr>
            <a:xfrm>
              <a:off x="5163084" y="2002795"/>
              <a:ext cx="131250" cy="261610"/>
            </a:xfrm>
            <a:prstGeom prst="rect">
              <a:avLst/>
            </a:prstGeom>
            <a:noFill/>
          </p:spPr>
          <p:txBody>
            <a:bodyPr wrap="none" rtlCol="0">
              <a:spAutoFit/>
            </a:bodyPr>
            <a:lstStyle/>
            <a:p>
              <a:r>
                <a:rPr lang="en-US" sz="1100" dirty="0"/>
                <a:t>5’</a:t>
              </a:r>
            </a:p>
          </p:txBody>
        </p:sp>
      </p:grpSp>
      <p:sp>
        <p:nvSpPr>
          <p:cNvPr id="2249" name="Rectangle 2248">
            <a:extLst>
              <a:ext uri="{FF2B5EF4-FFF2-40B4-BE49-F238E27FC236}">
                <a16:creationId xmlns:a16="http://schemas.microsoft.com/office/drawing/2014/main" id="{FDE81021-F929-DDE2-5A6D-71AA9B6B103F}"/>
              </a:ext>
            </a:extLst>
          </p:cNvPr>
          <p:cNvSpPr/>
          <p:nvPr/>
        </p:nvSpPr>
        <p:spPr>
          <a:xfrm>
            <a:off x="7970570" y="3456272"/>
            <a:ext cx="1868754" cy="614594"/>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0" name="Arrow: Right 42">
            <a:extLst>
              <a:ext uri="{FF2B5EF4-FFF2-40B4-BE49-F238E27FC236}">
                <a16:creationId xmlns:a16="http://schemas.microsoft.com/office/drawing/2014/main" id="{CB99B9EE-FE86-CCD9-D099-9B8957F5BC87}"/>
              </a:ext>
            </a:extLst>
          </p:cNvPr>
          <p:cNvSpPr/>
          <p:nvPr/>
        </p:nvSpPr>
        <p:spPr>
          <a:xfrm>
            <a:off x="7244268" y="2396321"/>
            <a:ext cx="573111" cy="276094"/>
          </a:xfrm>
          <a:prstGeom prst="right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1" name="Arrow: Right 42">
            <a:extLst>
              <a:ext uri="{FF2B5EF4-FFF2-40B4-BE49-F238E27FC236}">
                <a16:creationId xmlns:a16="http://schemas.microsoft.com/office/drawing/2014/main" id="{D6C35C5B-AEF7-7FFC-3E11-1291EE952612}"/>
              </a:ext>
            </a:extLst>
          </p:cNvPr>
          <p:cNvSpPr/>
          <p:nvPr/>
        </p:nvSpPr>
        <p:spPr>
          <a:xfrm>
            <a:off x="7244268" y="3611222"/>
            <a:ext cx="573111" cy="276094"/>
          </a:xfrm>
          <a:prstGeom prst="rightArrow">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7298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1 - 2</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5989082"/>
            <a:chOff x="0" y="751457"/>
            <a:chExt cx="3310759" cy="598908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42395"/>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30580"/>
              <a:ext cx="276038" cy="307777"/>
            </a:xfrm>
            <a:prstGeom prst="rect">
              <a:avLst/>
            </a:prstGeom>
            <a:noFill/>
          </p:spPr>
          <p:txBody>
            <a:bodyPr wrap="none" rtlCol="0">
              <a:spAutoFit/>
            </a:bodyPr>
            <a:lstStyle/>
            <a:p>
              <a:pPr algn="ctr"/>
              <a:r>
                <a:rPr lang="en-US" sz="1400" b="1" dirty="0"/>
                <a:t>9</a:t>
              </a:r>
            </a:p>
          </p:txBody>
        </p:sp>
      </p:grpSp>
      <p:sp>
        <p:nvSpPr>
          <p:cNvPr id="5" name="Rectangle 4">
            <a:extLst>
              <a:ext uri="{FF2B5EF4-FFF2-40B4-BE49-F238E27FC236}">
                <a16:creationId xmlns:a16="http://schemas.microsoft.com/office/drawing/2014/main" id="{C41C0364-A63F-7CAB-3757-CCC6B62C5A0D}"/>
              </a:ext>
            </a:extLst>
          </p:cNvPr>
          <p:cNvSpPr/>
          <p:nvPr/>
        </p:nvSpPr>
        <p:spPr>
          <a:xfrm>
            <a:off x="9325" y="2133600"/>
            <a:ext cx="3310759" cy="4724400"/>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753FB2E-75F2-F56C-9271-C56070C114A1}"/>
              </a:ext>
            </a:extLst>
          </p:cNvPr>
          <p:cNvSpPr txBox="1"/>
          <p:nvPr/>
        </p:nvSpPr>
        <p:spPr>
          <a:xfrm>
            <a:off x="4268552" y="2506991"/>
            <a:ext cx="7469099" cy="646331"/>
          </a:xfrm>
          <a:prstGeom prst="rect">
            <a:avLst/>
          </a:prstGeom>
          <a:noFill/>
        </p:spPr>
        <p:txBody>
          <a:bodyPr wrap="square" rtlCol="0">
            <a:spAutoFit/>
          </a:bodyPr>
          <a:lstStyle/>
          <a:p>
            <a:r>
              <a:rPr lang="en-US" dirty="0"/>
              <a:t>2. </a:t>
            </a:r>
            <a:r>
              <a:rPr lang="en-US" b="1" dirty="0"/>
              <a:t>Read trimming</a:t>
            </a:r>
            <a:r>
              <a:rPr lang="en-US" dirty="0"/>
              <a:t>: the 3’ switch oligo sequence and 5’ poly-A tail are trimmed from reads in cDNA library prior to alignment.</a:t>
            </a:r>
          </a:p>
        </p:txBody>
      </p:sp>
      <p:pic>
        <p:nvPicPr>
          <p:cNvPr id="20" name="Picture 2">
            <a:extLst>
              <a:ext uri="{FF2B5EF4-FFF2-40B4-BE49-F238E27FC236}">
                <a16:creationId xmlns:a16="http://schemas.microsoft.com/office/drawing/2014/main" id="{054EA9F0-0912-E897-E27D-5985347CAD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1039" b="7455"/>
          <a:stretch/>
        </p:blipFill>
        <p:spPr bwMode="auto">
          <a:xfrm>
            <a:off x="4197949" y="4014117"/>
            <a:ext cx="3521076" cy="12247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a:extLst>
              <a:ext uri="{FF2B5EF4-FFF2-40B4-BE49-F238E27FC236}">
                <a16:creationId xmlns:a16="http://schemas.microsoft.com/office/drawing/2014/main" id="{7B82677F-B9A4-D884-6BB2-DE577BD892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12747" b="7455"/>
          <a:stretch/>
        </p:blipFill>
        <p:spPr bwMode="auto">
          <a:xfrm>
            <a:off x="4197949" y="4380504"/>
            <a:ext cx="3042417" cy="12247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a:extLst>
              <a:ext uri="{FF2B5EF4-FFF2-40B4-BE49-F238E27FC236}">
                <a16:creationId xmlns:a16="http://schemas.microsoft.com/office/drawing/2014/main" id="{D33E11C5-FE1E-F6A6-66C6-037C332DDE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b="7874"/>
          <a:stretch/>
        </p:blipFill>
        <p:spPr bwMode="auto">
          <a:xfrm>
            <a:off x="4328097" y="4765483"/>
            <a:ext cx="2263775" cy="11287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B5E7CE92-85E9-07D5-AE42-76E8348482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7258705" y="4380504"/>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a:extLst>
              <a:ext uri="{FF2B5EF4-FFF2-40B4-BE49-F238E27FC236}">
                <a16:creationId xmlns:a16="http://schemas.microsoft.com/office/drawing/2014/main" id="{D9CE2A83-C014-96DF-2F00-1D8614C739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6591872" y="4760685"/>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96BDD5AB-5747-5B81-36E4-DFD0A3F869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4209007" y="4760685"/>
            <a:ext cx="119090" cy="12247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DC422561-55B4-8201-3958-3DBBEFABA093}"/>
              </a:ext>
            </a:extLst>
          </p:cNvPr>
          <p:cNvSpPr txBox="1"/>
          <p:nvPr/>
        </p:nvSpPr>
        <p:spPr>
          <a:xfrm>
            <a:off x="4506421" y="3550053"/>
            <a:ext cx="1907125" cy="307777"/>
          </a:xfrm>
          <a:prstGeom prst="rect">
            <a:avLst/>
          </a:prstGeom>
          <a:noFill/>
        </p:spPr>
        <p:txBody>
          <a:bodyPr wrap="none" rtlCol="0">
            <a:spAutoFit/>
          </a:bodyPr>
          <a:lstStyle/>
          <a:p>
            <a:r>
              <a:rPr lang="en-US" sz="1400" b="1" u="sng" dirty="0"/>
              <a:t>Full length cDNA Reads</a:t>
            </a:r>
          </a:p>
        </p:txBody>
      </p:sp>
      <p:sp>
        <p:nvSpPr>
          <p:cNvPr id="34" name="TextBox 33">
            <a:extLst>
              <a:ext uri="{FF2B5EF4-FFF2-40B4-BE49-F238E27FC236}">
                <a16:creationId xmlns:a16="http://schemas.microsoft.com/office/drawing/2014/main" id="{3FFD7B24-05DC-BE12-5038-5CB4A02000BE}"/>
              </a:ext>
            </a:extLst>
          </p:cNvPr>
          <p:cNvSpPr txBox="1"/>
          <p:nvPr/>
        </p:nvSpPr>
        <p:spPr>
          <a:xfrm>
            <a:off x="9442792" y="3599198"/>
            <a:ext cx="1791837" cy="307777"/>
          </a:xfrm>
          <a:prstGeom prst="rect">
            <a:avLst/>
          </a:prstGeom>
          <a:noFill/>
        </p:spPr>
        <p:txBody>
          <a:bodyPr wrap="none" rtlCol="0">
            <a:spAutoFit/>
          </a:bodyPr>
          <a:lstStyle/>
          <a:p>
            <a:r>
              <a:rPr lang="en-US" sz="1400" b="1" u="sng" dirty="0"/>
              <a:t>Trimmed cDNA Reads</a:t>
            </a:r>
          </a:p>
        </p:txBody>
      </p:sp>
      <p:sp>
        <p:nvSpPr>
          <p:cNvPr id="35" name="Arrow: Right 23">
            <a:extLst>
              <a:ext uri="{FF2B5EF4-FFF2-40B4-BE49-F238E27FC236}">
                <a16:creationId xmlns:a16="http://schemas.microsoft.com/office/drawing/2014/main" id="{17887E92-3B76-2934-A9AE-4BBCC6B8764D}"/>
              </a:ext>
            </a:extLst>
          </p:cNvPr>
          <p:cNvSpPr/>
          <p:nvPr/>
        </p:nvSpPr>
        <p:spPr>
          <a:xfrm>
            <a:off x="8186366" y="4002491"/>
            <a:ext cx="395926" cy="145727"/>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85763EC8-3BE9-771F-6F5D-5A240F7543D6}"/>
              </a:ext>
            </a:extLst>
          </p:cNvPr>
          <p:cNvGrpSpPr/>
          <p:nvPr/>
        </p:nvGrpSpPr>
        <p:grpSpPr>
          <a:xfrm>
            <a:off x="9087734" y="4760685"/>
            <a:ext cx="2501955" cy="122475"/>
            <a:chOff x="9168723" y="3190194"/>
            <a:chExt cx="2501955" cy="122475"/>
          </a:xfrm>
        </p:grpSpPr>
        <p:pic>
          <p:nvPicPr>
            <p:cNvPr id="37" name="Picture 2">
              <a:extLst>
                <a:ext uri="{FF2B5EF4-FFF2-40B4-BE49-F238E27FC236}">
                  <a16:creationId xmlns:a16="http://schemas.microsoft.com/office/drawing/2014/main" id="{2540D73E-0346-54A3-8495-526EAB4377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b="7874"/>
            <a:stretch/>
          </p:blipFill>
          <p:spPr bwMode="auto">
            <a:xfrm>
              <a:off x="9287813" y="3194992"/>
              <a:ext cx="2263775" cy="11287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a:extLst>
                <a:ext uri="{FF2B5EF4-FFF2-40B4-BE49-F238E27FC236}">
                  <a16:creationId xmlns:a16="http://schemas.microsoft.com/office/drawing/2014/main" id="{795A2A5D-28EF-5BC8-ADBB-E4A4E3E4B1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11551588" y="3190194"/>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C7236CA2-B0F7-653A-F479-ACF11A5625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9168723" y="3190194"/>
              <a:ext cx="119090" cy="122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9">
            <a:extLst>
              <a:ext uri="{FF2B5EF4-FFF2-40B4-BE49-F238E27FC236}">
                <a16:creationId xmlns:a16="http://schemas.microsoft.com/office/drawing/2014/main" id="{FDEE2F47-CB77-C5E8-E42E-4CFC61CA9178}"/>
              </a:ext>
            </a:extLst>
          </p:cNvPr>
          <p:cNvGrpSpPr/>
          <p:nvPr/>
        </p:nvGrpSpPr>
        <p:grpSpPr>
          <a:xfrm>
            <a:off x="9087734" y="4380504"/>
            <a:ext cx="2501955" cy="122475"/>
            <a:chOff x="9168723" y="2810013"/>
            <a:chExt cx="2501955" cy="122475"/>
          </a:xfrm>
        </p:grpSpPr>
        <p:pic>
          <p:nvPicPr>
            <p:cNvPr id="41" name="Picture 2">
              <a:extLst>
                <a:ext uri="{FF2B5EF4-FFF2-40B4-BE49-F238E27FC236}">
                  <a16:creationId xmlns:a16="http://schemas.microsoft.com/office/drawing/2014/main" id="{2BF6A6B7-45F6-CB26-AABC-5EECB71229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b="7521"/>
            <a:stretch/>
          </p:blipFill>
          <p:spPr bwMode="auto">
            <a:xfrm>
              <a:off x="9287813" y="2810768"/>
              <a:ext cx="2263775" cy="12096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a:extLst>
                <a:ext uri="{FF2B5EF4-FFF2-40B4-BE49-F238E27FC236}">
                  <a16:creationId xmlns:a16="http://schemas.microsoft.com/office/drawing/2014/main" id="{F6051873-3BC1-A175-3E36-467B61E4AE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11551588" y="2810013"/>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a:extLst>
                <a:ext uri="{FF2B5EF4-FFF2-40B4-BE49-F238E27FC236}">
                  <a16:creationId xmlns:a16="http://schemas.microsoft.com/office/drawing/2014/main" id="{7BCEA8E3-650E-C0A6-3022-5C05592E99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9168723" y="2810013"/>
              <a:ext cx="119090" cy="122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a:extLst>
              <a:ext uri="{FF2B5EF4-FFF2-40B4-BE49-F238E27FC236}">
                <a16:creationId xmlns:a16="http://schemas.microsoft.com/office/drawing/2014/main" id="{9E9076D3-F31A-83F9-7AB4-7E1D2C65D2DB}"/>
              </a:ext>
            </a:extLst>
          </p:cNvPr>
          <p:cNvGrpSpPr/>
          <p:nvPr/>
        </p:nvGrpSpPr>
        <p:grpSpPr>
          <a:xfrm>
            <a:off x="9087734" y="4014117"/>
            <a:ext cx="2501955" cy="122475"/>
            <a:chOff x="9049633" y="2443626"/>
            <a:chExt cx="2501955" cy="122475"/>
          </a:xfrm>
        </p:grpSpPr>
        <p:pic>
          <p:nvPicPr>
            <p:cNvPr id="45" name="Picture 2">
              <a:extLst>
                <a:ext uri="{FF2B5EF4-FFF2-40B4-BE49-F238E27FC236}">
                  <a16:creationId xmlns:a16="http://schemas.microsoft.com/office/drawing/2014/main" id="{C3A80885-A91D-8458-3329-AAC7AAAD12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b="7521"/>
            <a:stretch/>
          </p:blipFill>
          <p:spPr bwMode="auto">
            <a:xfrm>
              <a:off x="9168723" y="2444381"/>
              <a:ext cx="2263775" cy="12096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a:extLst>
                <a:ext uri="{FF2B5EF4-FFF2-40B4-BE49-F238E27FC236}">
                  <a16:creationId xmlns:a16="http://schemas.microsoft.com/office/drawing/2014/main" id="{5F77B033-019A-0C20-E66D-12CF056D88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11432498" y="2443626"/>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a:extLst>
                <a:ext uri="{FF2B5EF4-FFF2-40B4-BE49-F238E27FC236}">
                  <a16:creationId xmlns:a16="http://schemas.microsoft.com/office/drawing/2014/main" id="{5AF1EB9C-B660-DD1B-C2BC-0FE0AFF9ED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9049633" y="2443626"/>
              <a:ext cx="119090" cy="122474"/>
            </a:xfrm>
            <a:prstGeom prst="rect">
              <a:avLst/>
            </a:prstGeom>
            <a:noFill/>
            <a:extLst>
              <a:ext uri="{909E8E84-426E-40DD-AFC4-6F175D3DCCD1}">
                <a14:hiddenFill xmlns:a14="http://schemas.microsoft.com/office/drawing/2010/main">
                  <a:solidFill>
                    <a:srgbClr val="FFFFFF"/>
                  </a:solidFill>
                </a14:hiddenFill>
              </a:ext>
            </a:extLst>
          </p:spPr>
        </p:pic>
      </p:grpSp>
      <p:sp>
        <p:nvSpPr>
          <p:cNvPr id="48" name="Arrow: Right 33">
            <a:extLst>
              <a:ext uri="{FF2B5EF4-FFF2-40B4-BE49-F238E27FC236}">
                <a16:creationId xmlns:a16="http://schemas.microsoft.com/office/drawing/2014/main" id="{F6C60C3D-0FAA-A527-0692-C325A9C337D8}"/>
              </a:ext>
            </a:extLst>
          </p:cNvPr>
          <p:cNvSpPr/>
          <p:nvPr/>
        </p:nvSpPr>
        <p:spPr>
          <a:xfrm>
            <a:off x="8174290" y="4368878"/>
            <a:ext cx="395926" cy="145727"/>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Right 34">
            <a:extLst>
              <a:ext uri="{FF2B5EF4-FFF2-40B4-BE49-F238E27FC236}">
                <a16:creationId xmlns:a16="http://schemas.microsoft.com/office/drawing/2014/main" id="{4D53D6E0-BD24-ADB6-5DE7-287BE144CC8F}"/>
              </a:ext>
            </a:extLst>
          </p:cNvPr>
          <p:cNvSpPr/>
          <p:nvPr/>
        </p:nvSpPr>
        <p:spPr>
          <a:xfrm>
            <a:off x="8186366" y="4749059"/>
            <a:ext cx="395926" cy="145727"/>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552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3 - 4</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5989082"/>
            <a:chOff x="0" y="751457"/>
            <a:chExt cx="3310759" cy="598908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42395"/>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30580"/>
              <a:ext cx="276038" cy="307777"/>
            </a:xfrm>
            <a:prstGeom prst="rect">
              <a:avLst/>
            </a:prstGeom>
            <a:noFill/>
          </p:spPr>
          <p:txBody>
            <a:bodyPr wrap="none" rtlCol="0">
              <a:spAutoFit/>
            </a:bodyPr>
            <a:lstStyle/>
            <a:p>
              <a:pPr algn="ctr"/>
              <a:r>
                <a:rPr lang="en-US" sz="1400" b="1" dirty="0"/>
                <a:t>9</a:t>
              </a:r>
            </a:p>
          </p:txBody>
        </p:sp>
      </p:grpSp>
      <p:sp>
        <p:nvSpPr>
          <p:cNvPr id="5" name="Rectangle 4">
            <a:extLst>
              <a:ext uri="{FF2B5EF4-FFF2-40B4-BE49-F238E27FC236}">
                <a16:creationId xmlns:a16="http://schemas.microsoft.com/office/drawing/2014/main" id="{C41C0364-A63F-7CAB-3757-CCC6B62C5A0D}"/>
              </a:ext>
            </a:extLst>
          </p:cNvPr>
          <p:cNvSpPr/>
          <p:nvPr/>
        </p:nvSpPr>
        <p:spPr>
          <a:xfrm>
            <a:off x="9325" y="3741576"/>
            <a:ext cx="3310759" cy="3116424"/>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307D494-D901-28BB-5055-C709EB9CAB35}"/>
              </a:ext>
            </a:extLst>
          </p:cNvPr>
          <p:cNvSpPr/>
          <p:nvPr/>
        </p:nvSpPr>
        <p:spPr>
          <a:xfrm>
            <a:off x="0" y="627167"/>
            <a:ext cx="3310759" cy="1546865"/>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193E1370-9B7C-0BCF-2DE3-C03969729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115" y="1802834"/>
            <a:ext cx="6211951" cy="343371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76AE6B95-074D-2045-CB5C-574CDF38B60F}"/>
              </a:ext>
            </a:extLst>
          </p:cNvPr>
          <p:cNvSpPr txBox="1"/>
          <p:nvPr/>
        </p:nvSpPr>
        <p:spPr>
          <a:xfrm>
            <a:off x="4078490" y="947476"/>
            <a:ext cx="7382577" cy="646331"/>
          </a:xfrm>
          <a:prstGeom prst="rect">
            <a:avLst/>
          </a:prstGeom>
          <a:noFill/>
        </p:spPr>
        <p:txBody>
          <a:bodyPr wrap="square" rtlCol="0">
            <a:spAutoFit/>
          </a:bodyPr>
          <a:lstStyle/>
          <a:p>
            <a:r>
              <a:rPr lang="en-US" b="1" dirty="0"/>
              <a:t>Cell Ranger </a:t>
            </a:r>
            <a:r>
              <a:rPr lang="en-US" dirty="0"/>
              <a:t>uses the </a:t>
            </a:r>
            <a:r>
              <a:rPr lang="en-US" b="1" dirty="0"/>
              <a:t>STAR aligner</a:t>
            </a:r>
            <a:r>
              <a:rPr lang="en-US" dirty="0"/>
              <a:t>, which perform splicing-aware alignment of reads to the genome.</a:t>
            </a:r>
          </a:p>
        </p:txBody>
      </p:sp>
      <p:sp>
        <p:nvSpPr>
          <p:cNvPr id="18" name="TextBox 17">
            <a:extLst>
              <a:ext uri="{FF2B5EF4-FFF2-40B4-BE49-F238E27FC236}">
                <a16:creationId xmlns:a16="http://schemas.microsoft.com/office/drawing/2014/main" id="{CC166B34-CD61-EFB0-EDA3-B357B8F8B082}"/>
              </a:ext>
            </a:extLst>
          </p:cNvPr>
          <p:cNvSpPr txBox="1"/>
          <p:nvPr/>
        </p:nvSpPr>
        <p:spPr>
          <a:xfrm>
            <a:off x="4070309" y="2123018"/>
            <a:ext cx="956929" cy="523220"/>
          </a:xfrm>
          <a:prstGeom prst="rect">
            <a:avLst/>
          </a:prstGeom>
          <a:noFill/>
        </p:spPr>
        <p:txBody>
          <a:bodyPr wrap="none" rtlCol="0">
            <a:spAutoFit/>
          </a:bodyPr>
          <a:lstStyle/>
          <a:p>
            <a:r>
              <a:rPr lang="en-US" sz="1400" dirty="0"/>
              <a:t>Reference </a:t>
            </a:r>
          </a:p>
          <a:p>
            <a:r>
              <a:rPr lang="en-US" sz="1400" dirty="0"/>
              <a:t>Genome</a:t>
            </a:r>
          </a:p>
        </p:txBody>
      </p:sp>
      <p:sp>
        <p:nvSpPr>
          <p:cNvPr id="19" name="TextBox 18">
            <a:extLst>
              <a:ext uri="{FF2B5EF4-FFF2-40B4-BE49-F238E27FC236}">
                <a16:creationId xmlns:a16="http://schemas.microsoft.com/office/drawing/2014/main" id="{293F65D4-F7ED-4750-F775-987D03953C03}"/>
              </a:ext>
            </a:extLst>
          </p:cNvPr>
          <p:cNvSpPr txBox="1"/>
          <p:nvPr/>
        </p:nvSpPr>
        <p:spPr>
          <a:xfrm>
            <a:off x="4070309" y="3695136"/>
            <a:ext cx="1066254" cy="523220"/>
          </a:xfrm>
          <a:prstGeom prst="rect">
            <a:avLst/>
          </a:prstGeom>
          <a:noFill/>
        </p:spPr>
        <p:txBody>
          <a:bodyPr wrap="none" rtlCol="0">
            <a:spAutoFit/>
          </a:bodyPr>
          <a:lstStyle/>
          <a:p>
            <a:r>
              <a:rPr lang="en-US" sz="1400" dirty="0"/>
              <a:t>Experiment </a:t>
            </a:r>
          </a:p>
          <a:p>
            <a:r>
              <a:rPr lang="en-US" sz="1400" dirty="0"/>
              <a:t>Reads</a:t>
            </a:r>
          </a:p>
        </p:txBody>
      </p:sp>
      <p:sp>
        <p:nvSpPr>
          <p:cNvPr id="20" name="Left Brace 19">
            <a:extLst>
              <a:ext uri="{FF2B5EF4-FFF2-40B4-BE49-F238E27FC236}">
                <a16:creationId xmlns:a16="http://schemas.microsoft.com/office/drawing/2014/main" id="{4BBF717F-9E79-0325-ECD3-2389F1C19F48}"/>
              </a:ext>
            </a:extLst>
          </p:cNvPr>
          <p:cNvSpPr/>
          <p:nvPr/>
        </p:nvSpPr>
        <p:spPr>
          <a:xfrm>
            <a:off x="5175339" y="1996374"/>
            <a:ext cx="253911" cy="7798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4EB4A0E4-0BE7-9E88-3973-DE3DDEA920DA}"/>
              </a:ext>
            </a:extLst>
          </p:cNvPr>
          <p:cNvSpPr/>
          <p:nvPr/>
        </p:nvSpPr>
        <p:spPr>
          <a:xfrm>
            <a:off x="5182067" y="2903982"/>
            <a:ext cx="253911" cy="217284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9FA9B2A2-D956-D993-145A-E3F886011E1C}"/>
              </a:ext>
            </a:extLst>
          </p:cNvPr>
          <p:cNvSpPr txBox="1"/>
          <p:nvPr/>
        </p:nvSpPr>
        <p:spPr>
          <a:xfrm>
            <a:off x="4078490" y="5307584"/>
            <a:ext cx="6717865" cy="338554"/>
          </a:xfrm>
          <a:prstGeom prst="rect">
            <a:avLst/>
          </a:prstGeom>
          <a:noFill/>
        </p:spPr>
        <p:txBody>
          <a:bodyPr wrap="none" rtlCol="0">
            <a:spAutoFit/>
          </a:bodyPr>
          <a:lstStyle/>
          <a:p>
            <a:r>
              <a:rPr lang="en-US" sz="1600" dirty="0">
                <a:solidFill>
                  <a:srgbClr val="6B4099"/>
                </a:solidFill>
              </a:rPr>
              <a:t>Antisense reads </a:t>
            </a:r>
            <a:r>
              <a:rPr lang="en-US" sz="1600" dirty="0"/>
              <a:t>are discarded because they are not part of the transcriptome. </a:t>
            </a:r>
          </a:p>
        </p:txBody>
      </p:sp>
      <p:sp>
        <p:nvSpPr>
          <p:cNvPr id="23" name="TextBox 22">
            <a:extLst>
              <a:ext uri="{FF2B5EF4-FFF2-40B4-BE49-F238E27FC236}">
                <a16:creationId xmlns:a16="http://schemas.microsoft.com/office/drawing/2014/main" id="{0AFFC733-8DC7-77BD-45EE-625515DFB547}"/>
              </a:ext>
            </a:extLst>
          </p:cNvPr>
          <p:cNvSpPr txBox="1"/>
          <p:nvPr/>
        </p:nvSpPr>
        <p:spPr>
          <a:xfrm>
            <a:off x="4069165" y="5646138"/>
            <a:ext cx="5828519" cy="338554"/>
          </a:xfrm>
          <a:prstGeom prst="rect">
            <a:avLst/>
          </a:prstGeom>
          <a:noFill/>
        </p:spPr>
        <p:txBody>
          <a:bodyPr wrap="none" rtlCol="0">
            <a:spAutoFit/>
          </a:bodyPr>
          <a:lstStyle/>
          <a:p>
            <a:r>
              <a:rPr lang="en-US" sz="1600" dirty="0">
                <a:solidFill>
                  <a:srgbClr val="E84A50"/>
                </a:solidFill>
              </a:rPr>
              <a:t>Intronic reads </a:t>
            </a:r>
            <a:r>
              <a:rPr lang="en-US" sz="1600" dirty="0"/>
              <a:t>are discarded for basic gene expression investigations.</a:t>
            </a:r>
          </a:p>
        </p:txBody>
      </p:sp>
    </p:spTree>
    <p:extLst>
      <p:ext uri="{BB962C8B-B14F-4D97-AF65-F5344CB8AC3E}">
        <p14:creationId xmlns:p14="http://schemas.microsoft.com/office/powerpoint/2010/main" val="22904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5 - 6</a:t>
            </a:r>
          </a:p>
        </p:txBody>
      </p:sp>
      <p:sp>
        <p:nvSpPr>
          <p:cNvPr id="4" name="TextBox 3">
            <a:extLst>
              <a:ext uri="{FF2B5EF4-FFF2-40B4-BE49-F238E27FC236}">
                <a16:creationId xmlns:a16="http://schemas.microsoft.com/office/drawing/2014/main" id="{CC1F8028-DD48-21C8-784C-0351ADD5D02F}"/>
              </a:ext>
            </a:extLst>
          </p:cNvPr>
          <p:cNvSpPr txBox="1"/>
          <p:nvPr/>
        </p:nvSpPr>
        <p:spPr>
          <a:xfrm>
            <a:off x="4767755" y="6416940"/>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5989082"/>
            <a:chOff x="0" y="751457"/>
            <a:chExt cx="3310759" cy="598908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42395"/>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30580"/>
              <a:ext cx="276038" cy="307777"/>
            </a:xfrm>
            <a:prstGeom prst="rect">
              <a:avLst/>
            </a:prstGeom>
            <a:noFill/>
          </p:spPr>
          <p:txBody>
            <a:bodyPr wrap="none" rtlCol="0">
              <a:spAutoFit/>
            </a:bodyPr>
            <a:lstStyle/>
            <a:p>
              <a:pPr algn="ctr"/>
              <a:r>
                <a:rPr lang="en-US" sz="1400" b="1" dirty="0"/>
                <a:t>9</a:t>
              </a:r>
            </a:p>
          </p:txBody>
        </p:sp>
      </p:grpSp>
      <p:sp>
        <p:nvSpPr>
          <p:cNvPr id="5" name="Rectangle 4">
            <a:extLst>
              <a:ext uri="{FF2B5EF4-FFF2-40B4-BE49-F238E27FC236}">
                <a16:creationId xmlns:a16="http://schemas.microsoft.com/office/drawing/2014/main" id="{C41C0364-A63F-7CAB-3757-CCC6B62C5A0D}"/>
              </a:ext>
            </a:extLst>
          </p:cNvPr>
          <p:cNvSpPr/>
          <p:nvPr/>
        </p:nvSpPr>
        <p:spPr>
          <a:xfrm>
            <a:off x="9325" y="5109858"/>
            <a:ext cx="3310759" cy="1748142"/>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307D494-D901-28BB-5055-C709EB9CAB35}"/>
              </a:ext>
            </a:extLst>
          </p:cNvPr>
          <p:cNvSpPr/>
          <p:nvPr/>
        </p:nvSpPr>
        <p:spPr>
          <a:xfrm>
            <a:off x="0" y="627167"/>
            <a:ext cx="3310759" cy="3112227"/>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2658F92-AAF9-1B74-B0D5-E1983813DBA6}"/>
              </a:ext>
            </a:extLst>
          </p:cNvPr>
          <p:cNvSpPr txBox="1"/>
          <p:nvPr/>
        </p:nvSpPr>
        <p:spPr>
          <a:xfrm>
            <a:off x="3648972" y="2750222"/>
            <a:ext cx="5232271" cy="1477328"/>
          </a:xfrm>
          <a:prstGeom prst="rect">
            <a:avLst/>
          </a:prstGeom>
          <a:noFill/>
        </p:spPr>
        <p:txBody>
          <a:bodyPr wrap="square" rtlCol="0">
            <a:spAutoFit/>
          </a:bodyPr>
          <a:lstStyle/>
          <a:p>
            <a:r>
              <a:rPr lang="en-US" b="1" dirty="0"/>
              <a:t>Homopolymer reads </a:t>
            </a:r>
            <a:r>
              <a:rPr lang="en-US" dirty="0"/>
              <a:t>(2+ repeat bases): known to be sources of error for DNA sequencing because it’s difficult to distinguish number of repeats beyond 2 (leads to alignment errors for the rest of reads.</a:t>
            </a:r>
          </a:p>
          <a:p>
            <a:r>
              <a:rPr lang="en-US" i="1" dirty="0"/>
              <a:t>1.43 million homopolymer regions in human genome.</a:t>
            </a:r>
          </a:p>
        </p:txBody>
      </p:sp>
      <p:pic>
        <p:nvPicPr>
          <p:cNvPr id="3074" name="Picture 2">
            <a:extLst>
              <a:ext uri="{FF2B5EF4-FFF2-40B4-BE49-F238E27FC236}">
                <a16:creationId xmlns:a16="http://schemas.microsoft.com/office/drawing/2014/main" id="{649ABEFF-EC2F-FEAE-55D7-98923A2E7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881" y="2771007"/>
            <a:ext cx="3070172" cy="132292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B5F0265-5EAA-B3D1-5F0B-1B1AC0458C2C}"/>
              </a:ext>
            </a:extLst>
          </p:cNvPr>
          <p:cNvSpPr txBox="1"/>
          <p:nvPr/>
        </p:nvSpPr>
        <p:spPr>
          <a:xfrm>
            <a:off x="3623339" y="1200097"/>
            <a:ext cx="7580193" cy="1477328"/>
          </a:xfrm>
          <a:prstGeom prst="rect">
            <a:avLst/>
          </a:prstGeom>
          <a:noFill/>
        </p:spPr>
        <p:txBody>
          <a:bodyPr wrap="square">
            <a:spAutoFit/>
          </a:bodyPr>
          <a:lstStyle/>
          <a:p>
            <a:r>
              <a:rPr lang="en-US" b="1" i="0" dirty="0">
                <a:solidFill>
                  <a:srgbClr val="333333"/>
                </a:solidFill>
                <a:effectLst/>
                <a:latin typeface="Open Sans" panose="020B0606030504020204" pitchFamily="34" charset="0"/>
              </a:rPr>
              <a:t>5. Cell Ranger Discards Low Quality Reads</a:t>
            </a:r>
          </a:p>
          <a:p>
            <a:r>
              <a:rPr lang="en-US" i="1" dirty="0">
                <a:solidFill>
                  <a:srgbClr val="333333"/>
                </a:solidFill>
                <a:latin typeface="Open Sans" panose="020B0606030504020204" pitchFamily="34" charset="0"/>
              </a:rPr>
              <a:t>  </a:t>
            </a:r>
            <a:r>
              <a:rPr lang="en-US" sz="1600" i="1" dirty="0">
                <a:solidFill>
                  <a:srgbClr val="333333"/>
                </a:solidFill>
                <a:latin typeface="Open Sans" panose="020B0606030504020204" pitchFamily="34" charset="0"/>
              </a:rPr>
              <a:t>Quality = mapping to a specific genome location with high confidence.</a:t>
            </a:r>
            <a:endParaRPr lang="en-US" sz="1600" b="0" i="1" dirty="0">
              <a:solidFill>
                <a:srgbClr val="333333"/>
              </a:solidFill>
              <a:effectLst/>
              <a:latin typeface="Open Sans" panose="020B0606030504020204" pitchFamily="34" charset="0"/>
            </a:endParaRPr>
          </a:p>
          <a:p>
            <a:pPr>
              <a:buFont typeface="Arial" panose="020B0604020202020204" pitchFamily="34" charset="0"/>
              <a:buChar char="•"/>
            </a:pPr>
            <a:r>
              <a:rPr lang="en-US" b="0" i="0" dirty="0">
                <a:solidFill>
                  <a:srgbClr val="333333"/>
                </a:solidFill>
                <a:effectLst/>
                <a:latin typeface="Open Sans" panose="020B0606030504020204" pitchFamily="34" charset="0"/>
              </a:rPr>
              <a:t> Must not contain bases with base </a:t>
            </a:r>
            <a:r>
              <a:rPr lang="en-US" b="1" i="0" dirty="0">
                <a:solidFill>
                  <a:srgbClr val="333333"/>
                </a:solidFill>
                <a:effectLst/>
                <a:latin typeface="Open Sans" panose="020B0606030504020204" pitchFamily="34" charset="0"/>
              </a:rPr>
              <a:t>quality &lt; 10</a:t>
            </a:r>
          </a:p>
          <a:p>
            <a:pPr>
              <a:buFont typeface="Arial" panose="020B0604020202020204" pitchFamily="34" charset="0"/>
              <a:buChar char="•"/>
            </a:pPr>
            <a:r>
              <a:rPr lang="en-US" b="0" i="0" dirty="0">
                <a:solidFill>
                  <a:srgbClr val="333333"/>
                </a:solidFill>
                <a:effectLst/>
                <a:latin typeface="Open Sans" panose="020B0606030504020204" pitchFamily="34" charset="0"/>
              </a:rPr>
              <a:t> Must not contain </a:t>
            </a:r>
            <a:r>
              <a:rPr lang="en-US" b="1" i="0" dirty="0">
                <a:solidFill>
                  <a:srgbClr val="333333"/>
                </a:solidFill>
                <a:effectLst/>
                <a:latin typeface="Open Sans" panose="020B0606030504020204" pitchFamily="34" charset="0"/>
              </a:rPr>
              <a:t>N</a:t>
            </a:r>
          </a:p>
          <a:p>
            <a:pPr>
              <a:buFont typeface="Arial" panose="020B0604020202020204" pitchFamily="34" charset="0"/>
              <a:buChar char="•"/>
            </a:pPr>
            <a:r>
              <a:rPr lang="en-US" b="0" i="0" dirty="0">
                <a:solidFill>
                  <a:srgbClr val="333333"/>
                </a:solidFill>
                <a:effectLst/>
                <a:latin typeface="Open Sans" panose="020B0606030504020204" pitchFamily="34" charset="0"/>
              </a:rPr>
              <a:t> Must not be a </a:t>
            </a:r>
            <a:r>
              <a:rPr lang="en-US" b="1" i="0" dirty="0">
                <a:solidFill>
                  <a:srgbClr val="333333"/>
                </a:solidFill>
                <a:effectLst/>
                <a:latin typeface="Open Sans" panose="020B0606030504020204" pitchFamily="34" charset="0"/>
              </a:rPr>
              <a:t>homopolymer</a:t>
            </a:r>
            <a:r>
              <a:rPr lang="en-US" b="0" i="0" dirty="0">
                <a:solidFill>
                  <a:srgbClr val="333333"/>
                </a:solidFill>
                <a:effectLst/>
                <a:latin typeface="Open Sans" panose="020B0606030504020204" pitchFamily="34" charset="0"/>
              </a:rPr>
              <a:t>, e.g. AAAAAAAAAA</a:t>
            </a:r>
          </a:p>
        </p:txBody>
      </p:sp>
      <p:sp>
        <p:nvSpPr>
          <p:cNvPr id="24" name="TextBox 23">
            <a:extLst>
              <a:ext uri="{FF2B5EF4-FFF2-40B4-BE49-F238E27FC236}">
                <a16:creationId xmlns:a16="http://schemas.microsoft.com/office/drawing/2014/main" id="{685B3D2D-3CA4-91D3-4496-28694B94D11A}"/>
              </a:ext>
            </a:extLst>
          </p:cNvPr>
          <p:cNvSpPr txBox="1"/>
          <p:nvPr/>
        </p:nvSpPr>
        <p:spPr>
          <a:xfrm>
            <a:off x="4667250" y="6584468"/>
            <a:ext cx="4922453" cy="230832"/>
          </a:xfrm>
          <a:prstGeom prst="rect">
            <a:avLst/>
          </a:prstGeom>
          <a:noFill/>
        </p:spPr>
        <p:txBody>
          <a:bodyPr wrap="square">
            <a:spAutoFit/>
          </a:bodyPr>
          <a:lstStyle/>
          <a:p>
            <a:pPr algn="r"/>
            <a:r>
              <a:rPr lang="en-US" sz="900" i="1" dirty="0">
                <a:solidFill>
                  <a:schemeClr val="tx1">
                    <a:lumMod val="50000"/>
                    <a:lumOff val="50000"/>
                  </a:schemeClr>
                </a:solidFill>
              </a:rPr>
              <a:t>https://hackbrightacademy.com/blog/indel-finder-how-the-python-version-of-this-program-works/</a:t>
            </a:r>
          </a:p>
        </p:txBody>
      </p:sp>
      <p:sp>
        <p:nvSpPr>
          <p:cNvPr id="17" name="TextBox 16">
            <a:extLst>
              <a:ext uri="{FF2B5EF4-FFF2-40B4-BE49-F238E27FC236}">
                <a16:creationId xmlns:a16="http://schemas.microsoft.com/office/drawing/2014/main" id="{0B304355-2E07-DC26-36F1-CCADB0A0BAE9}"/>
              </a:ext>
            </a:extLst>
          </p:cNvPr>
          <p:cNvSpPr txBox="1"/>
          <p:nvPr/>
        </p:nvSpPr>
        <p:spPr>
          <a:xfrm>
            <a:off x="3623339" y="4371194"/>
            <a:ext cx="7580193" cy="1477328"/>
          </a:xfrm>
          <a:prstGeom prst="rect">
            <a:avLst/>
          </a:prstGeom>
          <a:noFill/>
        </p:spPr>
        <p:txBody>
          <a:bodyPr wrap="square">
            <a:spAutoFit/>
          </a:bodyPr>
          <a:lstStyle/>
          <a:p>
            <a:r>
              <a:rPr lang="en-US" b="1" dirty="0">
                <a:solidFill>
                  <a:srgbClr val="333333"/>
                </a:solidFill>
                <a:latin typeface="Open Sans" panose="020B0606030504020204" pitchFamily="34" charset="0"/>
              </a:rPr>
              <a:t>6</a:t>
            </a:r>
            <a:r>
              <a:rPr lang="en-US" b="1" i="0" dirty="0">
                <a:solidFill>
                  <a:srgbClr val="333333"/>
                </a:solidFill>
                <a:effectLst/>
                <a:latin typeface="Open Sans" panose="020B0606030504020204" pitchFamily="34" charset="0"/>
              </a:rPr>
              <a:t>. Cell Ranger performs Umi counting</a:t>
            </a:r>
          </a:p>
          <a:p>
            <a:r>
              <a:rPr lang="en-US" dirty="0">
                <a:solidFill>
                  <a:srgbClr val="333333"/>
                </a:solidFill>
                <a:latin typeface="Open Sans" panose="020B0606030504020204" pitchFamily="34" charset="0"/>
              </a:rPr>
              <a:t>Reads are grouped by barcode, UMI, and gene annotation</a:t>
            </a:r>
          </a:p>
          <a:p>
            <a:r>
              <a:rPr lang="en-US" b="0" i="0" dirty="0">
                <a:solidFill>
                  <a:srgbClr val="333333"/>
                </a:solidFill>
                <a:effectLst/>
                <a:latin typeface="Open Sans" panose="020B0606030504020204" pitchFamily="34" charset="0"/>
              </a:rPr>
              <a:t>If there are reads with same barcode and UMI but different gene annotations, </a:t>
            </a:r>
            <a:r>
              <a:rPr lang="en-US" dirty="0">
                <a:solidFill>
                  <a:srgbClr val="333333"/>
                </a:solidFill>
                <a:latin typeface="Open Sans" panose="020B0606030504020204" pitchFamily="34" charset="0"/>
              </a:rPr>
              <a:t>discards the annotation with lease supported reads (low support molecules).</a:t>
            </a:r>
            <a:endParaRPr lang="en-US" b="0" i="0" dirty="0">
              <a:solidFill>
                <a:srgbClr val="333333"/>
              </a:solidFill>
              <a:effectLst/>
              <a:latin typeface="Open Sans" panose="020B0606030504020204" pitchFamily="34" charset="0"/>
            </a:endParaRPr>
          </a:p>
        </p:txBody>
      </p:sp>
      <p:sp>
        <p:nvSpPr>
          <p:cNvPr id="18" name="TextBox 17">
            <a:extLst>
              <a:ext uri="{FF2B5EF4-FFF2-40B4-BE49-F238E27FC236}">
                <a16:creationId xmlns:a16="http://schemas.microsoft.com/office/drawing/2014/main" id="{2F77025A-3124-8F53-703F-206081FF5B9A}"/>
              </a:ext>
            </a:extLst>
          </p:cNvPr>
          <p:cNvSpPr txBox="1"/>
          <p:nvPr/>
        </p:nvSpPr>
        <p:spPr>
          <a:xfrm>
            <a:off x="4219226" y="5901389"/>
            <a:ext cx="7580193" cy="369332"/>
          </a:xfrm>
          <a:prstGeom prst="rect">
            <a:avLst/>
          </a:prstGeom>
          <a:noFill/>
        </p:spPr>
        <p:txBody>
          <a:bodyPr wrap="square">
            <a:spAutoFit/>
          </a:bodyPr>
          <a:lstStyle/>
          <a:p>
            <a:r>
              <a:rPr lang="en-US" b="1" dirty="0">
                <a:solidFill>
                  <a:srgbClr val="333333"/>
                </a:solidFill>
                <a:latin typeface="Open Sans" panose="020B0606030504020204" pitchFamily="34" charset="0"/>
              </a:rPr>
              <a:t>Output counts</a:t>
            </a:r>
            <a:r>
              <a:rPr lang="en-US" dirty="0">
                <a:solidFill>
                  <a:srgbClr val="333333"/>
                </a:solidFill>
                <a:latin typeface="Open Sans" panose="020B0606030504020204" pitchFamily="34" charset="0"/>
              </a:rPr>
              <a:t>: unfiltered featured-barcode matrix</a:t>
            </a:r>
            <a:endParaRPr lang="en-US"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293238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2B5BDF6-19AC-AB79-F64E-C7B7B0A5D64F}"/>
              </a:ext>
            </a:extLst>
          </p:cNvPr>
          <p:cNvSpPr/>
          <p:nvPr/>
        </p:nvSpPr>
        <p:spPr>
          <a:xfrm>
            <a:off x="3935896" y="5747501"/>
            <a:ext cx="6268278" cy="4833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7 - 9</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5989082"/>
            <a:chOff x="0" y="751457"/>
            <a:chExt cx="3310759" cy="598908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42395"/>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30580"/>
              <a:ext cx="276038" cy="307777"/>
            </a:xfrm>
            <a:prstGeom prst="rect">
              <a:avLst/>
            </a:prstGeom>
            <a:noFill/>
          </p:spPr>
          <p:txBody>
            <a:bodyPr wrap="none" rtlCol="0">
              <a:spAutoFit/>
            </a:bodyPr>
            <a:lstStyle/>
            <a:p>
              <a:pPr algn="ctr"/>
              <a:r>
                <a:rPr lang="en-US" sz="1400" b="1" dirty="0"/>
                <a:t>9</a:t>
              </a:r>
            </a:p>
          </p:txBody>
        </p:sp>
      </p:grpSp>
      <p:sp>
        <p:nvSpPr>
          <p:cNvPr id="5" name="Rectangle 4">
            <a:extLst>
              <a:ext uri="{FF2B5EF4-FFF2-40B4-BE49-F238E27FC236}">
                <a16:creationId xmlns:a16="http://schemas.microsoft.com/office/drawing/2014/main" id="{C41C0364-A63F-7CAB-3757-CCC6B62C5A0D}"/>
              </a:ext>
            </a:extLst>
          </p:cNvPr>
          <p:cNvSpPr/>
          <p:nvPr/>
        </p:nvSpPr>
        <p:spPr>
          <a:xfrm>
            <a:off x="9325" y="6738356"/>
            <a:ext cx="3310759" cy="119643"/>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307D494-D901-28BB-5055-C709EB9CAB35}"/>
              </a:ext>
            </a:extLst>
          </p:cNvPr>
          <p:cNvSpPr/>
          <p:nvPr/>
        </p:nvSpPr>
        <p:spPr>
          <a:xfrm>
            <a:off x="0" y="627167"/>
            <a:ext cx="3310759" cy="4480509"/>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05EFB96-ED84-C25D-8AAB-689AB802411A}"/>
              </a:ext>
            </a:extLst>
          </p:cNvPr>
          <p:cNvSpPr txBox="1"/>
          <p:nvPr/>
        </p:nvSpPr>
        <p:spPr>
          <a:xfrm>
            <a:off x="3862507" y="3223886"/>
            <a:ext cx="6190342" cy="369332"/>
          </a:xfrm>
          <a:prstGeom prst="rect">
            <a:avLst/>
          </a:prstGeom>
          <a:noFill/>
        </p:spPr>
        <p:txBody>
          <a:bodyPr wrap="square">
            <a:spAutoFit/>
          </a:bodyPr>
          <a:lstStyle/>
          <a:p>
            <a:r>
              <a:rPr lang="en-US" dirty="0"/>
              <a:t>8. Discard Empty GEMs (gel bead in emulsion droplets).</a:t>
            </a:r>
          </a:p>
        </p:txBody>
      </p:sp>
      <p:pic>
        <p:nvPicPr>
          <p:cNvPr id="4098" name="Picture 2" descr="Ambient RNA Overview">
            <a:extLst>
              <a:ext uri="{FF2B5EF4-FFF2-40B4-BE49-F238E27FC236}">
                <a16:creationId xmlns:a16="http://schemas.microsoft.com/office/drawing/2014/main" id="{06770701-85D9-E17F-DD1C-249F360760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27" r="77043" b="70187"/>
          <a:stretch/>
        </p:blipFill>
        <p:spPr bwMode="auto">
          <a:xfrm>
            <a:off x="4582721" y="3623153"/>
            <a:ext cx="1960023" cy="11395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0939DCFA-2F03-9242-DF2C-171FE8E1A1D1}"/>
              </a:ext>
            </a:extLst>
          </p:cNvPr>
          <p:cNvGrpSpPr>
            <a:grpSpLocks noChangeAspect="1"/>
          </p:cNvGrpSpPr>
          <p:nvPr/>
        </p:nvGrpSpPr>
        <p:grpSpPr>
          <a:xfrm>
            <a:off x="6871119" y="3623153"/>
            <a:ext cx="1726682" cy="1053269"/>
            <a:chOff x="7505700" y="4313662"/>
            <a:chExt cx="1031438" cy="629173"/>
          </a:xfrm>
        </p:grpSpPr>
        <p:pic>
          <p:nvPicPr>
            <p:cNvPr id="19" name="Picture 2" descr="Ambient RNA Overview">
              <a:extLst>
                <a:ext uri="{FF2B5EF4-FFF2-40B4-BE49-F238E27FC236}">
                  <a16:creationId xmlns:a16="http://schemas.microsoft.com/office/drawing/2014/main" id="{E9087419-48A8-5AEA-9CEA-D568196669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382" t="28113" r="52064" b="46845"/>
            <a:stretch/>
          </p:blipFill>
          <p:spPr bwMode="auto">
            <a:xfrm>
              <a:off x="7683698" y="4313662"/>
              <a:ext cx="853440" cy="629173"/>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8C806F45-DADE-44B0-6FC5-E8D62415E87B}"/>
                </a:ext>
              </a:extLst>
            </p:cNvPr>
            <p:cNvSpPr/>
            <p:nvPr/>
          </p:nvSpPr>
          <p:spPr>
            <a:xfrm>
              <a:off x="7505700" y="4313662"/>
              <a:ext cx="396240" cy="3693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399A81A7-E9F1-4DA5-7377-D89909D7D43A}"/>
              </a:ext>
            </a:extLst>
          </p:cNvPr>
          <p:cNvSpPr txBox="1"/>
          <p:nvPr/>
        </p:nvSpPr>
        <p:spPr>
          <a:xfrm>
            <a:off x="4060059" y="5852040"/>
            <a:ext cx="7580193" cy="369332"/>
          </a:xfrm>
          <a:prstGeom prst="rect">
            <a:avLst/>
          </a:prstGeom>
          <a:noFill/>
        </p:spPr>
        <p:txBody>
          <a:bodyPr wrap="square">
            <a:spAutoFit/>
          </a:bodyPr>
          <a:lstStyle/>
          <a:p>
            <a:r>
              <a:rPr lang="en-US" b="1" dirty="0">
                <a:solidFill>
                  <a:srgbClr val="333333"/>
                </a:solidFill>
                <a:latin typeface="Open Sans" panose="020B0606030504020204" pitchFamily="34" charset="0"/>
              </a:rPr>
              <a:t>&gt;&gt; Output results: filtered featured-barcode matrix</a:t>
            </a:r>
            <a:endParaRPr lang="en-US" b="0" i="0" dirty="0">
              <a:solidFill>
                <a:srgbClr val="333333"/>
              </a:solidFill>
              <a:effectLst/>
              <a:latin typeface="Open Sans" panose="020B0606030504020204" pitchFamily="34" charset="0"/>
            </a:endParaRPr>
          </a:p>
        </p:txBody>
      </p:sp>
      <p:sp>
        <p:nvSpPr>
          <p:cNvPr id="16" name="TextBox 15">
            <a:extLst>
              <a:ext uri="{FF2B5EF4-FFF2-40B4-BE49-F238E27FC236}">
                <a16:creationId xmlns:a16="http://schemas.microsoft.com/office/drawing/2014/main" id="{65B1ABEC-5C9F-F1C3-35C2-9D253F3B4EE8}"/>
              </a:ext>
            </a:extLst>
          </p:cNvPr>
          <p:cNvSpPr txBox="1"/>
          <p:nvPr/>
        </p:nvSpPr>
        <p:spPr>
          <a:xfrm>
            <a:off x="3862507" y="1099968"/>
            <a:ext cx="6190342" cy="369332"/>
          </a:xfrm>
          <a:prstGeom prst="rect">
            <a:avLst/>
          </a:prstGeom>
          <a:noFill/>
        </p:spPr>
        <p:txBody>
          <a:bodyPr wrap="square">
            <a:spAutoFit/>
          </a:bodyPr>
          <a:lstStyle/>
          <a:p>
            <a:r>
              <a:rPr lang="en-US" dirty="0"/>
              <a:t>7</a:t>
            </a:r>
            <a:r>
              <a:rPr lang="en-US"/>
              <a:t>. </a:t>
            </a:r>
            <a:r>
              <a:rPr lang="en-US" dirty="0"/>
              <a:t>Discard duplicate molecules</a:t>
            </a:r>
          </a:p>
        </p:txBody>
      </p:sp>
      <p:sp>
        <p:nvSpPr>
          <p:cNvPr id="23" name="TextBox 22">
            <a:extLst>
              <a:ext uri="{FF2B5EF4-FFF2-40B4-BE49-F238E27FC236}">
                <a16:creationId xmlns:a16="http://schemas.microsoft.com/office/drawing/2014/main" id="{E173B7D2-3703-91E0-6190-6D41AA8E24E3}"/>
              </a:ext>
            </a:extLst>
          </p:cNvPr>
          <p:cNvSpPr txBox="1"/>
          <p:nvPr/>
        </p:nvSpPr>
        <p:spPr>
          <a:xfrm>
            <a:off x="5795780" y="2054412"/>
            <a:ext cx="1274255" cy="369332"/>
          </a:xfrm>
          <a:prstGeom prst="rect">
            <a:avLst/>
          </a:prstGeom>
          <a:noFill/>
        </p:spPr>
        <p:txBody>
          <a:bodyPr wrap="square">
            <a:spAutoFit/>
          </a:bodyPr>
          <a:lstStyle/>
          <a:p>
            <a:r>
              <a:rPr lang="en-US" dirty="0"/>
              <a:t>????</a:t>
            </a:r>
          </a:p>
        </p:txBody>
      </p:sp>
    </p:spTree>
    <p:extLst>
      <p:ext uri="{BB962C8B-B14F-4D97-AF65-F5344CB8AC3E}">
        <p14:creationId xmlns:p14="http://schemas.microsoft.com/office/powerpoint/2010/main" val="200768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AF7C-BFFF-0B52-1AF5-DE7E365892D4}"/>
              </a:ext>
            </a:extLst>
          </p:cNvPr>
          <p:cNvSpPr>
            <a:spLocks noGrp="1"/>
          </p:cNvSpPr>
          <p:nvPr>
            <p:ph type="title"/>
          </p:nvPr>
        </p:nvSpPr>
        <p:spPr/>
        <p:txBody>
          <a:bodyPr/>
          <a:lstStyle/>
          <a:p>
            <a:r>
              <a:rPr lang="en-US" dirty="0"/>
              <a:t>Cell Ranger Indexed Reference Genome Script</a:t>
            </a:r>
          </a:p>
        </p:txBody>
      </p:sp>
      <p:pic>
        <p:nvPicPr>
          <p:cNvPr id="4" name="Picture 3">
            <a:extLst>
              <a:ext uri="{FF2B5EF4-FFF2-40B4-BE49-F238E27FC236}">
                <a16:creationId xmlns:a16="http://schemas.microsoft.com/office/drawing/2014/main" id="{E607CC2A-F866-6BC0-33A8-43389214A377}"/>
              </a:ext>
            </a:extLst>
          </p:cNvPr>
          <p:cNvPicPr>
            <a:picLocks noChangeAspect="1"/>
          </p:cNvPicPr>
          <p:nvPr/>
        </p:nvPicPr>
        <p:blipFill rotWithShape="1">
          <a:blip r:embed="rId2"/>
          <a:srcRect l="558" r="-1"/>
          <a:stretch/>
        </p:blipFill>
        <p:spPr>
          <a:xfrm>
            <a:off x="448454" y="1009305"/>
            <a:ext cx="8044089" cy="5460843"/>
          </a:xfrm>
          <a:prstGeom prst="rect">
            <a:avLst/>
          </a:prstGeom>
        </p:spPr>
      </p:pic>
    </p:spTree>
    <p:extLst>
      <p:ext uri="{BB962C8B-B14F-4D97-AF65-F5344CB8AC3E}">
        <p14:creationId xmlns:p14="http://schemas.microsoft.com/office/powerpoint/2010/main" val="972286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Script</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pic>
        <p:nvPicPr>
          <p:cNvPr id="9" name="Picture 8">
            <a:extLst>
              <a:ext uri="{FF2B5EF4-FFF2-40B4-BE49-F238E27FC236}">
                <a16:creationId xmlns:a16="http://schemas.microsoft.com/office/drawing/2014/main" id="{AD1207BB-9632-1571-EEF5-3E724D672037}"/>
              </a:ext>
            </a:extLst>
          </p:cNvPr>
          <p:cNvPicPr>
            <a:picLocks noChangeAspect="1"/>
          </p:cNvPicPr>
          <p:nvPr/>
        </p:nvPicPr>
        <p:blipFill>
          <a:blip r:embed="rId2"/>
          <a:stretch>
            <a:fillRect/>
          </a:stretch>
        </p:blipFill>
        <p:spPr>
          <a:xfrm>
            <a:off x="223236" y="3155486"/>
            <a:ext cx="5382376" cy="466790"/>
          </a:xfrm>
          <a:prstGeom prst="rect">
            <a:avLst/>
          </a:prstGeom>
        </p:spPr>
      </p:pic>
      <p:pic>
        <p:nvPicPr>
          <p:cNvPr id="11" name="Picture 10">
            <a:extLst>
              <a:ext uri="{FF2B5EF4-FFF2-40B4-BE49-F238E27FC236}">
                <a16:creationId xmlns:a16="http://schemas.microsoft.com/office/drawing/2014/main" id="{7BAF6576-6704-37D3-63D6-CA58A5534A18}"/>
              </a:ext>
            </a:extLst>
          </p:cNvPr>
          <p:cNvPicPr>
            <a:picLocks noChangeAspect="1"/>
          </p:cNvPicPr>
          <p:nvPr/>
        </p:nvPicPr>
        <p:blipFill>
          <a:blip r:embed="rId3"/>
          <a:stretch>
            <a:fillRect/>
          </a:stretch>
        </p:blipFill>
        <p:spPr>
          <a:xfrm>
            <a:off x="223236" y="2072615"/>
            <a:ext cx="4001058" cy="438211"/>
          </a:xfrm>
          <a:prstGeom prst="rect">
            <a:avLst/>
          </a:prstGeom>
        </p:spPr>
      </p:pic>
      <p:pic>
        <p:nvPicPr>
          <p:cNvPr id="13" name="Picture 12">
            <a:extLst>
              <a:ext uri="{FF2B5EF4-FFF2-40B4-BE49-F238E27FC236}">
                <a16:creationId xmlns:a16="http://schemas.microsoft.com/office/drawing/2014/main" id="{8E7AE1C7-515B-E59C-E200-48350423EB9E}"/>
              </a:ext>
            </a:extLst>
          </p:cNvPr>
          <p:cNvPicPr>
            <a:picLocks noChangeAspect="1"/>
          </p:cNvPicPr>
          <p:nvPr/>
        </p:nvPicPr>
        <p:blipFill rotWithShape="1">
          <a:blip r:embed="rId4"/>
          <a:srcRect t="5206"/>
          <a:stretch/>
        </p:blipFill>
        <p:spPr>
          <a:xfrm>
            <a:off x="223236" y="4953649"/>
            <a:ext cx="5268060" cy="1101702"/>
          </a:xfrm>
          <a:prstGeom prst="rect">
            <a:avLst/>
          </a:prstGeom>
        </p:spPr>
      </p:pic>
      <p:pic>
        <p:nvPicPr>
          <p:cNvPr id="15" name="Picture 14">
            <a:extLst>
              <a:ext uri="{FF2B5EF4-FFF2-40B4-BE49-F238E27FC236}">
                <a16:creationId xmlns:a16="http://schemas.microsoft.com/office/drawing/2014/main" id="{3C1DDB22-DB48-35E2-AA11-229F55E038D8}"/>
              </a:ext>
            </a:extLst>
          </p:cNvPr>
          <p:cNvPicPr>
            <a:picLocks noChangeAspect="1"/>
          </p:cNvPicPr>
          <p:nvPr/>
        </p:nvPicPr>
        <p:blipFill rotWithShape="1">
          <a:blip r:embed="rId5"/>
          <a:srcRect t="3559"/>
          <a:stretch/>
        </p:blipFill>
        <p:spPr>
          <a:xfrm>
            <a:off x="6328829" y="1741438"/>
            <a:ext cx="5525271" cy="1304590"/>
          </a:xfrm>
          <a:prstGeom prst="rect">
            <a:avLst/>
          </a:prstGeom>
        </p:spPr>
      </p:pic>
      <p:sp>
        <p:nvSpPr>
          <p:cNvPr id="16" name="TextBox 15">
            <a:extLst>
              <a:ext uri="{FF2B5EF4-FFF2-40B4-BE49-F238E27FC236}">
                <a16:creationId xmlns:a16="http://schemas.microsoft.com/office/drawing/2014/main" id="{2C963E76-F61C-A1ED-E201-5541B2D5A580}"/>
              </a:ext>
            </a:extLst>
          </p:cNvPr>
          <p:cNvSpPr txBox="1"/>
          <p:nvPr/>
        </p:nvSpPr>
        <p:spPr>
          <a:xfrm>
            <a:off x="76211" y="674439"/>
            <a:ext cx="5676426" cy="307777"/>
          </a:xfrm>
          <a:prstGeom prst="rect">
            <a:avLst/>
          </a:prstGeom>
          <a:noFill/>
        </p:spPr>
        <p:txBody>
          <a:bodyPr wrap="none" rtlCol="0">
            <a:spAutoFit/>
          </a:bodyPr>
          <a:lstStyle/>
          <a:p>
            <a:r>
              <a:rPr lang="en-US" sz="1400" i="1" dirty="0"/>
              <a:t>Example script found in /M2_CellRanger_Alignment/align_zebrahub_sra.sh</a:t>
            </a:r>
          </a:p>
        </p:txBody>
      </p:sp>
      <p:sp>
        <p:nvSpPr>
          <p:cNvPr id="19" name="TextBox 18">
            <a:extLst>
              <a:ext uri="{FF2B5EF4-FFF2-40B4-BE49-F238E27FC236}">
                <a16:creationId xmlns:a16="http://schemas.microsoft.com/office/drawing/2014/main" id="{D8FAAAD8-7F7F-8E25-083F-297BD2D283AD}"/>
              </a:ext>
            </a:extLst>
          </p:cNvPr>
          <p:cNvSpPr txBox="1"/>
          <p:nvPr/>
        </p:nvSpPr>
        <p:spPr>
          <a:xfrm>
            <a:off x="889269" y="2544946"/>
            <a:ext cx="1866138" cy="276999"/>
          </a:xfrm>
          <a:prstGeom prst="rect">
            <a:avLst/>
          </a:prstGeom>
          <a:noFill/>
        </p:spPr>
        <p:txBody>
          <a:bodyPr wrap="square">
            <a:spAutoFit/>
          </a:bodyPr>
          <a:lstStyle/>
          <a:p>
            <a:r>
              <a:rPr lang="en-US" sz="1200" dirty="0"/>
              <a:t>./SRR23691690</a:t>
            </a:r>
          </a:p>
        </p:txBody>
      </p:sp>
      <p:sp>
        <p:nvSpPr>
          <p:cNvPr id="20" name="TextBox 19">
            <a:extLst>
              <a:ext uri="{FF2B5EF4-FFF2-40B4-BE49-F238E27FC236}">
                <a16:creationId xmlns:a16="http://schemas.microsoft.com/office/drawing/2014/main" id="{34607C47-BAA5-8263-1797-C0FA213D1D12}"/>
              </a:ext>
            </a:extLst>
          </p:cNvPr>
          <p:cNvSpPr txBox="1"/>
          <p:nvPr/>
        </p:nvSpPr>
        <p:spPr>
          <a:xfrm>
            <a:off x="851169" y="3630507"/>
            <a:ext cx="2454402" cy="1015663"/>
          </a:xfrm>
          <a:prstGeom prst="rect">
            <a:avLst/>
          </a:prstGeom>
          <a:noFill/>
        </p:spPr>
        <p:txBody>
          <a:bodyPr wrap="square">
            <a:spAutoFit/>
          </a:bodyPr>
          <a:lstStyle/>
          <a:p>
            <a:r>
              <a:rPr lang="en-US" sz="1200" dirty="0"/>
              <a:t>./SRR23691690_1.fastq</a:t>
            </a:r>
          </a:p>
          <a:p>
            <a:r>
              <a:rPr lang="en-US" sz="1200" dirty="0"/>
              <a:t>./SRR23691690_2.fastq</a:t>
            </a:r>
          </a:p>
          <a:p>
            <a:r>
              <a:rPr lang="en-US" sz="1200" dirty="0"/>
              <a:t>./SRR23691690_3.fastq</a:t>
            </a:r>
          </a:p>
          <a:p>
            <a:r>
              <a:rPr lang="en-US" sz="1200" dirty="0"/>
              <a:t>./SRR23691690_4.fastq</a:t>
            </a:r>
          </a:p>
          <a:p>
            <a:endParaRPr lang="en-US" sz="1200" dirty="0"/>
          </a:p>
        </p:txBody>
      </p:sp>
      <p:sp>
        <p:nvSpPr>
          <p:cNvPr id="21" name="TextBox 20">
            <a:extLst>
              <a:ext uri="{FF2B5EF4-FFF2-40B4-BE49-F238E27FC236}">
                <a16:creationId xmlns:a16="http://schemas.microsoft.com/office/drawing/2014/main" id="{DA2B85D9-30B5-A401-DA0E-5B677392C5E6}"/>
              </a:ext>
            </a:extLst>
          </p:cNvPr>
          <p:cNvSpPr txBox="1"/>
          <p:nvPr/>
        </p:nvSpPr>
        <p:spPr>
          <a:xfrm>
            <a:off x="837204" y="6110427"/>
            <a:ext cx="3186156" cy="461665"/>
          </a:xfrm>
          <a:prstGeom prst="rect">
            <a:avLst/>
          </a:prstGeom>
          <a:noFill/>
        </p:spPr>
        <p:txBody>
          <a:bodyPr wrap="square">
            <a:spAutoFit/>
          </a:bodyPr>
          <a:lstStyle/>
          <a:p>
            <a:r>
              <a:rPr lang="en-US" sz="1200" dirty="0"/>
              <a:t>./SRR23691690_S1_L001_R1_001.fastq</a:t>
            </a:r>
          </a:p>
          <a:p>
            <a:r>
              <a:rPr lang="en-US" sz="1200" dirty="0"/>
              <a:t>./SRR23691690_S1_L001_R2_001.fastq</a:t>
            </a:r>
          </a:p>
        </p:txBody>
      </p:sp>
      <p:pic>
        <p:nvPicPr>
          <p:cNvPr id="29" name="Picture 28">
            <a:extLst>
              <a:ext uri="{FF2B5EF4-FFF2-40B4-BE49-F238E27FC236}">
                <a16:creationId xmlns:a16="http://schemas.microsoft.com/office/drawing/2014/main" id="{3267EBE4-412E-86F4-42E3-11F69D156DDB}"/>
              </a:ext>
            </a:extLst>
          </p:cNvPr>
          <p:cNvPicPr>
            <a:picLocks noChangeAspect="1"/>
          </p:cNvPicPr>
          <p:nvPr/>
        </p:nvPicPr>
        <p:blipFill>
          <a:blip r:embed="rId6"/>
          <a:stretch>
            <a:fillRect/>
          </a:stretch>
        </p:blipFill>
        <p:spPr>
          <a:xfrm>
            <a:off x="6228843" y="3330435"/>
            <a:ext cx="5492672" cy="2631470"/>
          </a:xfrm>
          <a:prstGeom prst="rect">
            <a:avLst/>
          </a:prstGeom>
        </p:spPr>
      </p:pic>
      <p:pic>
        <p:nvPicPr>
          <p:cNvPr id="33" name="Picture 32">
            <a:extLst>
              <a:ext uri="{FF2B5EF4-FFF2-40B4-BE49-F238E27FC236}">
                <a16:creationId xmlns:a16="http://schemas.microsoft.com/office/drawing/2014/main" id="{A410977A-F843-6C63-32C6-E4A330FA7A0F}"/>
              </a:ext>
            </a:extLst>
          </p:cNvPr>
          <p:cNvPicPr>
            <a:picLocks noChangeAspect="1"/>
          </p:cNvPicPr>
          <p:nvPr/>
        </p:nvPicPr>
        <p:blipFill>
          <a:blip r:embed="rId7"/>
          <a:stretch>
            <a:fillRect/>
          </a:stretch>
        </p:blipFill>
        <p:spPr>
          <a:xfrm>
            <a:off x="223236" y="1144148"/>
            <a:ext cx="6230219" cy="571580"/>
          </a:xfrm>
          <a:prstGeom prst="rect">
            <a:avLst/>
          </a:prstGeom>
        </p:spPr>
      </p:pic>
    </p:spTree>
    <p:extLst>
      <p:ext uri="{BB962C8B-B14F-4D97-AF65-F5344CB8AC3E}">
        <p14:creationId xmlns:p14="http://schemas.microsoft.com/office/powerpoint/2010/main" val="2103545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0_Introdution_Course" id="{64F76E85-CA42-0A46-B891-13D1F0CD406A}" vid="{6FF7656D-6217-624F-962B-BDC121BB5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slide_template</Template>
  <TotalTime>1491</TotalTime>
  <Words>1006</Words>
  <Application>Microsoft Macintosh PowerPoint</Application>
  <PresentationFormat>Widescreen</PresentationFormat>
  <Paragraphs>175</Paragraphs>
  <Slides>12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 Unicode MS</vt:lpstr>
      <vt:lpstr>Apple Chancery</vt:lpstr>
      <vt:lpstr>Arial</vt:lpstr>
      <vt:lpstr>Calibri</vt:lpstr>
      <vt:lpstr>Calibri Light</vt:lpstr>
      <vt:lpstr>Open Sans</vt:lpstr>
      <vt:lpstr>Office Theme</vt:lpstr>
      <vt:lpstr>Worksheet</vt:lpstr>
      <vt:lpstr>Module 2: Aligning Reads with Cell Ranger</vt:lpstr>
      <vt:lpstr>Single Cell Alignment with Cell Ranger</vt:lpstr>
      <vt:lpstr>Cell Ranger Alignment: 1 - 2</vt:lpstr>
      <vt:lpstr>Cell Ranger Alignment: 1 - 2</vt:lpstr>
      <vt:lpstr>Cell Ranger Alignment: 3 - 4</vt:lpstr>
      <vt:lpstr>Cell Ranger Alignment: 5 - 6</vt:lpstr>
      <vt:lpstr>Cell Ranger Alignment: 7 - 9</vt:lpstr>
      <vt:lpstr>Cell Ranger Indexed Reference Genome Script</vt:lpstr>
      <vt:lpstr>Cell Ranger Alignment Script</vt:lpstr>
      <vt:lpstr>Cell Ranger Outputs</vt:lpstr>
      <vt:lpstr>Key Cell Ranger Parameters for Alignment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Corliss</dc:creator>
  <cp:lastModifiedBy>Bruce Allen Corliss</cp:lastModifiedBy>
  <cp:revision>120</cp:revision>
  <dcterms:created xsi:type="dcterms:W3CDTF">2024-01-01T16:06:19Z</dcterms:created>
  <dcterms:modified xsi:type="dcterms:W3CDTF">2024-02-05T18:17:03Z</dcterms:modified>
</cp:coreProperties>
</file>