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71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74"/>
  </p:normalViewPr>
  <p:slideViewPr>
    <p:cSldViewPr snapToGrid="0">
      <p:cViewPr varScale="1">
        <p:scale>
          <a:sx n="105" d="100"/>
          <a:sy n="105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BB9A9A-77D9-D51D-BCEF-3B5E7D342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26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246126" y="890778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discuss the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learn new analysis techniques through technical summaries and gain an understanding of the workflow from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915F3C-068F-2379-4E68-DE4AABE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507317" y="2229235"/>
            <a:ext cx="2182680" cy="30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327406" y="6327634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High Fidelity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16" y="8397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3F501-D81A-A0F8-E4AD-18A1CDA473C6}"/>
              </a:ext>
            </a:extLst>
          </p:cNvPr>
          <p:cNvSpPr txBox="1"/>
          <p:nvPr/>
        </p:nvSpPr>
        <p:spPr>
          <a:xfrm>
            <a:off x="8829676" y="3992877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Consensus of Cell Type Markers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91898-A7B2-D343-90E5-76FF7B63433F}"/>
              </a:ext>
            </a:extLst>
          </p:cNvPr>
          <p:cNvSpPr/>
          <p:nvPr/>
        </p:nvSpPr>
        <p:spPr>
          <a:xfrm rot="5400000">
            <a:off x="7385415" y="3326866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67C3C-4930-F0C1-03B3-C282642C9FE0}"/>
              </a:ext>
            </a:extLst>
          </p:cNvPr>
          <p:cNvSpPr txBox="1"/>
          <p:nvPr/>
        </p:nvSpPr>
        <p:spPr>
          <a:xfrm>
            <a:off x="8829676" y="3275076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 from Alternative Measurement Techniques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2F41CE-6730-1121-EBE6-8DF7A5CA8124}"/>
              </a:ext>
            </a:extLst>
          </p:cNvPr>
          <p:cNvSpPr/>
          <p:nvPr/>
        </p:nvSpPr>
        <p:spPr>
          <a:xfrm rot="16200000">
            <a:off x="5077662" y="4875604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1E81-5561-C271-01AB-0F058047F5B2}"/>
              </a:ext>
            </a:extLst>
          </p:cNvPr>
          <p:cNvSpPr txBox="1"/>
          <p:nvPr/>
        </p:nvSpPr>
        <p:spPr>
          <a:xfrm>
            <a:off x="6531063" y="5253731"/>
            <a:ext cx="1885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433974" y="2706467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Florescent In Situ Hybridization (FISH)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8729472" y="736261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Activated Cell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451948" y="848047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Polymerase Chain Reaction (PCR)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670474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779439" y="6414181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7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700" dirty="0"/>
          </a:p>
        </p:txBody>
      </p:sp>
      <p:pic>
        <p:nvPicPr>
          <p:cNvPr id="1026" name="Picture 2" descr="In situ hybridization of two repetitive sequences to chromosomes of a wild wheat species">
            <a:extLst>
              <a:ext uri="{FF2B5EF4-FFF2-40B4-BE49-F238E27FC236}">
                <a16:creationId xmlns:a16="http://schemas.microsoft.com/office/drawing/2014/main" id="{05792E8F-4264-A85B-ED75-2C85801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0" y="3139020"/>
            <a:ext cx="1556887" cy="1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29E4-1840-C028-C73A-C5C977AD1616}"/>
              </a:ext>
            </a:extLst>
          </p:cNvPr>
          <p:cNvSpPr txBox="1"/>
          <p:nvPr/>
        </p:nvSpPr>
        <p:spPr>
          <a:xfrm>
            <a:off x="1200500" y="4370285"/>
            <a:ext cx="1916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https://molcyt.org/2013/12/19/insitu/</a:t>
            </a:r>
          </a:p>
        </p:txBody>
      </p:sp>
      <p:pic>
        <p:nvPicPr>
          <p:cNvPr id="1028" name="Picture 4" descr="Flow chart illustrating both procedures used for direct PCR from fresh leaf discs without DNA extraction. A sample as small as 1 mm² was added to the PCR mix and amplified (Direct protocol). Plant material was also macerated, heat-treated, and buffer-diluted before being directly amplified (Dilution protocol)">
            <a:extLst>
              <a:ext uri="{FF2B5EF4-FFF2-40B4-BE49-F238E27FC236}">
                <a16:creationId xmlns:a16="http://schemas.microsoft.com/office/drawing/2014/main" id="{09FBDA74-F957-D514-793C-41A29AAE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5" b="57110"/>
          <a:stretch/>
        </p:blipFill>
        <p:spPr bwMode="auto">
          <a:xfrm>
            <a:off x="1123507" y="1433655"/>
            <a:ext cx="1579635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TOF - Wikipedia">
            <a:extLst>
              <a:ext uri="{FF2B5EF4-FFF2-40B4-BE49-F238E27FC236}">
                <a16:creationId xmlns:a16="http://schemas.microsoft.com/office/drawing/2014/main" id="{567CBB42-6A41-D79E-19F4-40532974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4" y="4142406"/>
            <a:ext cx="3708195" cy="217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9BCB9-916E-CEEE-ABED-7275F59381DF}"/>
              </a:ext>
            </a:extLst>
          </p:cNvPr>
          <p:cNvSpPr txBox="1"/>
          <p:nvPr/>
        </p:nvSpPr>
        <p:spPr>
          <a:xfrm>
            <a:off x="5994479" y="3739897"/>
            <a:ext cx="35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Cytometry by time of flight (</a:t>
            </a:r>
            <a:r>
              <a:rPr lang="en-US" dirty="0" err="1"/>
              <a:t>CyTOF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0B4-E031-2622-3107-B87ABE6695F0}"/>
              </a:ext>
            </a:extLst>
          </p:cNvPr>
          <p:cNvSpPr txBox="1"/>
          <p:nvPr/>
        </p:nvSpPr>
        <p:spPr>
          <a:xfrm>
            <a:off x="6807254" y="6336976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https://en.wikipedia.org/wiki/CyTOF</a:t>
            </a:r>
          </a:p>
        </p:txBody>
      </p:sp>
      <p:pic>
        <p:nvPicPr>
          <p:cNvPr id="1032" name="Picture 8" descr="Fluorescence Activated Cell Sorting (FACS) | AAT Bioquest">
            <a:extLst>
              <a:ext uri="{FF2B5EF4-FFF2-40B4-BE49-F238E27FC236}">
                <a16:creationId xmlns:a16="http://schemas.microsoft.com/office/drawing/2014/main" id="{F5997E6F-F812-7D9B-5D98-CFB17DA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67" y="1138770"/>
            <a:ext cx="1784603" cy="24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F0C99F-FE0B-AD0E-E13B-A256126E9FCC}"/>
              </a:ext>
            </a:extLst>
          </p:cNvPr>
          <p:cNvSpPr txBox="1"/>
          <p:nvPr/>
        </p:nvSpPr>
        <p:spPr>
          <a:xfrm>
            <a:off x="4674144" y="1093594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>
                <a:solidFill>
                  <a:srgbClr val="222222"/>
                </a:solidFill>
                <a:effectLst/>
                <a:latin typeface="Harding"/>
              </a:rPr>
              <a:t>Laser-capture microdissection</a:t>
            </a:r>
            <a:endParaRPr lang="en-US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034" name="Picture 10" descr="Laser Capture Microdissection | Products | Leica Microsystems">
            <a:extLst>
              <a:ext uri="{FF2B5EF4-FFF2-40B4-BE49-F238E27FC236}">
                <a16:creationId xmlns:a16="http://schemas.microsoft.com/office/drawing/2014/main" id="{39456EC9-485B-F880-F111-09F88E31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0" y="1577450"/>
            <a:ext cx="1826514" cy="12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9F971-DC02-C800-7A0F-08D1B08B6FDE}"/>
              </a:ext>
            </a:extLst>
          </p:cNvPr>
          <p:cNvSpPr txBox="1"/>
          <p:nvPr/>
        </p:nvSpPr>
        <p:spPr>
          <a:xfrm>
            <a:off x="4669112" y="2792049"/>
            <a:ext cx="324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https://www.leica-microsystems.com/products/light-microscopes/laser-capture-microdissection/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FA5-4058-A6D3-F815-3351F9830159}"/>
              </a:ext>
            </a:extLst>
          </p:cNvPr>
          <p:cNvSpPr txBox="1"/>
          <p:nvPr/>
        </p:nvSpPr>
        <p:spPr>
          <a:xfrm>
            <a:off x="9579714" y="3610551"/>
            <a:ext cx="22762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https://www.sinobiological.com/category/fcm-facs-facs</a:t>
            </a:r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710293" y="6625676"/>
            <a:ext cx="2299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Bowling. Cell (2020) </a:t>
            </a:r>
            <a:r>
              <a:rPr lang="en-US" sz="1000" b="0" i="0" dirty="0">
                <a:effectLst/>
                <a:latin typeface="BlinkMacSystemFont"/>
              </a:rPr>
              <a:t>181(6)</a:t>
            </a:r>
            <a:r>
              <a:rPr lang="en-US" sz="1000" dirty="0">
                <a:latin typeface="BlinkMacSystemFont"/>
              </a:rPr>
              <a:t>.</a:t>
            </a:r>
            <a:endParaRPr lang="en-US" sz="1000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611995" y="748165"/>
            <a:ext cx="3174110" cy="2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6192393" y="6042412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000C2D-6090-0CFF-C7CE-BAF990EC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92" y="1163658"/>
            <a:ext cx="7048992" cy="46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C80A-D5D0-FF23-5FC7-F6CEA09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E8765-66AD-B25C-4833-326A54E44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b="53889"/>
          <a:stretch/>
        </p:blipFill>
        <p:spPr bwMode="auto">
          <a:xfrm>
            <a:off x="352425" y="1352550"/>
            <a:ext cx="504977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D733A-97FA-84CF-49E8-05E4A5B0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2"/>
          <a:stretch/>
        </p:blipFill>
        <p:spPr bwMode="auto">
          <a:xfrm>
            <a:off x="5330380" y="1351087"/>
            <a:ext cx="5587556" cy="38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D57D-EB25-0273-E7AD-C43A343CF085}"/>
              </a:ext>
            </a:extLst>
          </p:cNvPr>
          <p:cNvSpPr txBox="1"/>
          <p:nvPr/>
        </p:nvSpPr>
        <p:spPr>
          <a:xfrm>
            <a:off x="3864102" y="6524943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424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2537</TotalTime>
  <Words>830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 Unicode MS</vt:lpstr>
      <vt:lpstr>BlinkMacSystemFont</vt:lpstr>
      <vt:lpstr>Calibri</vt:lpstr>
      <vt:lpstr>Calibri Light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High Fidelity Cell Annotation</vt:lpstr>
      <vt:lpstr>Confirming Cell Types and Clustering</vt:lpstr>
      <vt:lpstr>Confirmation of Inferred Cell Trajectory</vt:lpstr>
      <vt:lpstr>Advantages and Disadvantages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112</cp:revision>
  <dcterms:created xsi:type="dcterms:W3CDTF">2024-01-01T16:06:19Z</dcterms:created>
  <dcterms:modified xsi:type="dcterms:W3CDTF">2024-04-04T21:25:23Z</dcterms:modified>
</cp:coreProperties>
</file>