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9"/>
  </p:notesMasterIdLst>
  <p:sldIdLst>
    <p:sldId id="256" r:id="rId2"/>
    <p:sldId id="266" r:id="rId3"/>
    <p:sldId id="267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3ED"/>
    <a:srgbClr val="A50021"/>
    <a:srgbClr val="68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4694"/>
  </p:normalViewPr>
  <p:slideViewPr>
    <p:cSldViewPr snapToGrid="0">
      <p:cViewPr varScale="1">
        <p:scale>
          <a:sx n="105" d="100"/>
          <a:sy n="105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0CFF0-3E11-4AF6-9747-7919C58FBC48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9C32-9AD5-4F50-8DB4-01491388D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5BCB-E3B8-07B8-F935-20391976A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BC591-4310-F7A1-0C2B-41C2A92FC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C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9D8B-214E-BBC5-816C-30B8814B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C54AA-25DA-40A4-4E68-B7A38DD0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88ED-A527-96A5-50BC-933A8F84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28443" y="6492875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5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D80-0A90-4E53-A15F-BEE0809A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29173"/>
          </a:xfrm>
          <a:solidFill>
            <a:srgbClr val="A50021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227F-3F03-F1D8-30CC-FF2A86391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59D64-3DF8-C889-315D-FE22B281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BEE87-EA54-6D9E-CF3E-4E95D81E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99058" y="6356350"/>
            <a:ext cx="2743200" cy="365125"/>
          </a:xfrm>
        </p:spPr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3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033A-2F5F-351D-6A63-BDAAC03B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0FF4-15C5-2E6B-0C4F-6647A96EA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5B5ED-B6CB-390C-B51E-BB044AC2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E5ABD-21F5-238E-B567-A4F9AEB5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49B9D-1E3D-CA2E-C52B-21DAA06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8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B6BF-ECF8-8904-B356-F34CAFE6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BF5C-F867-67AC-F587-A786B253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A129-B425-E1B0-CEA2-3B4F7FDB6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B8F4-BF71-A5FB-1A2B-D5DBB350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84D2-6FA7-B75B-010E-8B6828BD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3294-05D4-B5C7-BD02-86176002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7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53FE-71B4-F61F-60FD-A23C9F0B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634C-F75C-45F7-A87A-C5E2AF3ECA4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71E14-28BD-93DD-2814-BE55A5D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6960C-0AC6-B26A-686A-92E53140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2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A3D82-EBE4-C120-6990-4AE24863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FE47D-DC2A-9EDE-4D3E-253F59EE3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B8207-400A-08E9-10E6-F384731A2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34C-F75C-45F7-A87A-C5E2AF3ECA4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B1CC-0FCB-2CB8-FDC9-5D72A2CAB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AC2D-0DE9-40D7-929B-38644020C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8444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6BD1-AAA5-426D-8624-AA09EE36D028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057B878-12E1-E213-DD5D-E8C3B95DE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90"/>
          <a:stretch/>
        </p:blipFill>
        <p:spPr bwMode="auto">
          <a:xfrm>
            <a:off x="11657405" y="6405597"/>
            <a:ext cx="440780" cy="36937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165629-9282-59A2-3252-22C976A32FCB}"/>
              </a:ext>
            </a:extLst>
          </p:cNvPr>
          <p:cNvSpPr/>
          <p:nvPr/>
        </p:nvSpPr>
        <p:spPr>
          <a:xfrm>
            <a:off x="10327568" y="6413419"/>
            <a:ext cx="162346" cy="36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BDB1A56D-B0BB-83FA-A9E4-F4640EAC0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781" y="6356350"/>
            <a:ext cx="398897" cy="47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E6847B1-0652-4F82-C0D7-6BB9058EF211}"/>
              </a:ext>
            </a:extLst>
          </p:cNvPr>
          <p:cNvGrpSpPr/>
          <p:nvPr/>
        </p:nvGrpSpPr>
        <p:grpSpPr>
          <a:xfrm>
            <a:off x="10421120" y="6361244"/>
            <a:ext cx="1358031" cy="470621"/>
            <a:chOff x="10250948" y="6361244"/>
            <a:chExt cx="1358031" cy="4706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43C571-9C77-A5A7-27CB-DF2E8AB20A94}"/>
                </a:ext>
              </a:extLst>
            </p:cNvPr>
            <p:cNvSpPr txBox="1"/>
            <p:nvPr userDrawn="1"/>
          </p:nvSpPr>
          <p:spPr>
            <a:xfrm>
              <a:off x="10288746" y="6401527"/>
              <a:ext cx="1320233" cy="4276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ATA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</a:t>
              </a:r>
              <a:r>
                <a:rPr lang="en-US" sz="1200" spc="-2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CIENCE</a:t>
              </a:r>
              <a:r>
                <a:rPr lang="en-US" sz="12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</a:p>
            <a:p>
              <a:pPr>
                <a:lnSpc>
                  <a:spcPts val="1280"/>
                </a:lnSpc>
              </a:pPr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sz="1200" spc="-1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CADEMY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9B7E82-3AE1-1ED0-9C75-D904117A350C}"/>
                </a:ext>
              </a:extLst>
            </p:cNvPr>
            <p:cNvSpPr txBox="1"/>
            <p:nvPr userDrawn="1"/>
          </p:nvSpPr>
          <p:spPr>
            <a:xfrm>
              <a:off x="10250948" y="6365476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D</a:t>
              </a:r>
              <a:endParaRPr 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6948DE-BE55-32BF-3755-41B53C339311}"/>
                </a:ext>
              </a:extLst>
            </p:cNvPr>
            <p:cNvSpPr txBox="1"/>
            <p:nvPr userDrawn="1"/>
          </p:nvSpPr>
          <p:spPr>
            <a:xfrm>
              <a:off x="10686216" y="6361244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</a:t>
              </a:r>
              <a:endParaRPr 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460B7-E159-6953-8B40-5396511A4476}"/>
                </a:ext>
              </a:extLst>
            </p:cNvPr>
            <p:cNvSpPr txBox="1"/>
            <p:nvPr userDrawn="1"/>
          </p:nvSpPr>
          <p:spPr>
            <a:xfrm>
              <a:off x="10260092" y="6524088"/>
              <a:ext cx="24711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spc="-50" baseline="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A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2987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E794-74C3-59BB-D9FD-8D24190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7: Summary and Best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9B71-6B7C-0107-E8D4-2108C90AA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NCSU </a:t>
            </a:r>
            <a:r>
              <a:rPr lang="en-US" dirty="0" err="1"/>
              <a:t>scRNA</a:t>
            </a:r>
            <a:r>
              <a:rPr lang="en-US" dirty="0"/>
              <a:t> Workshop, 2024</a:t>
            </a:r>
          </a:p>
          <a:p>
            <a:r>
              <a:rPr lang="en-US" dirty="0"/>
              <a:t>Bruce Corliss, PhD and Allison Dickey, PhD</a:t>
            </a:r>
          </a:p>
        </p:txBody>
      </p:sp>
    </p:spTree>
    <p:extLst>
      <p:ext uri="{BB962C8B-B14F-4D97-AF65-F5344CB8AC3E}">
        <p14:creationId xmlns:p14="http://schemas.microsoft.com/office/powerpoint/2010/main" val="238090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2B46F-B062-9395-3617-A3423323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Pipelines</a:t>
            </a:r>
          </a:p>
        </p:txBody>
      </p:sp>
    </p:spTree>
    <p:extLst>
      <p:ext uri="{BB962C8B-B14F-4D97-AF65-F5344CB8AC3E}">
        <p14:creationId xmlns:p14="http://schemas.microsoft.com/office/powerpoint/2010/main" val="90980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2448E-37E5-59FB-9B0F-DAFFBD1C3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Not Covered</a:t>
            </a:r>
          </a:p>
        </p:txBody>
      </p:sp>
    </p:spTree>
    <p:extLst>
      <p:ext uri="{BB962C8B-B14F-4D97-AF65-F5344CB8AC3E}">
        <p14:creationId xmlns:p14="http://schemas.microsoft.com/office/powerpoint/2010/main" val="320825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5882A-B3F5-795E-EC34-22235A84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Sensitivity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6EB75-18CA-E31A-E305-646CE0E08854}"/>
              </a:ext>
            </a:extLst>
          </p:cNvPr>
          <p:cNvSpPr txBox="1"/>
          <p:nvPr/>
        </p:nvSpPr>
        <p:spPr>
          <a:xfrm>
            <a:off x="274320" y="905256"/>
            <a:ext cx="8029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 the trends in the clustering data versus a product of the clustering parameters? </a:t>
            </a:r>
          </a:p>
        </p:txBody>
      </p:sp>
    </p:spTree>
    <p:extLst>
      <p:ext uri="{BB962C8B-B14F-4D97-AF65-F5344CB8AC3E}">
        <p14:creationId xmlns:p14="http://schemas.microsoft.com/office/powerpoint/2010/main" val="3255020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AA5FF-2B5D-5715-5A2C-DC99958D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data from Seurat to Another Package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E46F0C-B4ED-9A1F-7903-6A57380B7C47}"/>
              </a:ext>
            </a:extLst>
          </p:cNvPr>
          <p:cNvSpPr txBox="1"/>
          <p:nvPr/>
        </p:nvSpPr>
        <p:spPr>
          <a:xfrm>
            <a:off x="347472" y="1005840"/>
            <a:ext cx="966610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 sure to check these before you convert the Seurat object to another S4 class: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Does the other package assume that some portion of the Seurat pipeline needs to be completed?</a:t>
            </a:r>
          </a:p>
          <a:p>
            <a:r>
              <a:rPr lang="en-US" dirty="0"/>
              <a:t>	Data Import? Normalization? Linear or Nonlinear Dimension Reduction? Clustering?</a:t>
            </a:r>
          </a:p>
          <a:p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/>
              <a:t>Does a certain assay need to be set as default?</a:t>
            </a:r>
          </a:p>
          <a:p>
            <a:r>
              <a:rPr lang="en-US" dirty="0"/>
              <a:t> 	</a:t>
            </a:r>
            <a:r>
              <a:rPr lang="en-US" dirty="0" err="1"/>
              <a:t>DefaultAssay</a:t>
            </a:r>
            <a:r>
              <a:rPr lang="en-US" dirty="0"/>
              <a:t>(object = </a:t>
            </a:r>
            <a:r>
              <a:rPr lang="en-US" dirty="0" err="1"/>
              <a:t>pbmc</a:t>
            </a:r>
            <a:r>
              <a:rPr lang="en-US" dirty="0"/>
              <a:t>) &lt;- "RNA“</a:t>
            </a:r>
          </a:p>
          <a:p>
            <a:endParaRPr lang="en-US" dirty="0"/>
          </a:p>
          <a:p>
            <a:r>
              <a:rPr lang="en-US" dirty="0"/>
              <a:t>3.   Does a certain layer/ slot need to be set as default?</a:t>
            </a:r>
          </a:p>
          <a:p>
            <a:r>
              <a:rPr lang="en-US" dirty="0"/>
              <a:t>	</a:t>
            </a:r>
            <a:r>
              <a:rPr lang="en-US" dirty="0" err="1"/>
              <a:t>LayerData</a:t>
            </a:r>
            <a:r>
              <a:rPr lang="en-US" dirty="0"/>
              <a:t>(</a:t>
            </a:r>
            <a:r>
              <a:rPr lang="en-US" dirty="0" err="1"/>
              <a:t>pbmc</a:t>
            </a:r>
            <a:r>
              <a:rPr lang="en-US" dirty="0"/>
              <a:t>, assay = "RNA", layer = "counts") </a:t>
            </a:r>
          </a:p>
          <a:p>
            <a:endParaRPr lang="en-US" dirty="0"/>
          </a:p>
          <a:p>
            <a:r>
              <a:rPr lang="en-US" dirty="0"/>
              <a:t>4.    Do a certain cell identify need to be set first?</a:t>
            </a:r>
          </a:p>
          <a:p>
            <a:r>
              <a:rPr lang="en-US" dirty="0"/>
              <a:t>	</a:t>
            </a:r>
            <a:r>
              <a:rPr lang="fr-FR" dirty="0" err="1"/>
              <a:t>Idents</a:t>
            </a:r>
            <a:r>
              <a:rPr lang="fr-FR" dirty="0"/>
              <a:t>(</a:t>
            </a:r>
            <a:r>
              <a:rPr lang="fr-FR" dirty="0" err="1"/>
              <a:t>object</a:t>
            </a:r>
            <a:r>
              <a:rPr lang="fr-FR" dirty="0"/>
              <a:t> = </a:t>
            </a:r>
            <a:r>
              <a:rPr lang="fr-FR" dirty="0" err="1"/>
              <a:t>pbmc</a:t>
            </a:r>
            <a:r>
              <a:rPr lang="fr-FR" dirty="0"/>
              <a:t>) &lt;- </a:t>
            </a:r>
            <a:r>
              <a:rPr lang="fr-FR" dirty="0" err="1"/>
              <a:t>pbmc</a:t>
            </a:r>
            <a:r>
              <a:rPr lang="fr-FR" dirty="0"/>
              <a:t> $</a:t>
            </a:r>
            <a:r>
              <a:rPr lang="fr-FR" dirty="0" err="1"/>
              <a:t>seurat_annotations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38F916-A3E4-1DCB-4E1D-9690359DD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601685"/>
              </p:ext>
            </p:extLst>
          </p:nvPr>
        </p:nvGraphicFramePr>
        <p:xfrm>
          <a:off x="8153792" y="2898648"/>
          <a:ext cx="2672704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928">
                  <a:extLst>
                    <a:ext uri="{9D8B030D-6E8A-4147-A177-3AD203B41FA5}">
                      <a16:colId xmlns:a16="http://schemas.microsoft.com/office/drawing/2014/main" val="3598580045"/>
                    </a:ext>
                  </a:extLst>
                </a:gridCol>
                <a:gridCol w="1636776">
                  <a:extLst>
                    <a:ext uri="{9D8B030D-6E8A-4147-A177-3AD203B41FA5}">
                      <a16:colId xmlns:a16="http://schemas.microsoft.com/office/drawing/2014/main" val="695595694"/>
                    </a:ext>
                  </a:extLst>
                </a:gridCol>
              </a:tblGrid>
              <a:tr h="160479">
                <a:tc>
                  <a:txBody>
                    <a:bodyPr/>
                    <a:lstStyle/>
                    <a:p>
                      <a:r>
                        <a:rPr lang="en-US" sz="1200" dirty="0"/>
                        <a:t>Layer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128061"/>
                  </a:ext>
                </a:extLst>
              </a:tr>
              <a:tr h="160479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counts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raw counts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8539116"/>
                  </a:ext>
                </a:extLst>
              </a:tr>
              <a:tr h="160479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normalized data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8432686"/>
                  </a:ext>
                </a:extLst>
              </a:tr>
              <a:tr h="267465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scale.data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z-scored/variance-stabilized data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693249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0AAB9B4-45E5-F698-CFBF-F93041C08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233" y="5425007"/>
            <a:ext cx="1779767" cy="4398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E10A96-9682-C442-CE17-A72318F4D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714" y="6146434"/>
            <a:ext cx="1675632" cy="4400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A634FA-F5AA-CC77-5976-03044A0B1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5353" y="4853640"/>
            <a:ext cx="1204860" cy="4286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8CBFF74-179F-4B4E-23DD-C1439945B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337" y="4853640"/>
            <a:ext cx="1315479" cy="54811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oconductor - ChAMP">
            <a:extLst>
              <a:ext uri="{FF2B5EF4-FFF2-40B4-BE49-F238E27FC236}">
                <a16:creationId xmlns:a16="http://schemas.microsoft.com/office/drawing/2014/main" id="{EDD51476-EB90-4570-8D4A-AC25DCCC5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657" y="6081880"/>
            <a:ext cx="1528376" cy="4400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82CD3680-3250-35E9-9374-E33F97351A69}"/>
              </a:ext>
            </a:extLst>
          </p:cNvPr>
          <p:cNvSpPr/>
          <p:nvPr/>
        </p:nvSpPr>
        <p:spPr>
          <a:xfrm rot="20453824">
            <a:off x="6379104" y="5068191"/>
            <a:ext cx="383692" cy="42820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7DAEAD6-6293-C9E2-4D57-F07F457359F2}"/>
              </a:ext>
            </a:extLst>
          </p:cNvPr>
          <p:cNvSpPr/>
          <p:nvPr/>
        </p:nvSpPr>
        <p:spPr>
          <a:xfrm rot="1575842">
            <a:off x="6359011" y="5810890"/>
            <a:ext cx="383692" cy="42820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AECF827-5D27-A487-9CE5-12D72F02F635}"/>
              </a:ext>
            </a:extLst>
          </p:cNvPr>
          <p:cNvSpPr/>
          <p:nvPr/>
        </p:nvSpPr>
        <p:spPr>
          <a:xfrm rot="12332173">
            <a:off x="3670912" y="5092128"/>
            <a:ext cx="383692" cy="42820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EC94621-9190-7932-BFAA-D3D96ADD7B52}"/>
              </a:ext>
            </a:extLst>
          </p:cNvPr>
          <p:cNvSpPr/>
          <p:nvPr/>
        </p:nvSpPr>
        <p:spPr>
          <a:xfrm rot="9209502">
            <a:off x="3665444" y="5821156"/>
            <a:ext cx="383692" cy="42820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1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FAEE-71FB-72EA-197E-04A959CC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Availability and Readability</a:t>
            </a:r>
          </a:p>
        </p:txBody>
      </p:sp>
    </p:spTree>
    <p:extLst>
      <p:ext uri="{BB962C8B-B14F-4D97-AF65-F5344CB8AC3E}">
        <p14:creationId xmlns:p14="http://schemas.microsoft.com/office/powerpoint/2010/main" val="2249498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B99E-6447-04B6-9A03-5D547785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 of 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1583192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0_Introdution_Course" id="{64F76E85-CA42-0A46-B891-13D1F0CD406A}" vid="{6FF7656D-6217-624F-962B-BDC121BB5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slide_template</Template>
  <TotalTime>1052</TotalTime>
  <Words>202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Unicode MS</vt:lpstr>
      <vt:lpstr>Calibri</vt:lpstr>
      <vt:lpstr>Calibri Light</vt:lpstr>
      <vt:lpstr>Office Theme</vt:lpstr>
      <vt:lpstr>Module 7: Summary and Best Practices</vt:lpstr>
      <vt:lpstr>The Pipelines</vt:lpstr>
      <vt:lpstr>Topics Not Covered</vt:lpstr>
      <vt:lpstr>Importance of Sensitivity Analysis</vt:lpstr>
      <vt:lpstr>Moving data from Seurat to Another Package</vt:lpstr>
      <vt:lpstr>Code Availability and Readability</vt:lpstr>
      <vt:lpstr>The Challenge of Reproducibility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 Corliss</dc:creator>
  <cp:lastModifiedBy>Bruce Corliss</cp:lastModifiedBy>
  <cp:revision>58</cp:revision>
  <dcterms:created xsi:type="dcterms:W3CDTF">2024-01-01T16:06:19Z</dcterms:created>
  <dcterms:modified xsi:type="dcterms:W3CDTF">2024-03-19T19:54:14Z</dcterms:modified>
</cp:coreProperties>
</file>