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94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2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5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7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6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9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80AF11-16A2-55D9-35F9-3011E625EF70}"/>
              </a:ext>
            </a:extLst>
          </p:cNvPr>
          <p:cNvGrpSpPr/>
          <p:nvPr userDrawn="1"/>
        </p:nvGrpSpPr>
        <p:grpSpPr>
          <a:xfrm>
            <a:off x="9894613" y="6356350"/>
            <a:ext cx="2184040" cy="474984"/>
            <a:chOff x="6968939" y="4628992"/>
            <a:chExt cx="2184040" cy="4749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C8740E-3DF3-283B-1B9D-2CB3D9C4471B}"/>
                </a:ext>
              </a:extLst>
            </p:cNvPr>
            <p:cNvGrpSpPr/>
            <p:nvPr/>
          </p:nvGrpSpPr>
          <p:grpSpPr>
            <a:xfrm>
              <a:off x="7355930" y="4685723"/>
              <a:ext cx="1797049" cy="369373"/>
              <a:chOff x="7200939" y="4475698"/>
              <a:chExt cx="2356037" cy="553721"/>
            </a:xfrm>
          </p:grpSpPr>
          <p:pic>
            <p:nvPicPr>
              <p:cNvPr id="12" name="Picture 4">
                <a:extLst>
                  <a:ext uri="{FF2B5EF4-FFF2-40B4-BE49-F238E27FC236}">
                    <a16:creationId xmlns:a16="http://schemas.microsoft.com/office/drawing/2014/main" id="{D057B878-12E1-E213-DD5D-E8C3B95DEE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8979087" y="4475698"/>
                <a:ext cx="577889" cy="553721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3" name="Picture 4">
                <a:extLst>
                  <a:ext uri="{FF2B5EF4-FFF2-40B4-BE49-F238E27FC236}">
                    <a16:creationId xmlns:a16="http://schemas.microsoft.com/office/drawing/2014/main" id="{2B54BAA7-B091-625A-15EF-81A9D34923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7200940" y="4477604"/>
                <a:ext cx="1592647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87022AEC-3D98-9BE2-CB82-643603D2D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7200939" y="4755099"/>
                <a:ext cx="1778149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D8890-BC8E-533E-DA38-99A724B6EC7B}"/>
                </a:ext>
              </a:extLst>
            </p:cNvPr>
            <p:cNvSpPr/>
            <p:nvPr/>
          </p:nvSpPr>
          <p:spPr>
            <a:xfrm>
              <a:off x="8562554" y="4686061"/>
              <a:ext cx="162346" cy="209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165629-9282-59A2-3252-22C976A32FCB}"/>
                </a:ext>
              </a:extLst>
            </p:cNvPr>
            <p:cNvSpPr/>
            <p:nvPr/>
          </p:nvSpPr>
          <p:spPr>
            <a:xfrm>
              <a:off x="7200726" y="4686061"/>
              <a:ext cx="162346" cy="369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BDB1A56D-B0BB-83FA-A9E4-F4640EAC0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39" y="4628992"/>
              <a:ext cx="398897" cy="47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2902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5: Cell Type Identification with Seurat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AAE515-9CB3-AEF0-B466-C2CC88D4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" y="695562"/>
            <a:ext cx="7118833" cy="608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AD712B-D70D-1377-6AEE-8C93CF7FB5C6}"/>
              </a:ext>
            </a:extLst>
          </p:cNvPr>
          <p:cNvSpPr txBox="1"/>
          <p:nvPr/>
        </p:nvSpPr>
        <p:spPr>
          <a:xfrm>
            <a:off x="9372600" y="6124694"/>
            <a:ext cx="2679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900" i="1" dirty="0"/>
              <a:t>Xie. </a:t>
            </a:r>
            <a:r>
              <a:rPr lang="fr-FR" sz="900" i="1" dirty="0" err="1"/>
              <a:t>Comp</a:t>
            </a:r>
            <a:r>
              <a:rPr lang="fr-FR" sz="900" i="1" dirty="0"/>
              <a:t>. And </a:t>
            </a:r>
            <a:r>
              <a:rPr lang="fr-FR" sz="900" i="1" dirty="0" err="1"/>
              <a:t>Str</a:t>
            </a:r>
            <a:r>
              <a:rPr lang="fr-FR" sz="900" i="1" dirty="0"/>
              <a:t>. Biotech J. (2021). 19: 5874-5887</a:t>
            </a:r>
            <a:endParaRPr lang="en-US" sz="9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2115E-4227-7021-4959-0BEB1D0D01F9}"/>
              </a:ext>
            </a:extLst>
          </p:cNvPr>
          <p:cNvSpPr txBox="1"/>
          <p:nvPr/>
        </p:nvSpPr>
        <p:spPr>
          <a:xfrm>
            <a:off x="7900416" y="2622542"/>
            <a:ext cx="6199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https://www.nature.com/articles/s41467-022-28803-w</a:t>
            </a:r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4B9F-9985-9B06-0A2B-5D18E6FE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Multitude of Packages Available for Cell Type Annotation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C462D-E6E1-594F-477F-DA24D44EF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800671"/>
            <a:ext cx="6791325" cy="5915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0AC158-02B7-8D40-5600-BE055BC92744}"/>
              </a:ext>
            </a:extLst>
          </p:cNvPr>
          <p:cNvSpPr txBox="1"/>
          <p:nvPr/>
        </p:nvSpPr>
        <p:spPr>
          <a:xfrm>
            <a:off x="9449717" y="6126956"/>
            <a:ext cx="27422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 err="1"/>
              <a:t>Pasquini</a:t>
            </a:r>
            <a:r>
              <a:rPr lang="en-US" sz="900" i="1" dirty="0"/>
              <a:t>. Comp. &amp; Str. Biotech. J. (2021). 19:P961-969.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00B111-2A85-7E57-3931-941BE78E5176}"/>
              </a:ext>
            </a:extLst>
          </p:cNvPr>
          <p:cNvSpPr txBox="1"/>
          <p:nvPr/>
        </p:nvSpPr>
        <p:spPr>
          <a:xfrm>
            <a:off x="7251649" y="1158134"/>
            <a:ext cx="46449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Marker Gene</a:t>
            </a:r>
            <a:r>
              <a:rPr lang="en-US" dirty="0"/>
              <a:t>: highly expressed genes are identified for each cluster, compare against databases of reference cell type hierarchies and marker lists.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Correlation</a:t>
            </a:r>
            <a:r>
              <a:rPr lang="en-US" dirty="0"/>
              <a:t>: uses correlation measures to compare gene expression profiles to reference dataset, uses “average cell” (centroid) for each cluster as a reference point.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Supervised Classification</a:t>
            </a:r>
            <a:r>
              <a:rPr lang="en-US" dirty="0"/>
              <a:t>: uses machine learning techniques to train a classifier based on reference labeled </a:t>
            </a:r>
            <a:r>
              <a:rPr lang="en-US" dirty="0" err="1"/>
              <a:t>scRNA</a:t>
            </a:r>
            <a:r>
              <a:rPr lang="en-US" dirty="0"/>
              <a:t>-Seq datasets.</a:t>
            </a:r>
          </a:p>
        </p:txBody>
      </p:sp>
    </p:spTree>
    <p:extLst>
      <p:ext uri="{BB962C8B-B14F-4D97-AF65-F5344CB8AC3E}">
        <p14:creationId xmlns:p14="http://schemas.microsoft.com/office/powerpoint/2010/main" val="2805963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5D33-6C3E-91C9-0986-E01DD15C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igure thumbnail gr1">
            <a:extLst>
              <a:ext uri="{FF2B5EF4-FFF2-40B4-BE49-F238E27FC236}">
                <a16:creationId xmlns:a16="http://schemas.microsoft.com/office/drawing/2014/main" id="{7006FC17-FA48-81FC-4678-61ABBB1E3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834" y="859346"/>
            <a:ext cx="6715125" cy="475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557737-3B72-0ED7-B7C1-6068D7419E33}"/>
              </a:ext>
            </a:extLst>
          </p:cNvPr>
          <p:cNvSpPr txBox="1"/>
          <p:nvPr/>
        </p:nvSpPr>
        <p:spPr>
          <a:xfrm>
            <a:off x="7013448" y="6627168"/>
            <a:ext cx="283464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/>
              <a:t> </a:t>
            </a:r>
            <a:r>
              <a:rPr lang="en-US" sz="900" i="1" dirty="0" err="1"/>
              <a:t>Pasquini</a:t>
            </a:r>
            <a:r>
              <a:rPr lang="en-US" sz="900" i="1" dirty="0"/>
              <a:t>. Comp. and Str. Biotech. J. (2021). 19:961-969.</a:t>
            </a:r>
          </a:p>
        </p:txBody>
      </p:sp>
    </p:spTree>
    <p:extLst>
      <p:ext uri="{BB962C8B-B14F-4D97-AF65-F5344CB8AC3E}">
        <p14:creationId xmlns:p14="http://schemas.microsoft.com/office/powerpoint/2010/main" val="279008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174</Words>
  <Application>Microsoft Office PowerPoint</Application>
  <PresentationFormat>Widescreen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Module 5: Cell Type Identification with Seurat</vt:lpstr>
      <vt:lpstr>PowerPoint Presentation</vt:lpstr>
      <vt:lpstr>Multitude of Packages Available for Cell Type Annotation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55</cp:revision>
  <dcterms:created xsi:type="dcterms:W3CDTF">2024-01-01T16:06:19Z</dcterms:created>
  <dcterms:modified xsi:type="dcterms:W3CDTF">2024-01-04T18:45:37Z</dcterms:modified>
</cp:coreProperties>
</file>