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4"/>
  </p:notesMasterIdLst>
  <p:sldIdLst>
    <p:sldId id="256" r:id="rId2"/>
    <p:sldId id="261" r:id="rId3"/>
    <p:sldId id="263" r:id="rId4"/>
    <p:sldId id="262" r:id="rId5"/>
    <p:sldId id="264" r:id="rId6"/>
    <p:sldId id="266" r:id="rId7"/>
    <p:sldId id="267" r:id="rId8"/>
    <p:sldId id="268" r:id="rId9"/>
    <p:sldId id="269" r:id="rId10"/>
    <p:sldId id="270" r:id="rId11"/>
    <p:sldId id="271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DF3ED"/>
    <a:srgbClr val="A50021"/>
    <a:srgbClr val="68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1" autoAdjust="0"/>
    <p:restoredTop sz="94694"/>
  </p:normalViewPr>
  <p:slideViewPr>
    <p:cSldViewPr snapToGrid="0">
      <p:cViewPr>
        <p:scale>
          <a:sx n="100" d="100"/>
          <a:sy n="100" d="100"/>
        </p:scale>
        <p:origin x="19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0CFF0-3E11-4AF6-9747-7919C58FBC4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E9C32-9AD5-4F50-8DB4-01491388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7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86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84916-B189-284B-BD17-39D85FDBD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597F3C-E3E7-7B48-4328-3A44D05FC3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E621D1-51A6-CD52-B650-D64B81650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83402-F481-22A9-39E7-8CA68FE838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18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5BCB-E3B8-07B8-F935-20391976A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BC591-4310-F7A1-0C2B-41C2A92FC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C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A9D8B-214E-BBC5-816C-30B8814B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C54AA-25DA-40A4-4E68-B7A38DD0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688ED-A527-96A5-50BC-933A8F84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28443" y="6492875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6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99058" y="6356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5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033A-2F5F-351D-6A63-BDAAC03B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80FF4-15C5-2E6B-0C4F-6647A96EA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5B5ED-B6CB-390C-B51E-BB044AC2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E5ABD-21F5-238E-B567-A4F9AEB5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9B9D-1E3D-CA2E-C52B-21DAA06B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10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B6BF-ECF8-8904-B356-F34CAFE6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BF5C-F867-67AC-F587-A786B2531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2A129-B425-E1B0-CEA2-3B4F7FDB6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AB8F4-BF71-A5FB-1A2B-D5DBB350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284D2-6FA7-B75B-010E-8B6828BD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A3294-05D4-B5C7-BD02-86176002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5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853FE-71B4-F61F-60FD-A23C9F0B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71E14-28BD-93DD-2814-BE55A5DD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6960C-0AC6-B26A-686A-92E53140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22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A3D82-EBE4-C120-6990-4AE24863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FE47D-DC2A-9EDE-4D3E-253F59EE3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B8207-400A-08E9-10E6-F384731A2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9634C-F75C-45F7-A87A-C5E2AF3ECA41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BB1CC-0FCB-2CB8-FDC9-5D72A2CAB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2AC2D-0DE9-40D7-929B-38644020C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8444" y="64903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880AF11-16A2-55D9-35F9-3011E625EF70}"/>
              </a:ext>
            </a:extLst>
          </p:cNvPr>
          <p:cNvGrpSpPr/>
          <p:nvPr/>
        </p:nvGrpSpPr>
        <p:grpSpPr>
          <a:xfrm>
            <a:off x="9894613" y="6356350"/>
            <a:ext cx="2184040" cy="474984"/>
            <a:chOff x="6968939" y="4628992"/>
            <a:chExt cx="2184040" cy="47498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4C8740E-3DF3-283B-1B9D-2CB3D9C4471B}"/>
                </a:ext>
              </a:extLst>
            </p:cNvPr>
            <p:cNvGrpSpPr/>
            <p:nvPr/>
          </p:nvGrpSpPr>
          <p:grpSpPr>
            <a:xfrm>
              <a:off x="7355930" y="4685723"/>
              <a:ext cx="1797049" cy="369373"/>
              <a:chOff x="7200939" y="4475698"/>
              <a:chExt cx="2356037" cy="553721"/>
            </a:xfrm>
          </p:grpSpPr>
          <p:pic>
            <p:nvPicPr>
              <p:cNvPr id="12" name="Picture 4">
                <a:extLst>
                  <a:ext uri="{FF2B5EF4-FFF2-40B4-BE49-F238E27FC236}">
                    <a16:creationId xmlns:a16="http://schemas.microsoft.com/office/drawing/2014/main" id="{D057B878-12E1-E213-DD5D-E8C3B95DEE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2190"/>
              <a:stretch/>
            </p:blipFill>
            <p:spPr bwMode="auto">
              <a:xfrm>
                <a:off x="8979087" y="4475698"/>
                <a:ext cx="577889" cy="553721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3" name="Picture 4">
                <a:extLst>
                  <a:ext uri="{FF2B5EF4-FFF2-40B4-BE49-F238E27FC236}">
                    <a16:creationId xmlns:a16="http://schemas.microsoft.com/office/drawing/2014/main" id="{2B54BAA7-B091-625A-15EF-81A9D34923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50" r="48505"/>
              <a:stretch/>
            </p:blipFill>
            <p:spPr bwMode="auto">
              <a:xfrm>
                <a:off x="7200940" y="4477604"/>
                <a:ext cx="1592647" cy="274320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4" name="Picture 4">
                <a:extLst>
                  <a:ext uri="{FF2B5EF4-FFF2-40B4-BE49-F238E27FC236}">
                    <a16:creationId xmlns:a16="http://schemas.microsoft.com/office/drawing/2014/main" id="{87022AEC-3D98-9BE2-CB82-643603D2DD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495"/>
              <a:stretch/>
            </p:blipFill>
            <p:spPr bwMode="auto">
              <a:xfrm>
                <a:off x="7200939" y="4755099"/>
                <a:ext cx="1778149" cy="274320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DD8890-BC8E-533E-DA38-99A724B6EC7B}"/>
                </a:ext>
              </a:extLst>
            </p:cNvPr>
            <p:cNvSpPr/>
            <p:nvPr/>
          </p:nvSpPr>
          <p:spPr>
            <a:xfrm>
              <a:off x="8562554" y="4686061"/>
              <a:ext cx="162346" cy="2097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6165629-9282-59A2-3252-22C976A32FCB}"/>
                </a:ext>
              </a:extLst>
            </p:cNvPr>
            <p:cNvSpPr/>
            <p:nvPr/>
          </p:nvSpPr>
          <p:spPr>
            <a:xfrm>
              <a:off x="7200726" y="4686061"/>
              <a:ext cx="162346" cy="3690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6">
              <a:extLst>
                <a:ext uri="{FF2B5EF4-FFF2-40B4-BE49-F238E27FC236}">
                  <a16:creationId xmlns:a16="http://schemas.microsoft.com/office/drawing/2014/main" id="{BDB1A56D-B0BB-83FA-A9E4-F4640EAC04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8939" y="4628992"/>
              <a:ext cx="398897" cy="474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30994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E794-74C3-59BB-D9FD-8D2419097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6: </a:t>
            </a:r>
            <a:r>
              <a:rPr lang="en-US" dirty="0" err="1"/>
              <a:t>Pseudotime</a:t>
            </a:r>
            <a:r>
              <a:rPr lang="en-US" dirty="0"/>
              <a:t> Analysis with Monocle3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C9B71-6B7C-0107-E8D4-2108C90AA1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NCSU </a:t>
            </a:r>
            <a:r>
              <a:rPr lang="en-US" dirty="0" err="1"/>
              <a:t>scRNA</a:t>
            </a:r>
            <a:r>
              <a:rPr lang="en-US" dirty="0"/>
              <a:t> Workshop, 2024</a:t>
            </a:r>
          </a:p>
          <a:p>
            <a:r>
              <a:rPr lang="en-US" dirty="0"/>
              <a:t>Bruce Corliss, PhD and Allison Dickey, PhD</a:t>
            </a:r>
          </a:p>
        </p:txBody>
      </p:sp>
    </p:spTree>
    <p:extLst>
      <p:ext uri="{BB962C8B-B14F-4D97-AF65-F5344CB8AC3E}">
        <p14:creationId xmlns:p14="http://schemas.microsoft.com/office/powerpoint/2010/main" val="2380909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F909B6-96C0-D8BB-4E7D-A14FF4B13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808AC-EFF7-FF4C-859B-9134CEDA3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sp>
        <p:nvSpPr>
          <p:cNvPr id="4" name="Arrow: Right 148">
            <a:extLst>
              <a:ext uri="{FF2B5EF4-FFF2-40B4-BE49-F238E27FC236}">
                <a16:creationId xmlns:a16="http://schemas.microsoft.com/office/drawing/2014/main" id="{DE69407D-F655-9FF3-5F56-A04B8B35AD74}"/>
              </a:ext>
            </a:extLst>
          </p:cNvPr>
          <p:cNvSpPr/>
          <p:nvPr/>
        </p:nvSpPr>
        <p:spPr>
          <a:xfrm rot="2467564">
            <a:off x="1563366" y="875759"/>
            <a:ext cx="691548" cy="386089"/>
          </a:xfrm>
          <a:custGeom>
            <a:avLst/>
            <a:gdLst>
              <a:gd name="connsiteX0" fmla="*/ 0 w 865995"/>
              <a:gd name="connsiteY0" fmla="*/ 96522 h 386089"/>
              <a:gd name="connsiteX1" fmla="*/ 672951 w 865995"/>
              <a:gd name="connsiteY1" fmla="*/ 96522 h 386089"/>
              <a:gd name="connsiteX2" fmla="*/ 672951 w 865995"/>
              <a:gd name="connsiteY2" fmla="*/ 0 h 386089"/>
              <a:gd name="connsiteX3" fmla="*/ 865995 w 865995"/>
              <a:gd name="connsiteY3" fmla="*/ 193045 h 386089"/>
              <a:gd name="connsiteX4" fmla="*/ 672951 w 865995"/>
              <a:gd name="connsiteY4" fmla="*/ 386089 h 386089"/>
              <a:gd name="connsiteX5" fmla="*/ 672951 w 865995"/>
              <a:gd name="connsiteY5" fmla="*/ 289567 h 386089"/>
              <a:gd name="connsiteX6" fmla="*/ 0 w 865995"/>
              <a:gd name="connsiteY6" fmla="*/ 289567 h 386089"/>
              <a:gd name="connsiteX7" fmla="*/ 0 w 865995"/>
              <a:gd name="connsiteY7" fmla="*/ 96522 h 386089"/>
              <a:gd name="connsiteX0" fmla="*/ 370651 w 865995"/>
              <a:gd name="connsiteY0" fmla="*/ 105869 h 386089"/>
              <a:gd name="connsiteX1" fmla="*/ 672951 w 865995"/>
              <a:gd name="connsiteY1" fmla="*/ 96522 h 386089"/>
              <a:gd name="connsiteX2" fmla="*/ 672951 w 865995"/>
              <a:gd name="connsiteY2" fmla="*/ 0 h 386089"/>
              <a:gd name="connsiteX3" fmla="*/ 865995 w 865995"/>
              <a:gd name="connsiteY3" fmla="*/ 193045 h 386089"/>
              <a:gd name="connsiteX4" fmla="*/ 672951 w 865995"/>
              <a:gd name="connsiteY4" fmla="*/ 386089 h 386089"/>
              <a:gd name="connsiteX5" fmla="*/ 672951 w 865995"/>
              <a:gd name="connsiteY5" fmla="*/ 289567 h 386089"/>
              <a:gd name="connsiteX6" fmla="*/ 0 w 865995"/>
              <a:gd name="connsiteY6" fmla="*/ 289567 h 386089"/>
              <a:gd name="connsiteX7" fmla="*/ 370651 w 865995"/>
              <a:gd name="connsiteY7" fmla="*/ 105869 h 386089"/>
              <a:gd name="connsiteX0" fmla="*/ 219817 w 715161"/>
              <a:gd name="connsiteY0" fmla="*/ 105869 h 386089"/>
              <a:gd name="connsiteX1" fmla="*/ 522117 w 715161"/>
              <a:gd name="connsiteY1" fmla="*/ 96522 h 386089"/>
              <a:gd name="connsiteX2" fmla="*/ 522117 w 715161"/>
              <a:gd name="connsiteY2" fmla="*/ 0 h 386089"/>
              <a:gd name="connsiteX3" fmla="*/ 715161 w 715161"/>
              <a:gd name="connsiteY3" fmla="*/ 193045 h 386089"/>
              <a:gd name="connsiteX4" fmla="*/ 522117 w 715161"/>
              <a:gd name="connsiteY4" fmla="*/ 386089 h 386089"/>
              <a:gd name="connsiteX5" fmla="*/ 522117 w 715161"/>
              <a:gd name="connsiteY5" fmla="*/ 289567 h 386089"/>
              <a:gd name="connsiteX6" fmla="*/ 0 w 715161"/>
              <a:gd name="connsiteY6" fmla="*/ 288530 h 386089"/>
              <a:gd name="connsiteX7" fmla="*/ 219817 w 715161"/>
              <a:gd name="connsiteY7" fmla="*/ 105869 h 386089"/>
              <a:gd name="connsiteX0" fmla="*/ 201594 w 696938"/>
              <a:gd name="connsiteY0" fmla="*/ 105869 h 386089"/>
              <a:gd name="connsiteX1" fmla="*/ 503894 w 696938"/>
              <a:gd name="connsiteY1" fmla="*/ 96522 h 386089"/>
              <a:gd name="connsiteX2" fmla="*/ 503894 w 696938"/>
              <a:gd name="connsiteY2" fmla="*/ 0 h 386089"/>
              <a:gd name="connsiteX3" fmla="*/ 696938 w 696938"/>
              <a:gd name="connsiteY3" fmla="*/ 193045 h 386089"/>
              <a:gd name="connsiteX4" fmla="*/ 503894 w 696938"/>
              <a:gd name="connsiteY4" fmla="*/ 386089 h 386089"/>
              <a:gd name="connsiteX5" fmla="*/ 503894 w 696938"/>
              <a:gd name="connsiteY5" fmla="*/ 289567 h 386089"/>
              <a:gd name="connsiteX6" fmla="*/ 0 w 696938"/>
              <a:gd name="connsiteY6" fmla="*/ 285264 h 386089"/>
              <a:gd name="connsiteX7" fmla="*/ 201594 w 696938"/>
              <a:gd name="connsiteY7" fmla="*/ 105869 h 386089"/>
              <a:gd name="connsiteX0" fmla="*/ 196204 w 691548"/>
              <a:gd name="connsiteY0" fmla="*/ 105869 h 386089"/>
              <a:gd name="connsiteX1" fmla="*/ 498504 w 691548"/>
              <a:gd name="connsiteY1" fmla="*/ 96522 h 386089"/>
              <a:gd name="connsiteX2" fmla="*/ 498504 w 691548"/>
              <a:gd name="connsiteY2" fmla="*/ 0 h 386089"/>
              <a:gd name="connsiteX3" fmla="*/ 691548 w 691548"/>
              <a:gd name="connsiteY3" fmla="*/ 193045 h 386089"/>
              <a:gd name="connsiteX4" fmla="*/ 498504 w 691548"/>
              <a:gd name="connsiteY4" fmla="*/ 386089 h 386089"/>
              <a:gd name="connsiteX5" fmla="*/ 498504 w 691548"/>
              <a:gd name="connsiteY5" fmla="*/ 289567 h 386089"/>
              <a:gd name="connsiteX6" fmla="*/ 0 w 691548"/>
              <a:gd name="connsiteY6" fmla="*/ 272128 h 386089"/>
              <a:gd name="connsiteX7" fmla="*/ 196204 w 691548"/>
              <a:gd name="connsiteY7" fmla="*/ 105869 h 38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548" h="386089">
                <a:moveTo>
                  <a:pt x="196204" y="105869"/>
                </a:moveTo>
                <a:lnTo>
                  <a:pt x="498504" y="96522"/>
                </a:lnTo>
                <a:lnTo>
                  <a:pt x="498504" y="0"/>
                </a:lnTo>
                <a:lnTo>
                  <a:pt x="691548" y="193045"/>
                </a:lnTo>
                <a:lnTo>
                  <a:pt x="498504" y="386089"/>
                </a:lnTo>
                <a:lnTo>
                  <a:pt x="498504" y="289567"/>
                </a:lnTo>
                <a:lnTo>
                  <a:pt x="0" y="272128"/>
                </a:lnTo>
                <a:lnTo>
                  <a:pt x="196204" y="105869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778E8E0-7241-8ED7-391C-234E2AF809DA}"/>
              </a:ext>
            </a:extLst>
          </p:cNvPr>
          <p:cNvSpPr/>
          <p:nvPr/>
        </p:nvSpPr>
        <p:spPr>
          <a:xfrm rot="5400000">
            <a:off x="898073" y="1325513"/>
            <a:ext cx="12541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69C392B-3780-B4AC-03D4-B3E62B59F125}"/>
              </a:ext>
            </a:extLst>
          </p:cNvPr>
          <p:cNvGrpSpPr/>
          <p:nvPr/>
        </p:nvGrpSpPr>
        <p:grpSpPr>
          <a:xfrm>
            <a:off x="203372" y="942103"/>
            <a:ext cx="1514816" cy="338554"/>
            <a:chOff x="-69645" y="698949"/>
            <a:chExt cx="2178751" cy="33855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9F8CEB-634A-4494-7802-C077C53B0DE0}"/>
                </a:ext>
              </a:extLst>
            </p:cNvPr>
            <p:cNvSpPr/>
            <p:nvPr/>
          </p:nvSpPr>
          <p:spPr>
            <a:xfrm>
              <a:off x="113942" y="750352"/>
              <a:ext cx="1834757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0B3F7C-EFF4-49EA-5BC0-10DBBFCEDC91}"/>
                </a:ext>
              </a:extLst>
            </p:cNvPr>
            <p:cNvSpPr txBox="1"/>
            <p:nvPr/>
          </p:nvSpPr>
          <p:spPr>
            <a:xfrm>
              <a:off x="-69645" y="698949"/>
              <a:ext cx="21787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Normalization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FD6AE93-F186-E19C-4A71-3D21A0B35B35}"/>
              </a:ext>
            </a:extLst>
          </p:cNvPr>
          <p:cNvGrpSpPr/>
          <p:nvPr/>
        </p:nvGrpSpPr>
        <p:grpSpPr>
          <a:xfrm>
            <a:off x="69657" y="2191219"/>
            <a:ext cx="1782247" cy="830997"/>
            <a:chOff x="27906" y="5317845"/>
            <a:chExt cx="2185416" cy="83099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F97EC93-9142-B583-7A81-FEFB7A37E66C}"/>
                </a:ext>
              </a:extLst>
            </p:cNvPr>
            <p:cNvSpPr/>
            <p:nvPr/>
          </p:nvSpPr>
          <p:spPr>
            <a:xfrm>
              <a:off x="292267" y="5372080"/>
              <a:ext cx="1658952" cy="729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84DD22E-F6DE-AD0D-E91A-4E39E16ACCF1}"/>
                </a:ext>
              </a:extLst>
            </p:cNvPr>
            <p:cNvSpPr txBox="1"/>
            <p:nvPr/>
          </p:nvSpPr>
          <p:spPr>
            <a:xfrm>
              <a:off x="27906" y="5317845"/>
              <a:ext cx="21854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Linear Dimensional </a:t>
              </a:r>
            </a:p>
            <a:p>
              <a:pPr algn="ctr"/>
              <a:r>
                <a:rPr lang="en-US" sz="1600" b="1" dirty="0"/>
                <a:t>Reduction 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232E2AA-20A1-6187-77F3-8A6C040D07DF}"/>
              </a:ext>
            </a:extLst>
          </p:cNvPr>
          <p:cNvGrpSpPr/>
          <p:nvPr/>
        </p:nvGrpSpPr>
        <p:grpSpPr>
          <a:xfrm>
            <a:off x="210748" y="3363862"/>
            <a:ext cx="1500065" cy="1338812"/>
            <a:chOff x="88035" y="5728322"/>
            <a:chExt cx="2308029" cy="133881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92B465-1889-4513-E7FA-669466995C36}"/>
                </a:ext>
              </a:extLst>
            </p:cNvPr>
            <p:cNvSpPr/>
            <p:nvPr/>
          </p:nvSpPr>
          <p:spPr>
            <a:xfrm>
              <a:off x="134321" y="5728322"/>
              <a:ext cx="2258573" cy="13234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0B020AC-4942-C797-142C-BEC9A09654C8}"/>
                </a:ext>
              </a:extLst>
            </p:cNvPr>
            <p:cNvSpPr txBox="1"/>
            <p:nvPr/>
          </p:nvSpPr>
          <p:spPr>
            <a:xfrm>
              <a:off x="88035" y="5743695"/>
              <a:ext cx="230802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Nonlinear Dimension Reduction,</a:t>
              </a:r>
            </a:p>
            <a:p>
              <a:pPr algn="ctr"/>
              <a:r>
                <a:rPr lang="en-US" sz="1600" b="1" dirty="0"/>
                <a:t>Clustering,</a:t>
              </a:r>
            </a:p>
            <a:p>
              <a:pPr algn="ctr"/>
              <a:r>
                <a:rPr lang="en-US" sz="1600" b="1" dirty="0"/>
                <a:t>Partitioning 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6174064-7164-0915-546F-54FA640D1FC1}"/>
              </a:ext>
            </a:extLst>
          </p:cNvPr>
          <p:cNvGrpSpPr/>
          <p:nvPr/>
        </p:nvGrpSpPr>
        <p:grpSpPr>
          <a:xfrm>
            <a:off x="255434" y="1561471"/>
            <a:ext cx="1410693" cy="338554"/>
            <a:chOff x="636190" y="1289169"/>
            <a:chExt cx="1537719" cy="33855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448C2E7-474B-DC82-75DC-A9F0686D89D2}"/>
                </a:ext>
              </a:extLst>
            </p:cNvPr>
            <p:cNvSpPr/>
            <p:nvPr/>
          </p:nvSpPr>
          <p:spPr>
            <a:xfrm>
              <a:off x="754184" y="1332386"/>
              <a:ext cx="1271053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D414BC9-1426-152C-19F2-5F15A86FFF5F}"/>
                </a:ext>
              </a:extLst>
            </p:cNvPr>
            <p:cNvSpPr txBox="1"/>
            <p:nvPr/>
          </p:nvSpPr>
          <p:spPr>
            <a:xfrm>
              <a:off x="636190" y="1289169"/>
              <a:ext cx="15377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Integration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C3FE16D-F221-F810-CA9B-73DB053531DC}"/>
              </a:ext>
            </a:extLst>
          </p:cNvPr>
          <p:cNvSpPr txBox="1"/>
          <p:nvPr/>
        </p:nvSpPr>
        <p:spPr>
          <a:xfrm>
            <a:off x="59695" y="1198409"/>
            <a:ext cx="18021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preprocess_cds</a:t>
            </a:r>
            <a:r>
              <a:rPr lang="en-US" sz="1200" i="1" dirty="0"/>
              <a:t>()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C7702E-2062-DA7C-A1A9-493DC616A296}"/>
              </a:ext>
            </a:extLst>
          </p:cNvPr>
          <p:cNvSpPr txBox="1"/>
          <p:nvPr/>
        </p:nvSpPr>
        <p:spPr>
          <a:xfrm>
            <a:off x="39342" y="1806129"/>
            <a:ext cx="18428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align_cds</a:t>
            </a:r>
            <a:r>
              <a:rPr lang="en-US" sz="1200" i="1" dirty="0"/>
              <a:t>()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96FEE4-156D-6F89-5157-C47B8D6ABDA7}"/>
              </a:ext>
            </a:extLst>
          </p:cNvPr>
          <p:cNvSpPr txBox="1"/>
          <p:nvPr/>
        </p:nvSpPr>
        <p:spPr>
          <a:xfrm>
            <a:off x="75731" y="2951456"/>
            <a:ext cx="17700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reduce_dimension</a:t>
            </a:r>
            <a:r>
              <a:rPr lang="en-US" sz="1200" i="1" dirty="0"/>
              <a:t>()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88B540-EF2C-0E1B-AA98-CF554D2BD314}"/>
              </a:ext>
            </a:extLst>
          </p:cNvPr>
          <p:cNvSpPr txBox="1"/>
          <p:nvPr/>
        </p:nvSpPr>
        <p:spPr>
          <a:xfrm>
            <a:off x="374041" y="4635295"/>
            <a:ext cx="11734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 </a:t>
            </a:r>
            <a:r>
              <a:rPr lang="en-US" sz="1200" i="1" dirty="0" err="1"/>
              <a:t>cluster_cells</a:t>
            </a:r>
            <a:r>
              <a:rPr lang="en-US" sz="1200" i="1" dirty="0"/>
              <a:t> ()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5BCB29-903B-0ADB-AA72-CA12E76564CD}"/>
              </a:ext>
            </a:extLst>
          </p:cNvPr>
          <p:cNvSpPr txBox="1"/>
          <p:nvPr/>
        </p:nvSpPr>
        <p:spPr>
          <a:xfrm>
            <a:off x="64888" y="5576330"/>
            <a:ext cx="17917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/>
              <a:t>learn_graph</a:t>
            </a:r>
            <a:r>
              <a:rPr lang="en-US" sz="1200" i="1" dirty="0"/>
              <a:t>()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1069F52-E523-9F74-2B7A-568501BB00E3}"/>
              </a:ext>
            </a:extLst>
          </p:cNvPr>
          <p:cNvGrpSpPr/>
          <p:nvPr/>
        </p:nvGrpSpPr>
        <p:grpSpPr>
          <a:xfrm>
            <a:off x="255434" y="5063056"/>
            <a:ext cx="1410693" cy="584775"/>
            <a:chOff x="136544" y="5759803"/>
            <a:chExt cx="2170519" cy="58477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8B77F4D-7268-2387-C16A-E575F24BD80F}"/>
                </a:ext>
              </a:extLst>
            </p:cNvPr>
            <p:cNvSpPr/>
            <p:nvPr/>
          </p:nvSpPr>
          <p:spPr>
            <a:xfrm>
              <a:off x="297468" y="5781481"/>
              <a:ext cx="1805536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FE45926-4AF2-95DF-26B6-C46D8054CA45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Trajectory Graph</a:t>
              </a:r>
            </a:p>
          </p:txBody>
        </p:sp>
      </p:grp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2504109A-A9B2-D2DC-89B8-6D08C4B330B1}"/>
              </a:ext>
            </a:extLst>
          </p:cNvPr>
          <p:cNvSpPr/>
          <p:nvPr/>
        </p:nvSpPr>
        <p:spPr>
          <a:xfrm rot="5400000">
            <a:off x="892518" y="1955718"/>
            <a:ext cx="136524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06C1F1A4-149D-1BA4-82A6-22460527F3E1}"/>
              </a:ext>
            </a:extLst>
          </p:cNvPr>
          <p:cNvSpPr/>
          <p:nvPr/>
        </p:nvSpPr>
        <p:spPr>
          <a:xfrm rot="5400000">
            <a:off x="884295" y="3093403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E8FE980B-C118-9B68-7B47-6DAE84034C6C}"/>
              </a:ext>
            </a:extLst>
          </p:cNvPr>
          <p:cNvSpPr/>
          <p:nvPr/>
        </p:nvSpPr>
        <p:spPr>
          <a:xfrm rot="5400000">
            <a:off x="884295" y="4805242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50B1F8E-8C43-4550-BEA7-012D4E6A6EDD}"/>
              </a:ext>
            </a:extLst>
          </p:cNvPr>
          <p:cNvGrpSpPr/>
          <p:nvPr/>
        </p:nvGrpSpPr>
        <p:grpSpPr>
          <a:xfrm>
            <a:off x="255434" y="5973939"/>
            <a:ext cx="1410693" cy="338554"/>
            <a:chOff x="136544" y="5759803"/>
            <a:chExt cx="2170519" cy="33855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AE6CFD5-83CC-476A-BE75-00958DF62FF0}"/>
                </a:ext>
              </a:extLst>
            </p:cNvPr>
            <p:cNvSpPr/>
            <p:nvPr/>
          </p:nvSpPr>
          <p:spPr>
            <a:xfrm>
              <a:off x="297468" y="5781482"/>
              <a:ext cx="1805536" cy="2724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7F0CE6A-4296-0CCD-B4A5-3D404CF93AFE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Order Cells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6579184-1174-ED39-BB48-D8DF625FADED}"/>
              </a:ext>
            </a:extLst>
          </p:cNvPr>
          <p:cNvGrpSpPr/>
          <p:nvPr/>
        </p:nvGrpSpPr>
        <p:grpSpPr>
          <a:xfrm>
            <a:off x="2105727" y="993506"/>
            <a:ext cx="1410693" cy="584775"/>
            <a:chOff x="136544" y="5759803"/>
            <a:chExt cx="2170519" cy="584775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0A4C59C-7263-C8AB-B11E-8A28F6BD1A77}"/>
                </a:ext>
              </a:extLst>
            </p:cNvPr>
            <p:cNvSpPr/>
            <p:nvPr/>
          </p:nvSpPr>
          <p:spPr>
            <a:xfrm>
              <a:off x="297468" y="5781481"/>
              <a:ext cx="1805536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95667FC-45C4-4244-81BD-E994893B5F52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Subset Trajectory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4C5BBA0-6A16-B9E2-B098-F2D67D376D7F}"/>
              </a:ext>
            </a:extLst>
          </p:cNvPr>
          <p:cNvGrpSpPr/>
          <p:nvPr/>
        </p:nvGrpSpPr>
        <p:grpSpPr>
          <a:xfrm>
            <a:off x="2105727" y="2028272"/>
            <a:ext cx="1410693" cy="584775"/>
            <a:chOff x="136544" y="5759803"/>
            <a:chExt cx="2170519" cy="584775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1C60D68-BBA2-F063-45E0-ADA0854DEE81}"/>
                </a:ext>
              </a:extLst>
            </p:cNvPr>
            <p:cNvSpPr/>
            <p:nvPr/>
          </p:nvSpPr>
          <p:spPr>
            <a:xfrm>
              <a:off x="297468" y="5781481"/>
              <a:ext cx="1805536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5DE7AF1-CDEE-D05A-5965-35714A16EFE5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Reprocess Trajectory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827D804-AE1C-3ADD-49D8-D694E1FEDA5D}"/>
              </a:ext>
            </a:extLst>
          </p:cNvPr>
          <p:cNvGrpSpPr/>
          <p:nvPr/>
        </p:nvGrpSpPr>
        <p:grpSpPr>
          <a:xfrm>
            <a:off x="2105727" y="2916488"/>
            <a:ext cx="1410693" cy="592862"/>
            <a:chOff x="136544" y="5781481"/>
            <a:chExt cx="2170519" cy="592862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F3EC7C8-843A-6890-19C1-FE190E0A2D98}"/>
                </a:ext>
              </a:extLst>
            </p:cNvPr>
            <p:cNvSpPr/>
            <p:nvPr/>
          </p:nvSpPr>
          <p:spPr>
            <a:xfrm>
              <a:off x="297468" y="5781481"/>
              <a:ext cx="1805536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1F24697-0800-DB6F-063B-780B99227CE8}"/>
                </a:ext>
              </a:extLst>
            </p:cNvPr>
            <p:cNvSpPr txBox="1"/>
            <p:nvPr/>
          </p:nvSpPr>
          <p:spPr>
            <a:xfrm>
              <a:off x="136544" y="5789568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Find Altered Genes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3A82951-A569-8EEB-5F21-DBA47439F02E}"/>
              </a:ext>
            </a:extLst>
          </p:cNvPr>
          <p:cNvGrpSpPr/>
          <p:nvPr/>
        </p:nvGrpSpPr>
        <p:grpSpPr>
          <a:xfrm>
            <a:off x="2105727" y="3884946"/>
            <a:ext cx="1410693" cy="584775"/>
            <a:chOff x="199846" y="5774065"/>
            <a:chExt cx="2170519" cy="58477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EFD5091-051D-3CC2-A8F5-5EA70DB22119}"/>
                </a:ext>
              </a:extLst>
            </p:cNvPr>
            <p:cNvSpPr/>
            <p:nvPr/>
          </p:nvSpPr>
          <p:spPr>
            <a:xfrm>
              <a:off x="255376" y="5781481"/>
              <a:ext cx="2059461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B588357-7EA4-4B1F-7C9D-CD6750FAE4A5}"/>
                </a:ext>
              </a:extLst>
            </p:cNvPr>
            <p:cNvSpPr txBox="1"/>
            <p:nvPr/>
          </p:nvSpPr>
          <p:spPr>
            <a:xfrm>
              <a:off x="199846" y="5774065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Aggregate to Gene Modules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6B8E51D-3414-1CD4-6245-526E6D7CC86E}"/>
              </a:ext>
            </a:extLst>
          </p:cNvPr>
          <p:cNvGrpSpPr/>
          <p:nvPr/>
        </p:nvGrpSpPr>
        <p:grpSpPr>
          <a:xfrm>
            <a:off x="2105727" y="4876538"/>
            <a:ext cx="1410693" cy="584775"/>
            <a:chOff x="183194" y="5775239"/>
            <a:chExt cx="2170519" cy="584775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B6BB8F6-1615-D1C8-CF6C-9856BCE98C6D}"/>
                </a:ext>
              </a:extLst>
            </p:cNvPr>
            <p:cNvSpPr/>
            <p:nvPr/>
          </p:nvSpPr>
          <p:spPr>
            <a:xfrm>
              <a:off x="198991" y="5781481"/>
              <a:ext cx="2134969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4339E02-21B5-A864-DBC5-E18F63D78C2C}"/>
                </a:ext>
              </a:extLst>
            </p:cNvPr>
            <p:cNvSpPr txBox="1"/>
            <p:nvPr/>
          </p:nvSpPr>
          <p:spPr>
            <a:xfrm>
              <a:off x="183194" y="5775239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Visualize Gene Modules</a:t>
              </a:r>
            </a:p>
          </p:txBody>
        </p:sp>
      </p:grp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1AB08A2F-6961-C27F-A03F-EFDB0BB06E20}"/>
              </a:ext>
            </a:extLst>
          </p:cNvPr>
          <p:cNvSpPr/>
          <p:nvPr/>
        </p:nvSpPr>
        <p:spPr>
          <a:xfrm rot="5400000">
            <a:off x="884295" y="5719870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B1A5C97-D8F7-85F2-FF31-D8467B8EB9C9}"/>
              </a:ext>
            </a:extLst>
          </p:cNvPr>
          <p:cNvSpPr txBox="1"/>
          <p:nvPr/>
        </p:nvSpPr>
        <p:spPr>
          <a:xfrm>
            <a:off x="1843342" y="1560645"/>
            <a:ext cx="19354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/>
              <a:t>choose_graph_segments</a:t>
            </a:r>
            <a:r>
              <a:rPr lang="en-US" sz="1200" i="1" dirty="0"/>
              <a:t>()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591FB9E-4D40-90A4-339E-F7BDB45696AF}"/>
              </a:ext>
            </a:extLst>
          </p:cNvPr>
          <p:cNvSpPr txBox="1"/>
          <p:nvPr/>
        </p:nvSpPr>
        <p:spPr>
          <a:xfrm>
            <a:off x="308595" y="6276253"/>
            <a:ext cx="13043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order_cells</a:t>
            </a:r>
            <a:r>
              <a:rPr lang="en-US" sz="1200" i="1" dirty="0"/>
              <a:t>()</a:t>
            </a:r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9272E661-1541-8CA5-59F0-0456E3B5F131}"/>
              </a:ext>
            </a:extLst>
          </p:cNvPr>
          <p:cNvSpPr/>
          <p:nvPr/>
        </p:nvSpPr>
        <p:spPr>
          <a:xfrm rot="5400000">
            <a:off x="2748366" y="1725003"/>
            <a:ext cx="12541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3A9A794-E730-2CD9-15E8-C80136BC3510}"/>
              </a:ext>
            </a:extLst>
          </p:cNvPr>
          <p:cNvSpPr txBox="1"/>
          <p:nvPr/>
        </p:nvSpPr>
        <p:spPr>
          <a:xfrm>
            <a:off x="1926024" y="3415963"/>
            <a:ext cx="17700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find_gene_modules</a:t>
            </a:r>
            <a:r>
              <a:rPr lang="en-US" sz="1200" i="1" dirty="0"/>
              <a:t>() </a:t>
            </a: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BCE987A3-056C-9360-B158-ED0FC3FF61B1}"/>
              </a:ext>
            </a:extLst>
          </p:cNvPr>
          <p:cNvSpPr/>
          <p:nvPr/>
        </p:nvSpPr>
        <p:spPr>
          <a:xfrm rot="5400000">
            <a:off x="2734588" y="3598006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8037D10-D883-5D9A-742B-79579123038E}"/>
              </a:ext>
            </a:extLst>
          </p:cNvPr>
          <p:cNvSpPr txBox="1"/>
          <p:nvPr/>
        </p:nvSpPr>
        <p:spPr>
          <a:xfrm>
            <a:off x="1763405" y="4436697"/>
            <a:ext cx="20953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aggregate_gene_expression</a:t>
            </a:r>
            <a:r>
              <a:rPr lang="en-US" sz="1200" i="1" dirty="0"/>
              <a:t>() </a:t>
            </a: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FA032CB4-50C4-D085-031A-B87EC673A4E7}"/>
              </a:ext>
            </a:extLst>
          </p:cNvPr>
          <p:cNvSpPr/>
          <p:nvPr/>
        </p:nvSpPr>
        <p:spPr>
          <a:xfrm rot="5400000">
            <a:off x="2734588" y="2627482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A002116D-12A4-96A4-21F0-1E842D03F009}"/>
              </a:ext>
            </a:extLst>
          </p:cNvPr>
          <p:cNvSpPr/>
          <p:nvPr/>
        </p:nvSpPr>
        <p:spPr>
          <a:xfrm rot="5400000">
            <a:off x="2734588" y="4589580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1C0480F-EFFB-5680-DA1A-D6C1429012C8}"/>
              </a:ext>
            </a:extLst>
          </p:cNvPr>
          <p:cNvSpPr/>
          <p:nvPr/>
        </p:nvSpPr>
        <p:spPr>
          <a:xfrm>
            <a:off x="126999" y="894293"/>
            <a:ext cx="3644901" cy="5658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Right 147">
            <a:extLst>
              <a:ext uri="{FF2B5EF4-FFF2-40B4-BE49-F238E27FC236}">
                <a16:creationId xmlns:a16="http://schemas.microsoft.com/office/drawing/2014/main" id="{F67526A5-2309-D26E-0B85-13655250EAE0}"/>
              </a:ext>
            </a:extLst>
          </p:cNvPr>
          <p:cNvSpPr/>
          <p:nvPr/>
        </p:nvSpPr>
        <p:spPr>
          <a:xfrm rot="2467564">
            <a:off x="1430350" y="6257886"/>
            <a:ext cx="806312" cy="193754"/>
          </a:xfrm>
          <a:custGeom>
            <a:avLst/>
            <a:gdLst>
              <a:gd name="connsiteX0" fmla="*/ 0 w 865995"/>
              <a:gd name="connsiteY0" fmla="*/ 96522 h 386089"/>
              <a:gd name="connsiteX1" fmla="*/ 672951 w 865995"/>
              <a:gd name="connsiteY1" fmla="*/ 96522 h 386089"/>
              <a:gd name="connsiteX2" fmla="*/ 672951 w 865995"/>
              <a:gd name="connsiteY2" fmla="*/ 0 h 386089"/>
              <a:gd name="connsiteX3" fmla="*/ 865995 w 865995"/>
              <a:gd name="connsiteY3" fmla="*/ 193045 h 386089"/>
              <a:gd name="connsiteX4" fmla="*/ 672951 w 865995"/>
              <a:gd name="connsiteY4" fmla="*/ 386089 h 386089"/>
              <a:gd name="connsiteX5" fmla="*/ 672951 w 865995"/>
              <a:gd name="connsiteY5" fmla="*/ 289567 h 386089"/>
              <a:gd name="connsiteX6" fmla="*/ 0 w 865995"/>
              <a:gd name="connsiteY6" fmla="*/ 289567 h 386089"/>
              <a:gd name="connsiteX7" fmla="*/ 0 w 865995"/>
              <a:gd name="connsiteY7" fmla="*/ 96522 h 386089"/>
              <a:gd name="connsiteX0" fmla="*/ 0 w 865995"/>
              <a:gd name="connsiteY0" fmla="*/ 0 h 289567"/>
              <a:gd name="connsiteX1" fmla="*/ 672951 w 865995"/>
              <a:gd name="connsiteY1" fmla="*/ 0 h 289567"/>
              <a:gd name="connsiteX2" fmla="*/ 865995 w 865995"/>
              <a:gd name="connsiteY2" fmla="*/ 96523 h 289567"/>
              <a:gd name="connsiteX3" fmla="*/ 672951 w 865995"/>
              <a:gd name="connsiteY3" fmla="*/ 289567 h 289567"/>
              <a:gd name="connsiteX4" fmla="*/ 672951 w 865995"/>
              <a:gd name="connsiteY4" fmla="*/ 193045 h 289567"/>
              <a:gd name="connsiteX5" fmla="*/ 0 w 865995"/>
              <a:gd name="connsiteY5" fmla="*/ 193045 h 289567"/>
              <a:gd name="connsiteX6" fmla="*/ 0 w 865995"/>
              <a:gd name="connsiteY6" fmla="*/ 0 h 289567"/>
              <a:gd name="connsiteX0" fmla="*/ 0 w 672951"/>
              <a:gd name="connsiteY0" fmla="*/ 0 h 289567"/>
              <a:gd name="connsiteX1" fmla="*/ 672951 w 672951"/>
              <a:gd name="connsiteY1" fmla="*/ 0 h 289567"/>
              <a:gd name="connsiteX2" fmla="*/ 672951 w 672951"/>
              <a:gd name="connsiteY2" fmla="*/ 289567 h 289567"/>
              <a:gd name="connsiteX3" fmla="*/ 672951 w 672951"/>
              <a:gd name="connsiteY3" fmla="*/ 193045 h 289567"/>
              <a:gd name="connsiteX4" fmla="*/ 0 w 672951"/>
              <a:gd name="connsiteY4" fmla="*/ 193045 h 289567"/>
              <a:gd name="connsiteX5" fmla="*/ 0 w 672951"/>
              <a:gd name="connsiteY5" fmla="*/ 0 h 289567"/>
              <a:gd name="connsiteX0" fmla="*/ 0 w 672951"/>
              <a:gd name="connsiteY0" fmla="*/ 0 h 193045"/>
              <a:gd name="connsiteX1" fmla="*/ 672951 w 672951"/>
              <a:gd name="connsiteY1" fmla="*/ 0 h 193045"/>
              <a:gd name="connsiteX2" fmla="*/ 672951 w 672951"/>
              <a:gd name="connsiteY2" fmla="*/ 193045 h 193045"/>
              <a:gd name="connsiteX3" fmla="*/ 0 w 672951"/>
              <a:gd name="connsiteY3" fmla="*/ 193045 h 193045"/>
              <a:gd name="connsiteX4" fmla="*/ 0 w 672951"/>
              <a:gd name="connsiteY4" fmla="*/ 0 h 193045"/>
              <a:gd name="connsiteX0" fmla="*/ 0 w 672951"/>
              <a:gd name="connsiteY0" fmla="*/ 0 h 193045"/>
              <a:gd name="connsiteX1" fmla="*/ 629045 w 672951"/>
              <a:gd name="connsiteY1" fmla="*/ 402 h 193045"/>
              <a:gd name="connsiteX2" fmla="*/ 672951 w 672951"/>
              <a:gd name="connsiteY2" fmla="*/ 193045 h 193045"/>
              <a:gd name="connsiteX3" fmla="*/ 0 w 672951"/>
              <a:gd name="connsiteY3" fmla="*/ 193045 h 193045"/>
              <a:gd name="connsiteX4" fmla="*/ 0 w 672951"/>
              <a:gd name="connsiteY4" fmla="*/ 0 h 193045"/>
              <a:gd name="connsiteX0" fmla="*/ 0 w 629045"/>
              <a:gd name="connsiteY0" fmla="*/ 0 h 193045"/>
              <a:gd name="connsiteX1" fmla="*/ 629045 w 629045"/>
              <a:gd name="connsiteY1" fmla="*/ 402 h 193045"/>
              <a:gd name="connsiteX2" fmla="*/ 416461 w 629045"/>
              <a:gd name="connsiteY2" fmla="*/ 192553 h 193045"/>
              <a:gd name="connsiteX3" fmla="*/ 0 w 629045"/>
              <a:gd name="connsiteY3" fmla="*/ 193045 h 193045"/>
              <a:gd name="connsiteX4" fmla="*/ 0 w 629045"/>
              <a:gd name="connsiteY4" fmla="*/ 0 h 193045"/>
              <a:gd name="connsiteX0" fmla="*/ 0 w 637559"/>
              <a:gd name="connsiteY0" fmla="*/ 709 h 193754"/>
              <a:gd name="connsiteX1" fmla="*/ 637559 w 637559"/>
              <a:gd name="connsiteY1" fmla="*/ 0 h 193754"/>
              <a:gd name="connsiteX2" fmla="*/ 416461 w 637559"/>
              <a:gd name="connsiteY2" fmla="*/ 193262 h 193754"/>
              <a:gd name="connsiteX3" fmla="*/ 0 w 637559"/>
              <a:gd name="connsiteY3" fmla="*/ 193754 h 193754"/>
              <a:gd name="connsiteX4" fmla="*/ 0 w 637559"/>
              <a:gd name="connsiteY4" fmla="*/ 709 h 193754"/>
              <a:gd name="connsiteX0" fmla="*/ 0 w 824232"/>
              <a:gd name="connsiteY0" fmla="*/ 0 h 194435"/>
              <a:gd name="connsiteX1" fmla="*/ 824232 w 824232"/>
              <a:gd name="connsiteY1" fmla="*/ 681 h 194435"/>
              <a:gd name="connsiteX2" fmla="*/ 603134 w 824232"/>
              <a:gd name="connsiteY2" fmla="*/ 193943 h 194435"/>
              <a:gd name="connsiteX3" fmla="*/ 186673 w 824232"/>
              <a:gd name="connsiteY3" fmla="*/ 194435 h 194435"/>
              <a:gd name="connsiteX4" fmla="*/ 0 w 824232"/>
              <a:gd name="connsiteY4" fmla="*/ 0 h 194435"/>
              <a:gd name="connsiteX0" fmla="*/ 0 w 806312"/>
              <a:gd name="connsiteY0" fmla="*/ 534 h 193754"/>
              <a:gd name="connsiteX1" fmla="*/ 806312 w 806312"/>
              <a:gd name="connsiteY1" fmla="*/ 0 h 193754"/>
              <a:gd name="connsiteX2" fmla="*/ 585214 w 806312"/>
              <a:gd name="connsiteY2" fmla="*/ 193262 h 193754"/>
              <a:gd name="connsiteX3" fmla="*/ 168753 w 806312"/>
              <a:gd name="connsiteY3" fmla="*/ 193754 h 193754"/>
              <a:gd name="connsiteX4" fmla="*/ 0 w 806312"/>
              <a:gd name="connsiteY4" fmla="*/ 534 h 193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6312" h="193754">
                <a:moveTo>
                  <a:pt x="0" y="534"/>
                </a:moveTo>
                <a:lnTo>
                  <a:pt x="806312" y="0"/>
                </a:lnTo>
                <a:lnTo>
                  <a:pt x="585214" y="193262"/>
                </a:lnTo>
                <a:lnTo>
                  <a:pt x="168753" y="193754"/>
                </a:lnTo>
                <a:lnTo>
                  <a:pt x="0" y="534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1E5AEC5-F580-B8B2-7344-76D33597DDE7}"/>
              </a:ext>
            </a:extLst>
          </p:cNvPr>
          <p:cNvSpPr/>
          <p:nvPr/>
        </p:nvSpPr>
        <p:spPr>
          <a:xfrm>
            <a:off x="1866220" y="2647203"/>
            <a:ext cx="1895815" cy="3571723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33944DD-2CAE-89D0-EF94-4FCA99091912}"/>
              </a:ext>
            </a:extLst>
          </p:cNvPr>
          <p:cNvSpPr/>
          <p:nvPr/>
        </p:nvSpPr>
        <p:spPr>
          <a:xfrm>
            <a:off x="152023" y="851974"/>
            <a:ext cx="1715353" cy="5722285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AD8498BB-7E6E-1AC8-C83B-713223D4B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217" y="442476"/>
            <a:ext cx="6096851" cy="2324424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3531DC74-23CC-3935-9FFE-169DADC20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613" y="3535535"/>
            <a:ext cx="5195363" cy="3304251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0CCD3454-B50E-BEFA-DF79-C2DCD4B90A0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85217" y="2841612"/>
            <a:ext cx="6125430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69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DFD3C-6365-3DD6-5F08-C12E32DD0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2C6AB-82BE-DD87-3199-27D50CE5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sp>
        <p:nvSpPr>
          <p:cNvPr id="4" name="Arrow: Right 148">
            <a:extLst>
              <a:ext uri="{FF2B5EF4-FFF2-40B4-BE49-F238E27FC236}">
                <a16:creationId xmlns:a16="http://schemas.microsoft.com/office/drawing/2014/main" id="{868FC631-E86E-478F-6257-3132FCFA759F}"/>
              </a:ext>
            </a:extLst>
          </p:cNvPr>
          <p:cNvSpPr/>
          <p:nvPr/>
        </p:nvSpPr>
        <p:spPr>
          <a:xfrm rot="2467564">
            <a:off x="1563366" y="875759"/>
            <a:ext cx="691548" cy="386089"/>
          </a:xfrm>
          <a:custGeom>
            <a:avLst/>
            <a:gdLst>
              <a:gd name="connsiteX0" fmla="*/ 0 w 865995"/>
              <a:gd name="connsiteY0" fmla="*/ 96522 h 386089"/>
              <a:gd name="connsiteX1" fmla="*/ 672951 w 865995"/>
              <a:gd name="connsiteY1" fmla="*/ 96522 h 386089"/>
              <a:gd name="connsiteX2" fmla="*/ 672951 w 865995"/>
              <a:gd name="connsiteY2" fmla="*/ 0 h 386089"/>
              <a:gd name="connsiteX3" fmla="*/ 865995 w 865995"/>
              <a:gd name="connsiteY3" fmla="*/ 193045 h 386089"/>
              <a:gd name="connsiteX4" fmla="*/ 672951 w 865995"/>
              <a:gd name="connsiteY4" fmla="*/ 386089 h 386089"/>
              <a:gd name="connsiteX5" fmla="*/ 672951 w 865995"/>
              <a:gd name="connsiteY5" fmla="*/ 289567 h 386089"/>
              <a:gd name="connsiteX6" fmla="*/ 0 w 865995"/>
              <a:gd name="connsiteY6" fmla="*/ 289567 h 386089"/>
              <a:gd name="connsiteX7" fmla="*/ 0 w 865995"/>
              <a:gd name="connsiteY7" fmla="*/ 96522 h 386089"/>
              <a:gd name="connsiteX0" fmla="*/ 370651 w 865995"/>
              <a:gd name="connsiteY0" fmla="*/ 105869 h 386089"/>
              <a:gd name="connsiteX1" fmla="*/ 672951 w 865995"/>
              <a:gd name="connsiteY1" fmla="*/ 96522 h 386089"/>
              <a:gd name="connsiteX2" fmla="*/ 672951 w 865995"/>
              <a:gd name="connsiteY2" fmla="*/ 0 h 386089"/>
              <a:gd name="connsiteX3" fmla="*/ 865995 w 865995"/>
              <a:gd name="connsiteY3" fmla="*/ 193045 h 386089"/>
              <a:gd name="connsiteX4" fmla="*/ 672951 w 865995"/>
              <a:gd name="connsiteY4" fmla="*/ 386089 h 386089"/>
              <a:gd name="connsiteX5" fmla="*/ 672951 w 865995"/>
              <a:gd name="connsiteY5" fmla="*/ 289567 h 386089"/>
              <a:gd name="connsiteX6" fmla="*/ 0 w 865995"/>
              <a:gd name="connsiteY6" fmla="*/ 289567 h 386089"/>
              <a:gd name="connsiteX7" fmla="*/ 370651 w 865995"/>
              <a:gd name="connsiteY7" fmla="*/ 105869 h 386089"/>
              <a:gd name="connsiteX0" fmla="*/ 219817 w 715161"/>
              <a:gd name="connsiteY0" fmla="*/ 105869 h 386089"/>
              <a:gd name="connsiteX1" fmla="*/ 522117 w 715161"/>
              <a:gd name="connsiteY1" fmla="*/ 96522 h 386089"/>
              <a:gd name="connsiteX2" fmla="*/ 522117 w 715161"/>
              <a:gd name="connsiteY2" fmla="*/ 0 h 386089"/>
              <a:gd name="connsiteX3" fmla="*/ 715161 w 715161"/>
              <a:gd name="connsiteY3" fmla="*/ 193045 h 386089"/>
              <a:gd name="connsiteX4" fmla="*/ 522117 w 715161"/>
              <a:gd name="connsiteY4" fmla="*/ 386089 h 386089"/>
              <a:gd name="connsiteX5" fmla="*/ 522117 w 715161"/>
              <a:gd name="connsiteY5" fmla="*/ 289567 h 386089"/>
              <a:gd name="connsiteX6" fmla="*/ 0 w 715161"/>
              <a:gd name="connsiteY6" fmla="*/ 288530 h 386089"/>
              <a:gd name="connsiteX7" fmla="*/ 219817 w 715161"/>
              <a:gd name="connsiteY7" fmla="*/ 105869 h 386089"/>
              <a:gd name="connsiteX0" fmla="*/ 201594 w 696938"/>
              <a:gd name="connsiteY0" fmla="*/ 105869 h 386089"/>
              <a:gd name="connsiteX1" fmla="*/ 503894 w 696938"/>
              <a:gd name="connsiteY1" fmla="*/ 96522 h 386089"/>
              <a:gd name="connsiteX2" fmla="*/ 503894 w 696938"/>
              <a:gd name="connsiteY2" fmla="*/ 0 h 386089"/>
              <a:gd name="connsiteX3" fmla="*/ 696938 w 696938"/>
              <a:gd name="connsiteY3" fmla="*/ 193045 h 386089"/>
              <a:gd name="connsiteX4" fmla="*/ 503894 w 696938"/>
              <a:gd name="connsiteY4" fmla="*/ 386089 h 386089"/>
              <a:gd name="connsiteX5" fmla="*/ 503894 w 696938"/>
              <a:gd name="connsiteY5" fmla="*/ 289567 h 386089"/>
              <a:gd name="connsiteX6" fmla="*/ 0 w 696938"/>
              <a:gd name="connsiteY6" fmla="*/ 285264 h 386089"/>
              <a:gd name="connsiteX7" fmla="*/ 201594 w 696938"/>
              <a:gd name="connsiteY7" fmla="*/ 105869 h 386089"/>
              <a:gd name="connsiteX0" fmla="*/ 196204 w 691548"/>
              <a:gd name="connsiteY0" fmla="*/ 105869 h 386089"/>
              <a:gd name="connsiteX1" fmla="*/ 498504 w 691548"/>
              <a:gd name="connsiteY1" fmla="*/ 96522 h 386089"/>
              <a:gd name="connsiteX2" fmla="*/ 498504 w 691548"/>
              <a:gd name="connsiteY2" fmla="*/ 0 h 386089"/>
              <a:gd name="connsiteX3" fmla="*/ 691548 w 691548"/>
              <a:gd name="connsiteY3" fmla="*/ 193045 h 386089"/>
              <a:gd name="connsiteX4" fmla="*/ 498504 w 691548"/>
              <a:gd name="connsiteY4" fmla="*/ 386089 h 386089"/>
              <a:gd name="connsiteX5" fmla="*/ 498504 w 691548"/>
              <a:gd name="connsiteY5" fmla="*/ 289567 h 386089"/>
              <a:gd name="connsiteX6" fmla="*/ 0 w 691548"/>
              <a:gd name="connsiteY6" fmla="*/ 272128 h 386089"/>
              <a:gd name="connsiteX7" fmla="*/ 196204 w 691548"/>
              <a:gd name="connsiteY7" fmla="*/ 105869 h 38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548" h="386089">
                <a:moveTo>
                  <a:pt x="196204" y="105869"/>
                </a:moveTo>
                <a:lnTo>
                  <a:pt x="498504" y="96522"/>
                </a:lnTo>
                <a:lnTo>
                  <a:pt x="498504" y="0"/>
                </a:lnTo>
                <a:lnTo>
                  <a:pt x="691548" y="193045"/>
                </a:lnTo>
                <a:lnTo>
                  <a:pt x="498504" y="386089"/>
                </a:lnTo>
                <a:lnTo>
                  <a:pt x="498504" y="289567"/>
                </a:lnTo>
                <a:lnTo>
                  <a:pt x="0" y="272128"/>
                </a:lnTo>
                <a:lnTo>
                  <a:pt x="196204" y="105869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DC2852F-0920-8820-45D6-37563BFE4730}"/>
              </a:ext>
            </a:extLst>
          </p:cNvPr>
          <p:cNvSpPr/>
          <p:nvPr/>
        </p:nvSpPr>
        <p:spPr>
          <a:xfrm rot="5400000">
            <a:off x="898073" y="1325513"/>
            <a:ext cx="12541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C7EAE7B-396B-2359-A585-07029A968B4D}"/>
              </a:ext>
            </a:extLst>
          </p:cNvPr>
          <p:cNvGrpSpPr/>
          <p:nvPr/>
        </p:nvGrpSpPr>
        <p:grpSpPr>
          <a:xfrm>
            <a:off x="203372" y="942103"/>
            <a:ext cx="1514816" cy="338554"/>
            <a:chOff x="-69645" y="698949"/>
            <a:chExt cx="2178751" cy="33855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568EF4-C557-03BD-D206-E9DA35AD51EA}"/>
                </a:ext>
              </a:extLst>
            </p:cNvPr>
            <p:cNvSpPr/>
            <p:nvPr/>
          </p:nvSpPr>
          <p:spPr>
            <a:xfrm>
              <a:off x="113942" y="750352"/>
              <a:ext cx="1834757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2DBAA4D-A80B-107D-CC20-F36C900479D2}"/>
                </a:ext>
              </a:extLst>
            </p:cNvPr>
            <p:cNvSpPr txBox="1"/>
            <p:nvPr/>
          </p:nvSpPr>
          <p:spPr>
            <a:xfrm>
              <a:off x="-69645" y="698949"/>
              <a:ext cx="21787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Normalization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35419B6-ECF5-D4BC-64F0-12F7DA013B4E}"/>
              </a:ext>
            </a:extLst>
          </p:cNvPr>
          <p:cNvGrpSpPr/>
          <p:nvPr/>
        </p:nvGrpSpPr>
        <p:grpSpPr>
          <a:xfrm>
            <a:off x="69657" y="2191219"/>
            <a:ext cx="1782247" cy="830997"/>
            <a:chOff x="27906" y="5317845"/>
            <a:chExt cx="2185416" cy="83099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E3B82DA-432C-8D5A-3765-045CF27642FC}"/>
                </a:ext>
              </a:extLst>
            </p:cNvPr>
            <p:cNvSpPr/>
            <p:nvPr/>
          </p:nvSpPr>
          <p:spPr>
            <a:xfrm>
              <a:off x="292267" y="5372080"/>
              <a:ext cx="1658952" cy="729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3785DB6-A1AE-5A5A-FFA7-620846801123}"/>
                </a:ext>
              </a:extLst>
            </p:cNvPr>
            <p:cNvSpPr txBox="1"/>
            <p:nvPr/>
          </p:nvSpPr>
          <p:spPr>
            <a:xfrm>
              <a:off x="27906" y="5317845"/>
              <a:ext cx="21854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Linear Dimensional </a:t>
              </a:r>
            </a:p>
            <a:p>
              <a:pPr algn="ctr"/>
              <a:r>
                <a:rPr lang="en-US" sz="1600" b="1" dirty="0"/>
                <a:t>Reduction 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A19CF26-5EE9-DF41-54F7-FA77550AA0BE}"/>
              </a:ext>
            </a:extLst>
          </p:cNvPr>
          <p:cNvGrpSpPr/>
          <p:nvPr/>
        </p:nvGrpSpPr>
        <p:grpSpPr>
          <a:xfrm>
            <a:off x="210748" y="3363862"/>
            <a:ext cx="1500065" cy="1338812"/>
            <a:chOff x="88035" y="5728322"/>
            <a:chExt cx="2308029" cy="133881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534991-4AE8-C092-D986-3AB435A4FAA8}"/>
                </a:ext>
              </a:extLst>
            </p:cNvPr>
            <p:cNvSpPr/>
            <p:nvPr/>
          </p:nvSpPr>
          <p:spPr>
            <a:xfrm>
              <a:off x="134321" y="5728322"/>
              <a:ext cx="2258573" cy="13234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F31D09-268E-7A83-8FB6-2230091B12E0}"/>
                </a:ext>
              </a:extLst>
            </p:cNvPr>
            <p:cNvSpPr txBox="1"/>
            <p:nvPr/>
          </p:nvSpPr>
          <p:spPr>
            <a:xfrm>
              <a:off x="88035" y="5743695"/>
              <a:ext cx="230802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Nonlinear Dimension Reduction,</a:t>
              </a:r>
            </a:p>
            <a:p>
              <a:pPr algn="ctr"/>
              <a:r>
                <a:rPr lang="en-US" sz="1600" b="1" dirty="0"/>
                <a:t>Clustering,</a:t>
              </a:r>
            </a:p>
            <a:p>
              <a:pPr algn="ctr"/>
              <a:r>
                <a:rPr lang="en-US" sz="1600" b="1" dirty="0"/>
                <a:t>Partitioning 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FBBA2D-4CE9-7C8B-1E38-789583418C8C}"/>
              </a:ext>
            </a:extLst>
          </p:cNvPr>
          <p:cNvGrpSpPr/>
          <p:nvPr/>
        </p:nvGrpSpPr>
        <p:grpSpPr>
          <a:xfrm>
            <a:off x="255434" y="1561471"/>
            <a:ext cx="1410693" cy="338554"/>
            <a:chOff x="636190" y="1289169"/>
            <a:chExt cx="1537719" cy="33855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BAE409-604C-65D7-1F09-09899B19FF28}"/>
                </a:ext>
              </a:extLst>
            </p:cNvPr>
            <p:cNvSpPr/>
            <p:nvPr/>
          </p:nvSpPr>
          <p:spPr>
            <a:xfrm>
              <a:off x="754184" y="1332386"/>
              <a:ext cx="1271053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EDBBBE5-7528-0F96-1523-8C297F6E0711}"/>
                </a:ext>
              </a:extLst>
            </p:cNvPr>
            <p:cNvSpPr txBox="1"/>
            <p:nvPr/>
          </p:nvSpPr>
          <p:spPr>
            <a:xfrm>
              <a:off x="636190" y="1289169"/>
              <a:ext cx="15377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Integration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F6771DC-4051-CEEF-095F-0C423DECD064}"/>
              </a:ext>
            </a:extLst>
          </p:cNvPr>
          <p:cNvSpPr txBox="1"/>
          <p:nvPr/>
        </p:nvSpPr>
        <p:spPr>
          <a:xfrm>
            <a:off x="59695" y="1198409"/>
            <a:ext cx="18021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preprocess_cds</a:t>
            </a:r>
            <a:r>
              <a:rPr lang="en-US" sz="1200" i="1" dirty="0"/>
              <a:t>()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8E51E3-AFB3-2181-DFE5-00A2DCEA4A21}"/>
              </a:ext>
            </a:extLst>
          </p:cNvPr>
          <p:cNvSpPr txBox="1"/>
          <p:nvPr/>
        </p:nvSpPr>
        <p:spPr>
          <a:xfrm>
            <a:off x="39342" y="1806129"/>
            <a:ext cx="18428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align_cds</a:t>
            </a:r>
            <a:r>
              <a:rPr lang="en-US" sz="1200" i="1" dirty="0"/>
              <a:t>()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BADB6C-AFB1-8F3D-8C43-E9D8AEA57BBB}"/>
              </a:ext>
            </a:extLst>
          </p:cNvPr>
          <p:cNvSpPr txBox="1"/>
          <p:nvPr/>
        </p:nvSpPr>
        <p:spPr>
          <a:xfrm>
            <a:off x="75731" y="2951456"/>
            <a:ext cx="17700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reduce_dimension</a:t>
            </a:r>
            <a:r>
              <a:rPr lang="en-US" sz="1200" i="1" dirty="0"/>
              <a:t>()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02023E-75AF-BEFB-AD0E-87FA05B6C105}"/>
              </a:ext>
            </a:extLst>
          </p:cNvPr>
          <p:cNvSpPr txBox="1"/>
          <p:nvPr/>
        </p:nvSpPr>
        <p:spPr>
          <a:xfrm>
            <a:off x="374041" y="4635295"/>
            <a:ext cx="11734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 </a:t>
            </a:r>
            <a:r>
              <a:rPr lang="en-US" sz="1200" i="1" dirty="0" err="1"/>
              <a:t>cluster_cells</a:t>
            </a:r>
            <a:r>
              <a:rPr lang="en-US" sz="1200" i="1" dirty="0"/>
              <a:t> ()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10561F-2006-1BCC-2713-E4F7084A74EC}"/>
              </a:ext>
            </a:extLst>
          </p:cNvPr>
          <p:cNvSpPr txBox="1"/>
          <p:nvPr/>
        </p:nvSpPr>
        <p:spPr>
          <a:xfrm>
            <a:off x="64888" y="5576330"/>
            <a:ext cx="17917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/>
              <a:t>learn_graph</a:t>
            </a:r>
            <a:r>
              <a:rPr lang="en-US" sz="1200" i="1" dirty="0"/>
              <a:t>()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ED07351-B243-147A-6C13-FCE677890E1F}"/>
              </a:ext>
            </a:extLst>
          </p:cNvPr>
          <p:cNvGrpSpPr/>
          <p:nvPr/>
        </p:nvGrpSpPr>
        <p:grpSpPr>
          <a:xfrm>
            <a:off x="255434" y="5063056"/>
            <a:ext cx="1410693" cy="584775"/>
            <a:chOff x="136544" y="5759803"/>
            <a:chExt cx="2170519" cy="58477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78B339B-283E-81C9-0D91-1CB9C70A9487}"/>
                </a:ext>
              </a:extLst>
            </p:cNvPr>
            <p:cNvSpPr/>
            <p:nvPr/>
          </p:nvSpPr>
          <p:spPr>
            <a:xfrm>
              <a:off x="297468" y="5781481"/>
              <a:ext cx="1805536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1220697-D09E-AD48-FE5D-2F680861701C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Trajectory Graph</a:t>
              </a:r>
            </a:p>
          </p:txBody>
        </p:sp>
      </p:grp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27968BE0-DC9E-5DAD-DD1F-C952B0804834}"/>
              </a:ext>
            </a:extLst>
          </p:cNvPr>
          <p:cNvSpPr/>
          <p:nvPr/>
        </p:nvSpPr>
        <p:spPr>
          <a:xfrm rot="5400000">
            <a:off x="892518" y="1955718"/>
            <a:ext cx="136524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4DE1EF14-056A-75BA-3EDB-9B1C0255F201}"/>
              </a:ext>
            </a:extLst>
          </p:cNvPr>
          <p:cNvSpPr/>
          <p:nvPr/>
        </p:nvSpPr>
        <p:spPr>
          <a:xfrm rot="5400000">
            <a:off x="884295" y="3093403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910A6142-0ECD-BE29-BDD8-C9E6CDDF4A18}"/>
              </a:ext>
            </a:extLst>
          </p:cNvPr>
          <p:cNvSpPr/>
          <p:nvPr/>
        </p:nvSpPr>
        <p:spPr>
          <a:xfrm rot="5400000">
            <a:off x="884295" y="4805242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01F20D-19CB-B4D0-4B57-0E2A7B00D26E}"/>
              </a:ext>
            </a:extLst>
          </p:cNvPr>
          <p:cNvGrpSpPr/>
          <p:nvPr/>
        </p:nvGrpSpPr>
        <p:grpSpPr>
          <a:xfrm>
            <a:off x="255434" y="5973939"/>
            <a:ext cx="1410693" cy="338554"/>
            <a:chOff x="136544" y="5759803"/>
            <a:chExt cx="2170519" cy="33855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99E0CA5-8141-69A4-EDD9-D599C415367C}"/>
                </a:ext>
              </a:extLst>
            </p:cNvPr>
            <p:cNvSpPr/>
            <p:nvPr/>
          </p:nvSpPr>
          <p:spPr>
            <a:xfrm>
              <a:off x="297468" y="5781482"/>
              <a:ext cx="1805536" cy="2724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4CE149D-009B-923B-7359-5DB5DBACFBB1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Order Cells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33E0BA6-3C5F-F800-74B9-50C08CE70A90}"/>
              </a:ext>
            </a:extLst>
          </p:cNvPr>
          <p:cNvGrpSpPr/>
          <p:nvPr/>
        </p:nvGrpSpPr>
        <p:grpSpPr>
          <a:xfrm>
            <a:off x="2105727" y="993506"/>
            <a:ext cx="1410693" cy="584775"/>
            <a:chOff x="136544" y="5759803"/>
            <a:chExt cx="2170519" cy="584775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3122F24-C063-7D69-715D-150CF01FB9FB}"/>
                </a:ext>
              </a:extLst>
            </p:cNvPr>
            <p:cNvSpPr/>
            <p:nvPr/>
          </p:nvSpPr>
          <p:spPr>
            <a:xfrm>
              <a:off x="297468" y="5781481"/>
              <a:ext cx="1805536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D156248-3F31-260E-952F-A60D133FC447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Subset Trajectory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617D5C4-CB4D-2BA0-A3B9-608DD6626252}"/>
              </a:ext>
            </a:extLst>
          </p:cNvPr>
          <p:cNvGrpSpPr/>
          <p:nvPr/>
        </p:nvGrpSpPr>
        <p:grpSpPr>
          <a:xfrm>
            <a:off x="2105727" y="2028272"/>
            <a:ext cx="1410693" cy="584775"/>
            <a:chOff x="136544" y="5759803"/>
            <a:chExt cx="2170519" cy="584775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B25A9FE-319E-4B36-6781-1583A9DF1C33}"/>
                </a:ext>
              </a:extLst>
            </p:cNvPr>
            <p:cNvSpPr/>
            <p:nvPr/>
          </p:nvSpPr>
          <p:spPr>
            <a:xfrm>
              <a:off x="297468" y="5781481"/>
              <a:ext cx="1805536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60B3E2A-DD2F-4EAE-BAB7-82D773D1CE23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Reprocess Trajectory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42597E5-B2AA-6F00-DDBC-31B7A384C3E3}"/>
              </a:ext>
            </a:extLst>
          </p:cNvPr>
          <p:cNvGrpSpPr/>
          <p:nvPr/>
        </p:nvGrpSpPr>
        <p:grpSpPr>
          <a:xfrm>
            <a:off x="2105727" y="2916488"/>
            <a:ext cx="1410693" cy="592862"/>
            <a:chOff x="136544" y="5781481"/>
            <a:chExt cx="2170519" cy="592862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360697D-E278-BAEB-82C5-7C78711CB920}"/>
                </a:ext>
              </a:extLst>
            </p:cNvPr>
            <p:cNvSpPr/>
            <p:nvPr/>
          </p:nvSpPr>
          <p:spPr>
            <a:xfrm>
              <a:off x="297468" y="5781481"/>
              <a:ext cx="1805536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A6AE3A7-FE7D-5FEF-5844-5908C6FC4DA0}"/>
                </a:ext>
              </a:extLst>
            </p:cNvPr>
            <p:cNvSpPr txBox="1"/>
            <p:nvPr/>
          </p:nvSpPr>
          <p:spPr>
            <a:xfrm>
              <a:off x="136544" y="5789568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Find Altered Genes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EDDFD05-A17E-C613-FC0B-01A131986E1A}"/>
              </a:ext>
            </a:extLst>
          </p:cNvPr>
          <p:cNvGrpSpPr/>
          <p:nvPr/>
        </p:nvGrpSpPr>
        <p:grpSpPr>
          <a:xfrm>
            <a:off x="2105727" y="3884946"/>
            <a:ext cx="1410693" cy="584775"/>
            <a:chOff x="199846" y="5774065"/>
            <a:chExt cx="2170519" cy="58477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4B0CA51-210C-7A26-8344-FFEFB38CC336}"/>
                </a:ext>
              </a:extLst>
            </p:cNvPr>
            <p:cNvSpPr/>
            <p:nvPr/>
          </p:nvSpPr>
          <p:spPr>
            <a:xfrm>
              <a:off x="255376" y="5781481"/>
              <a:ext cx="2059461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9045B6F-9DCA-712A-3A77-2D04E7AD478C}"/>
                </a:ext>
              </a:extLst>
            </p:cNvPr>
            <p:cNvSpPr txBox="1"/>
            <p:nvPr/>
          </p:nvSpPr>
          <p:spPr>
            <a:xfrm>
              <a:off x="199846" y="5774065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Aggregate to Gene Modules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47445F2-A6F7-ABF0-71DC-FD2D326F826F}"/>
              </a:ext>
            </a:extLst>
          </p:cNvPr>
          <p:cNvGrpSpPr/>
          <p:nvPr/>
        </p:nvGrpSpPr>
        <p:grpSpPr>
          <a:xfrm>
            <a:off x="2105727" y="4876538"/>
            <a:ext cx="1410693" cy="584775"/>
            <a:chOff x="183194" y="5775239"/>
            <a:chExt cx="2170519" cy="584775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580CE24-12BB-77DD-B2F2-584F446351C3}"/>
                </a:ext>
              </a:extLst>
            </p:cNvPr>
            <p:cNvSpPr/>
            <p:nvPr/>
          </p:nvSpPr>
          <p:spPr>
            <a:xfrm>
              <a:off x="198991" y="5781481"/>
              <a:ext cx="2134969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5928E3D-7792-482B-0860-543863766C1A}"/>
                </a:ext>
              </a:extLst>
            </p:cNvPr>
            <p:cNvSpPr txBox="1"/>
            <p:nvPr/>
          </p:nvSpPr>
          <p:spPr>
            <a:xfrm>
              <a:off x="183194" y="5775239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Visualize Gene Modules</a:t>
              </a:r>
            </a:p>
          </p:txBody>
        </p:sp>
      </p:grp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8AF98322-3644-E8D6-7F13-0F3FDE61BC02}"/>
              </a:ext>
            </a:extLst>
          </p:cNvPr>
          <p:cNvSpPr/>
          <p:nvPr/>
        </p:nvSpPr>
        <p:spPr>
          <a:xfrm rot="5400000">
            <a:off x="884295" y="5719870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68A1555-C16B-735B-E3B9-E9BD4FADD8F1}"/>
              </a:ext>
            </a:extLst>
          </p:cNvPr>
          <p:cNvSpPr txBox="1"/>
          <p:nvPr/>
        </p:nvSpPr>
        <p:spPr>
          <a:xfrm>
            <a:off x="1843342" y="1560645"/>
            <a:ext cx="19354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/>
              <a:t>choose_graph_segments</a:t>
            </a:r>
            <a:r>
              <a:rPr lang="en-US" sz="1200" i="1" dirty="0"/>
              <a:t>()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A483FE6-FE69-883E-4F2B-23CA254B70C7}"/>
              </a:ext>
            </a:extLst>
          </p:cNvPr>
          <p:cNvSpPr txBox="1"/>
          <p:nvPr/>
        </p:nvSpPr>
        <p:spPr>
          <a:xfrm>
            <a:off x="308595" y="6276253"/>
            <a:ext cx="13043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order_cells</a:t>
            </a:r>
            <a:r>
              <a:rPr lang="en-US" sz="1200" i="1" dirty="0"/>
              <a:t>()</a:t>
            </a:r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B795EEEF-1589-DC0D-445C-4A15F6312F13}"/>
              </a:ext>
            </a:extLst>
          </p:cNvPr>
          <p:cNvSpPr/>
          <p:nvPr/>
        </p:nvSpPr>
        <p:spPr>
          <a:xfrm rot="5400000">
            <a:off x="2748366" y="1725003"/>
            <a:ext cx="12541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A87788F-2467-B40E-97B0-FCBA1E54EECA}"/>
              </a:ext>
            </a:extLst>
          </p:cNvPr>
          <p:cNvSpPr txBox="1"/>
          <p:nvPr/>
        </p:nvSpPr>
        <p:spPr>
          <a:xfrm>
            <a:off x="1926024" y="3415963"/>
            <a:ext cx="17700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find_gene_modules</a:t>
            </a:r>
            <a:r>
              <a:rPr lang="en-US" sz="1200" i="1" dirty="0"/>
              <a:t>() </a:t>
            </a: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1D314327-9759-C052-E93A-BEE028480FDB}"/>
              </a:ext>
            </a:extLst>
          </p:cNvPr>
          <p:cNvSpPr/>
          <p:nvPr/>
        </p:nvSpPr>
        <p:spPr>
          <a:xfrm rot="5400000">
            <a:off x="2734588" y="3598006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6867494-83C0-E03F-0935-62A3D466F86A}"/>
              </a:ext>
            </a:extLst>
          </p:cNvPr>
          <p:cNvSpPr txBox="1"/>
          <p:nvPr/>
        </p:nvSpPr>
        <p:spPr>
          <a:xfrm>
            <a:off x="1763405" y="4436697"/>
            <a:ext cx="20953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aggregate_gene_expression</a:t>
            </a:r>
            <a:r>
              <a:rPr lang="en-US" sz="1200" i="1" dirty="0"/>
              <a:t>() </a:t>
            </a: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94EAAFEF-904C-E2FF-6B99-ED23ACF4BACB}"/>
              </a:ext>
            </a:extLst>
          </p:cNvPr>
          <p:cNvSpPr/>
          <p:nvPr/>
        </p:nvSpPr>
        <p:spPr>
          <a:xfrm rot="5400000">
            <a:off x="2734588" y="2627482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67F12ED1-1AE3-D0A1-EE79-8B91C7B672F6}"/>
              </a:ext>
            </a:extLst>
          </p:cNvPr>
          <p:cNvSpPr/>
          <p:nvPr/>
        </p:nvSpPr>
        <p:spPr>
          <a:xfrm rot="5400000">
            <a:off x="2734588" y="4589580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3DE7BB3-7FB2-B51C-7730-F27481C27384}"/>
              </a:ext>
            </a:extLst>
          </p:cNvPr>
          <p:cNvSpPr/>
          <p:nvPr/>
        </p:nvSpPr>
        <p:spPr>
          <a:xfrm>
            <a:off x="126999" y="894293"/>
            <a:ext cx="3644901" cy="5658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Right 147">
            <a:extLst>
              <a:ext uri="{FF2B5EF4-FFF2-40B4-BE49-F238E27FC236}">
                <a16:creationId xmlns:a16="http://schemas.microsoft.com/office/drawing/2014/main" id="{710F8D56-8CE9-9740-1BD7-1B13AFDDE1B5}"/>
              </a:ext>
            </a:extLst>
          </p:cNvPr>
          <p:cNvSpPr/>
          <p:nvPr/>
        </p:nvSpPr>
        <p:spPr>
          <a:xfrm rot="2467564">
            <a:off x="1430350" y="6257886"/>
            <a:ext cx="806312" cy="193754"/>
          </a:xfrm>
          <a:custGeom>
            <a:avLst/>
            <a:gdLst>
              <a:gd name="connsiteX0" fmla="*/ 0 w 865995"/>
              <a:gd name="connsiteY0" fmla="*/ 96522 h 386089"/>
              <a:gd name="connsiteX1" fmla="*/ 672951 w 865995"/>
              <a:gd name="connsiteY1" fmla="*/ 96522 h 386089"/>
              <a:gd name="connsiteX2" fmla="*/ 672951 w 865995"/>
              <a:gd name="connsiteY2" fmla="*/ 0 h 386089"/>
              <a:gd name="connsiteX3" fmla="*/ 865995 w 865995"/>
              <a:gd name="connsiteY3" fmla="*/ 193045 h 386089"/>
              <a:gd name="connsiteX4" fmla="*/ 672951 w 865995"/>
              <a:gd name="connsiteY4" fmla="*/ 386089 h 386089"/>
              <a:gd name="connsiteX5" fmla="*/ 672951 w 865995"/>
              <a:gd name="connsiteY5" fmla="*/ 289567 h 386089"/>
              <a:gd name="connsiteX6" fmla="*/ 0 w 865995"/>
              <a:gd name="connsiteY6" fmla="*/ 289567 h 386089"/>
              <a:gd name="connsiteX7" fmla="*/ 0 w 865995"/>
              <a:gd name="connsiteY7" fmla="*/ 96522 h 386089"/>
              <a:gd name="connsiteX0" fmla="*/ 0 w 865995"/>
              <a:gd name="connsiteY0" fmla="*/ 0 h 289567"/>
              <a:gd name="connsiteX1" fmla="*/ 672951 w 865995"/>
              <a:gd name="connsiteY1" fmla="*/ 0 h 289567"/>
              <a:gd name="connsiteX2" fmla="*/ 865995 w 865995"/>
              <a:gd name="connsiteY2" fmla="*/ 96523 h 289567"/>
              <a:gd name="connsiteX3" fmla="*/ 672951 w 865995"/>
              <a:gd name="connsiteY3" fmla="*/ 289567 h 289567"/>
              <a:gd name="connsiteX4" fmla="*/ 672951 w 865995"/>
              <a:gd name="connsiteY4" fmla="*/ 193045 h 289567"/>
              <a:gd name="connsiteX5" fmla="*/ 0 w 865995"/>
              <a:gd name="connsiteY5" fmla="*/ 193045 h 289567"/>
              <a:gd name="connsiteX6" fmla="*/ 0 w 865995"/>
              <a:gd name="connsiteY6" fmla="*/ 0 h 289567"/>
              <a:gd name="connsiteX0" fmla="*/ 0 w 672951"/>
              <a:gd name="connsiteY0" fmla="*/ 0 h 289567"/>
              <a:gd name="connsiteX1" fmla="*/ 672951 w 672951"/>
              <a:gd name="connsiteY1" fmla="*/ 0 h 289567"/>
              <a:gd name="connsiteX2" fmla="*/ 672951 w 672951"/>
              <a:gd name="connsiteY2" fmla="*/ 289567 h 289567"/>
              <a:gd name="connsiteX3" fmla="*/ 672951 w 672951"/>
              <a:gd name="connsiteY3" fmla="*/ 193045 h 289567"/>
              <a:gd name="connsiteX4" fmla="*/ 0 w 672951"/>
              <a:gd name="connsiteY4" fmla="*/ 193045 h 289567"/>
              <a:gd name="connsiteX5" fmla="*/ 0 w 672951"/>
              <a:gd name="connsiteY5" fmla="*/ 0 h 289567"/>
              <a:gd name="connsiteX0" fmla="*/ 0 w 672951"/>
              <a:gd name="connsiteY0" fmla="*/ 0 h 193045"/>
              <a:gd name="connsiteX1" fmla="*/ 672951 w 672951"/>
              <a:gd name="connsiteY1" fmla="*/ 0 h 193045"/>
              <a:gd name="connsiteX2" fmla="*/ 672951 w 672951"/>
              <a:gd name="connsiteY2" fmla="*/ 193045 h 193045"/>
              <a:gd name="connsiteX3" fmla="*/ 0 w 672951"/>
              <a:gd name="connsiteY3" fmla="*/ 193045 h 193045"/>
              <a:gd name="connsiteX4" fmla="*/ 0 w 672951"/>
              <a:gd name="connsiteY4" fmla="*/ 0 h 193045"/>
              <a:gd name="connsiteX0" fmla="*/ 0 w 672951"/>
              <a:gd name="connsiteY0" fmla="*/ 0 h 193045"/>
              <a:gd name="connsiteX1" fmla="*/ 629045 w 672951"/>
              <a:gd name="connsiteY1" fmla="*/ 402 h 193045"/>
              <a:gd name="connsiteX2" fmla="*/ 672951 w 672951"/>
              <a:gd name="connsiteY2" fmla="*/ 193045 h 193045"/>
              <a:gd name="connsiteX3" fmla="*/ 0 w 672951"/>
              <a:gd name="connsiteY3" fmla="*/ 193045 h 193045"/>
              <a:gd name="connsiteX4" fmla="*/ 0 w 672951"/>
              <a:gd name="connsiteY4" fmla="*/ 0 h 193045"/>
              <a:gd name="connsiteX0" fmla="*/ 0 w 629045"/>
              <a:gd name="connsiteY0" fmla="*/ 0 h 193045"/>
              <a:gd name="connsiteX1" fmla="*/ 629045 w 629045"/>
              <a:gd name="connsiteY1" fmla="*/ 402 h 193045"/>
              <a:gd name="connsiteX2" fmla="*/ 416461 w 629045"/>
              <a:gd name="connsiteY2" fmla="*/ 192553 h 193045"/>
              <a:gd name="connsiteX3" fmla="*/ 0 w 629045"/>
              <a:gd name="connsiteY3" fmla="*/ 193045 h 193045"/>
              <a:gd name="connsiteX4" fmla="*/ 0 w 629045"/>
              <a:gd name="connsiteY4" fmla="*/ 0 h 193045"/>
              <a:gd name="connsiteX0" fmla="*/ 0 w 637559"/>
              <a:gd name="connsiteY0" fmla="*/ 709 h 193754"/>
              <a:gd name="connsiteX1" fmla="*/ 637559 w 637559"/>
              <a:gd name="connsiteY1" fmla="*/ 0 h 193754"/>
              <a:gd name="connsiteX2" fmla="*/ 416461 w 637559"/>
              <a:gd name="connsiteY2" fmla="*/ 193262 h 193754"/>
              <a:gd name="connsiteX3" fmla="*/ 0 w 637559"/>
              <a:gd name="connsiteY3" fmla="*/ 193754 h 193754"/>
              <a:gd name="connsiteX4" fmla="*/ 0 w 637559"/>
              <a:gd name="connsiteY4" fmla="*/ 709 h 193754"/>
              <a:gd name="connsiteX0" fmla="*/ 0 w 824232"/>
              <a:gd name="connsiteY0" fmla="*/ 0 h 194435"/>
              <a:gd name="connsiteX1" fmla="*/ 824232 w 824232"/>
              <a:gd name="connsiteY1" fmla="*/ 681 h 194435"/>
              <a:gd name="connsiteX2" fmla="*/ 603134 w 824232"/>
              <a:gd name="connsiteY2" fmla="*/ 193943 h 194435"/>
              <a:gd name="connsiteX3" fmla="*/ 186673 w 824232"/>
              <a:gd name="connsiteY3" fmla="*/ 194435 h 194435"/>
              <a:gd name="connsiteX4" fmla="*/ 0 w 824232"/>
              <a:gd name="connsiteY4" fmla="*/ 0 h 194435"/>
              <a:gd name="connsiteX0" fmla="*/ 0 w 806312"/>
              <a:gd name="connsiteY0" fmla="*/ 534 h 193754"/>
              <a:gd name="connsiteX1" fmla="*/ 806312 w 806312"/>
              <a:gd name="connsiteY1" fmla="*/ 0 h 193754"/>
              <a:gd name="connsiteX2" fmla="*/ 585214 w 806312"/>
              <a:gd name="connsiteY2" fmla="*/ 193262 h 193754"/>
              <a:gd name="connsiteX3" fmla="*/ 168753 w 806312"/>
              <a:gd name="connsiteY3" fmla="*/ 193754 h 193754"/>
              <a:gd name="connsiteX4" fmla="*/ 0 w 806312"/>
              <a:gd name="connsiteY4" fmla="*/ 534 h 193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6312" h="193754">
                <a:moveTo>
                  <a:pt x="0" y="534"/>
                </a:moveTo>
                <a:lnTo>
                  <a:pt x="806312" y="0"/>
                </a:lnTo>
                <a:lnTo>
                  <a:pt x="585214" y="193262"/>
                </a:lnTo>
                <a:lnTo>
                  <a:pt x="168753" y="193754"/>
                </a:lnTo>
                <a:lnTo>
                  <a:pt x="0" y="534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ECA97E0-9DDF-F6B7-7BB0-42B259B86757}"/>
              </a:ext>
            </a:extLst>
          </p:cNvPr>
          <p:cNvSpPr/>
          <p:nvPr/>
        </p:nvSpPr>
        <p:spPr>
          <a:xfrm>
            <a:off x="1865734" y="894293"/>
            <a:ext cx="1895815" cy="1987998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DAB99B2-A442-B5C8-11B8-269F5C8B5F55}"/>
              </a:ext>
            </a:extLst>
          </p:cNvPr>
          <p:cNvSpPr/>
          <p:nvPr/>
        </p:nvSpPr>
        <p:spPr>
          <a:xfrm>
            <a:off x="152023" y="851974"/>
            <a:ext cx="1715353" cy="5722285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DCCDE2-D2E1-B600-91E9-902611BB9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572" y="362248"/>
            <a:ext cx="6163535" cy="22101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013FF1-1AE7-FA45-C8CA-A58E6E536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448" y="2580827"/>
            <a:ext cx="5382376" cy="57158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51BC5882-E432-FBDE-5600-23939988D2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801"/>
          <a:stretch/>
        </p:blipFill>
        <p:spPr>
          <a:xfrm>
            <a:off x="3796925" y="3120525"/>
            <a:ext cx="5550894" cy="3734321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F12496C3-C8B6-14B0-45DB-B8AE7A2CA87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6717"/>
          <a:stretch/>
        </p:blipFill>
        <p:spPr>
          <a:xfrm>
            <a:off x="9297809" y="4691561"/>
            <a:ext cx="2855293" cy="2143424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BFBAD018-10CF-2177-3AB0-AA563314E4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9570" t="29346" b="31411"/>
          <a:stretch/>
        </p:blipFill>
        <p:spPr>
          <a:xfrm>
            <a:off x="9573971" y="3072541"/>
            <a:ext cx="641833" cy="146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768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6D6D8-470B-E2EC-F2DF-1F6B21148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22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E6B8-8A1F-CBA5-E3BB-A814E8D6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Pseudotime</a:t>
            </a:r>
            <a:r>
              <a:rPr lang="en-US" dirty="0"/>
              <a:t> Analysis?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D5F036F-8391-06F7-D052-E3EB0785FAA9}"/>
              </a:ext>
            </a:extLst>
          </p:cNvPr>
          <p:cNvSpPr txBox="1"/>
          <p:nvPr/>
        </p:nvSpPr>
        <p:spPr>
          <a:xfrm>
            <a:off x="898525" y="1166336"/>
            <a:ext cx="61912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pseudotimes</a:t>
            </a:r>
            <a:r>
              <a:rPr lang="en-US" dirty="0"/>
              <a:t> measure the relative progression of each of the individuals along the biological process of interest, e.g., disease progression, cellular development, etc., allowing us to understand the (pseudo)temporal </a:t>
            </a:r>
            <a:r>
              <a:rPr lang="en-US" dirty="0" err="1"/>
              <a:t>behaviour</a:t>
            </a:r>
            <a:r>
              <a:rPr lang="en-US" dirty="0"/>
              <a:t> of measured features without explicit time series data</a:t>
            </a:r>
          </a:p>
        </p:txBody>
      </p:sp>
      <p:pic>
        <p:nvPicPr>
          <p:cNvPr id="156" name="Picture 155">
            <a:extLst>
              <a:ext uri="{FF2B5EF4-FFF2-40B4-BE49-F238E27FC236}">
                <a16:creationId xmlns:a16="http://schemas.microsoft.com/office/drawing/2014/main" id="{68CF903E-939A-51FA-71CB-172C448C9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0" y="2837993"/>
            <a:ext cx="8058150" cy="3729772"/>
          </a:xfrm>
          <a:prstGeom prst="rect">
            <a:avLst/>
          </a:prstGeom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3C9FFE78-10CC-473B-916C-0E43F24BA4B0}"/>
              </a:ext>
            </a:extLst>
          </p:cNvPr>
          <p:cNvSpPr txBox="1"/>
          <p:nvPr/>
        </p:nvSpPr>
        <p:spPr>
          <a:xfrm>
            <a:off x="7400807" y="1443335"/>
            <a:ext cx="77853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Determining a cell trajectory can give insight to the biological question. </a:t>
            </a:r>
          </a:p>
          <a:p>
            <a:r>
              <a:rPr lang="en-US" dirty="0"/>
              <a:t>There is prior knowledge that a trajectory/ cellular differentiation pathway exists.</a:t>
            </a:r>
          </a:p>
          <a:p>
            <a:r>
              <a:rPr lang="en-US" dirty="0"/>
              <a:t>There is sufficient sampling with number of cells and between timepoints.</a:t>
            </a:r>
          </a:p>
        </p:txBody>
      </p:sp>
    </p:spTree>
    <p:extLst>
      <p:ext uri="{BB962C8B-B14F-4D97-AF65-F5344CB8AC3E}">
        <p14:creationId xmlns:p14="http://schemas.microsoft.com/office/powerpoint/2010/main" val="237000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D48B5-0821-9E56-C5E2-A31D90E48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Arrow: Right 148">
            <a:extLst>
              <a:ext uri="{FF2B5EF4-FFF2-40B4-BE49-F238E27FC236}">
                <a16:creationId xmlns:a16="http://schemas.microsoft.com/office/drawing/2014/main" id="{87465628-5524-0BC9-E766-9E209F7D2673}"/>
              </a:ext>
            </a:extLst>
          </p:cNvPr>
          <p:cNvSpPr/>
          <p:nvPr/>
        </p:nvSpPr>
        <p:spPr>
          <a:xfrm rot="2467564">
            <a:off x="6611616" y="1116696"/>
            <a:ext cx="691548" cy="386089"/>
          </a:xfrm>
          <a:custGeom>
            <a:avLst/>
            <a:gdLst>
              <a:gd name="connsiteX0" fmla="*/ 0 w 865995"/>
              <a:gd name="connsiteY0" fmla="*/ 96522 h 386089"/>
              <a:gd name="connsiteX1" fmla="*/ 672951 w 865995"/>
              <a:gd name="connsiteY1" fmla="*/ 96522 h 386089"/>
              <a:gd name="connsiteX2" fmla="*/ 672951 w 865995"/>
              <a:gd name="connsiteY2" fmla="*/ 0 h 386089"/>
              <a:gd name="connsiteX3" fmla="*/ 865995 w 865995"/>
              <a:gd name="connsiteY3" fmla="*/ 193045 h 386089"/>
              <a:gd name="connsiteX4" fmla="*/ 672951 w 865995"/>
              <a:gd name="connsiteY4" fmla="*/ 386089 h 386089"/>
              <a:gd name="connsiteX5" fmla="*/ 672951 w 865995"/>
              <a:gd name="connsiteY5" fmla="*/ 289567 h 386089"/>
              <a:gd name="connsiteX6" fmla="*/ 0 w 865995"/>
              <a:gd name="connsiteY6" fmla="*/ 289567 h 386089"/>
              <a:gd name="connsiteX7" fmla="*/ 0 w 865995"/>
              <a:gd name="connsiteY7" fmla="*/ 96522 h 386089"/>
              <a:gd name="connsiteX0" fmla="*/ 370651 w 865995"/>
              <a:gd name="connsiteY0" fmla="*/ 105869 h 386089"/>
              <a:gd name="connsiteX1" fmla="*/ 672951 w 865995"/>
              <a:gd name="connsiteY1" fmla="*/ 96522 h 386089"/>
              <a:gd name="connsiteX2" fmla="*/ 672951 w 865995"/>
              <a:gd name="connsiteY2" fmla="*/ 0 h 386089"/>
              <a:gd name="connsiteX3" fmla="*/ 865995 w 865995"/>
              <a:gd name="connsiteY3" fmla="*/ 193045 h 386089"/>
              <a:gd name="connsiteX4" fmla="*/ 672951 w 865995"/>
              <a:gd name="connsiteY4" fmla="*/ 386089 h 386089"/>
              <a:gd name="connsiteX5" fmla="*/ 672951 w 865995"/>
              <a:gd name="connsiteY5" fmla="*/ 289567 h 386089"/>
              <a:gd name="connsiteX6" fmla="*/ 0 w 865995"/>
              <a:gd name="connsiteY6" fmla="*/ 289567 h 386089"/>
              <a:gd name="connsiteX7" fmla="*/ 370651 w 865995"/>
              <a:gd name="connsiteY7" fmla="*/ 105869 h 386089"/>
              <a:gd name="connsiteX0" fmla="*/ 219817 w 715161"/>
              <a:gd name="connsiteY0" fmla="*/ 105869 h 386089"/>
              <a:gd name="connsiteX1" fmla="*/ 522117 w 715161"/>
              <a:gd name="connsiteY1" fmla="*/ 96522 h 386089"/>
              <a:gd name="connsiteX2" fmla="*/ 522117 w 715161"/>
              <a:gd name="connsiteY2" fmla="*/ 0 h 386089"/>
              <a:gd name="connsiteX3" fmla="*/ 715161 w 715161"/>
              <a:gd name="connsiteY3" fmla="*/ 193045 h 386089"/>
              <a:gd name="connsiteX4" fmla="*/ 522117 w 715161"/>
              <a:gd name="connsiteY4" fmla="*/ 386089 h 386089"/>
              <a:gd name="connsiteX5" fmla="*/ 522117 w 715161"/>
              <a:gd name="connsiteY5" fmla="*/ 289567 h 386089"/>
              <a:gd name="connsiteX6" fmla="*/ 0 w 715161"/>
              <a:gd name="connsiteY6" fmla="*/ 288530 h 386089"/>
              <a:gd name="connsiteX7" fmla="*/ 219817 w 715161"/>
              <a:gd name="connsiteY7" fmla="*/ 105869 h 386089"/>
              <a:gd name="connsiteX0" fmla="*/ 201594 w 696938"/>
              <a:gd name="connsiteY0" fmla="*/ 105869 h 386089"/>
              <a:gd name="connsiteX1" fmla="*/ 503894 w 696938"/>
              <a:gd name="connsiteY1" fmla="*/ 96522 h 386089"/>
              <a:gd name="connsiteX2" fmla="*/ 503894 w 696938"/>
              <a:gd name="connsiteY2" fmla="*/ 0 h 386089"/>
              <a:gd name="connsiteX3" fmla="*/ 696938 w 696938"/>
              <a:gd name="connsiteY3" fmla="*/ 193045 h 386089"/>
              <a:gd name="connsiteX4" fmla="*/ 503894 w 696938"/>
              <a:gd name="connsiteY4" fmla="*/ 386089 h 386089"/>
              <a:gd name="connsiteX5" fmla="*/ 503894 w 696938"/>
              <a:gd name="connsiteY5" fmla="*/ 289567 h 386089"/>
              <a:gd name="connsiteX6" fmla="*/ 0 w 696938"/>
              <a:gd name="connsiteY6" fmla="*/ 285264 h 386089"/>
              <a:gd name="connsiteX7" fmla="*/ 201594 w 696938"/>
              <a:gd name="connsiteY7" fmla="*/ 105869 h 386089"/>
              <a:gd name="connsiteX0" fmla="*/ 196204 w 691548"/>
              <a:gd name="connsiteY0" fmla="*/ 105869 h 386089"/>
              <a:gd name="connsiteX1" fmla="*/ 498504 w 691548"/>
              <a:gd name="connsiteY1" fmla="*/ 96522 h 386089"/>
              <a:gd name="connsiteX2" fmla="*/ 498504 w 691548"/>
              <a:gd name="connsiteY2" fmla="*/ 0 h 386089"/>
              <a:gd name="connsiteX3" fmla="*/ 691548 w 691548"/>
              <a:gd name="connsiteY3" fmla="*/ 193045 h 386089"/>
              <a:gd name="connsiteX4" fmla="*/ 498504 w 691548"/>
              <a:gd name="connsiteY4" fmla="*/ 386089 h 386089"/>
              <a:gd name="connsiteX5" fmla="*/ 498504 w 691548"/>
              <a:gd name="connsiteY5" fmla="*/ 289567 h 386089"/>
              <a:gd name="connsiteX6" fmla="*/ 0 w 691548"/>
              <a:gd name="connsiteY6" fmla="*/ 272128 h 386089"/>
              <a:gd name="connsiteX7" fmla="*/ 196204 w 691548"/>
              <a:gd name="connsiteY7" fmla="*/ 105869 h 38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548" h="386089">
                <a:moveTo>
                  <a:pt x="196204" y="105869"/>
                </a:moveTo>
                <a:lnTo>
                  <a:pt x="498504" y="96522"/>
                </a:lnTo>
                <a:lnTo>
                  <a:pt x="498504" y="0"/>
                </a:lnTo>
                <a:lnTo>
                  <a:pt x="691548" y="193045"/>
                </a:lnTo>
                <a:lnTo>
                  <a:pt x="498504" y="386089"/>
                </a:lnTo>
                <a:lnTo>
                  <a:pt x="498504" y="289567"/>
                </a:lnTo>
                <a:lnTo>
                  <a:pt x="0" y="272128"/>
                </a:lnTo>
                <a:lnTo>
                  <a:pt x="196204" y="105869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B6DD23E-6DA1-B1FE-8875-C9F48DB8A005}"/>
              </a:ext>
            </a:extLst>
          </p:cNvPr>
          <p:cNvGrpSpPr/>
          <p:nvPr/>
        </p:nvGrpSpPr>
        <p:grpSpPr>
          <a:xfrm>
            <a:off x="4588561" y="1135231"/>
            <a:ext cx="4314925" cy="5658958"/>
            <a:chOff x="5617261" y="1193287"/>
            <a:chExt cx="4314925" cy="5658958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9EDAA168-6130-88EB-49EA-FE5585CD465C}"/>
                </a:ext>
              </a:extLst>
            </p:cNvPr>
            <p:cNvSpPr/>
            <p:nvPr/>
          </p:nvSpPr>
          <p:spPr>
            <a:xfrm>
              <a:off x="5617261" y="1193287"/>
              <a:ext cx="1977339" cy="5658957"/>
            </a:xfrm>
            <a:prstGeom prst="rect">
              <a:avLst/>
            </a:prstGeom>
            <a:solidFill>
              <a:schemeClr val="accent1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D480E9D2-2FCE-389D-F5A6-4FFB82C120D0}"/>
                </a:ext>
              </a:extLst>
            </p:cNvPr>
            <p:cNvSpPr/>
            <p:nvPr/>
          </p:nvSpPr>
          <p:spPr>
            <a:xfrm>
              <a:off x="7580969" y="1193287"/>
              <a:ext cx="2351217" cy="5658958"/>
            </a:xfrm>
            <a:custGeom>
              <a:avLst/>
              <a:gdLst>
                <a:gd name="connsiteX0" fmla="*/ 0 w 1956199"/>
                <a:gd name="connsiteY0" fmla="*/ 0 h 1113135"/>
                <a:gd name="connsiteX1" fmla="*/ 1956199 w 1956199"/>
                <a:gd name="connsiteY1" fmla="*/ 0 h 1113135"/>
                <a:gd name="connsiteX2" fmla="*/ 1956199 w 1956199"/>
                <a:gd name="connsiteY2" fmla="*/ 1113135 h 1113135"/>
                <a:gd name="connsiteX3" fmla="*/ 0 w 1956199"/>
                <a:gd name="connsiteY3" fmla="*/ 1113135 h 1113135"/>
                <a:gd name="connsiteX4" fmla="*/ 0 w 1956199"/>
                <a:gd name="connsiteY4" fmla="*/ 0 h 1113135"/>
                <a:gd name="connsiteX0" fmla="*/ 14018 w 1970217"/>
                <a:gd name="connsiteY0" fmla="*/ 0 h 1113135"/>
                <a:gd name="connsiteX1" fmla="*/ 1970217 w 1970217"/>
                <a:gd name="connsiteY1" fmla="*/ 0 h 1113135"/>
                <a:gd name="connsiteX2" fmla="*/ 1970217 w 1970217"/>
                <a:gd name="connsiteY2" fmla="*/ 1113135 h 1113135"/>
                <a:gd name="connsiteX3" fmla="*/ 14018 w 1970217"/>
                <a:gd name="connsiteY3" fmla="*/ 1113135 h 1113135"/>
                <a:gd name="connsiteX4" fmla="*/ 0 w 1970217"/>
                <a:gd name="connsiteY4" fmla="*/ 801072 h 1113135"/>
                <a:gd name="connsiteX5" fmla="*/ 14018 w 1970217"/>
                <a:gd name="connsiteY5" fmla="*/ 0 h 1113135"/>
                <a:gd name="connsiteX0" fmla="*/ 461693 w 2417892"/>
                <a:gd name="connsiteY0" fmla="*/ 0 h 4973022"/>
                <a:gd name="connsiteX1" fmla="*/ 2417892 w 2417892"/>
                <a:gd name="connsiteY1" fmla="*/ 0 h 4973022"/>
                <a:gd name="connsiteX2" fmla="*/ 2417892 w 2417892"/>
                <a:gd name="connsiteY2" fmla="*/ 1113135 h 4973022"/>
                <a:gd name="connsiteX3" fmla="*/ 461693 w 2417892"/>
                <a:gd name="connsiteY3" fmla="*/ 1113135 h 4973022"/>
                <a:gd name="connsiteX4" fmla="*/ 0 w 2417892"/>
                <a:gd name="connsiteY4" fmla="*/ 4973022 h 4973022"/>
                <a:gd name="connsiteX5" fmla="*/ 461693 w 2417892"/>
                <a:gd name="connsiteY5" fmla="*/ 0 h 4973022"/>
                <a:gd name="connsiteX0" fmla="*/ 461693 w 2417892"/>
                <a:gd name="connsiteY0" fmla="*/ 0 h 4973022"/>
                <a:gd name="connsiteX1" fmla="*/ 2417892 w 2417892"/>
                <a:gd name="connsiteY1" fmla="*/ 0 h 4973022"/>
                <a:gd name="connsiteX2" fmla="*/ 2417892 w 2417892"/>
                <a:gd name="connsiteY2" fmla="*/ 1113135 h 4973022"/>
                <a:gd name="connsiteX3" fmla="*/ 461693 w 2417892"/>
                <a:gd name="connsiteY3" fmla="*/ 1113135 h 4973022"/>
                <a:gd name="connsiteX4" fmla="*/ 0 w 2417892"/>
                <a:gd name="connsiteY4" fmla="*/ 4973022 h 4973022"/>
                <a:gd name="connsiteX5" fmla="*/ 409575 w 2417892"/>
                <a:gd name="connsiteY5" fmla="*/ 372446 h 4973022"/>
                <a:gd name="connsiteX6" fmla="*/ 461693 w 2417892"/>
                <a:gd name="connsiteY6" fmla="*/ 0 h 4973022"/>
                <a:gd name="connsiteX0" fmla="*/ 480743 w 2436942"/>
                <a:gd name="connsiteY0" fmla="*/ 751504 h 5724526"/>
                <a:gd name="connsiteX1" fmla="*/ 2436942 w 2436942"/>
                <a:gd name="connsiteY1" fmla="*/ 751504 h 5724526"/>
                <a:gd name="connsiteX2" fmla="*/ 2436942 w 2436942"/>
                <a:gd name="connsiteY2" fmla="*/ 1864639 h 5724526"/>
                <a:gd name="connsiteX3" fmla="*/ 480743 w 2436942"/>
                <a:gd name="connsiteY3" fmla="*/ 1864639 h 5724526"/>
                <a:gd name="connsiteX4" fmla="*/ 19050 w 2436942"/>
                <a:gd name="connsiteY4" fmla="*/ 5724526 h 5724526"/>
                <a:gd name="connsiteX5" fmla="*/ 0 w 2436942"/>
                <a:gd name="connsiteY5" fmla="*/ 0 h 5724526"/>
                <a:gd name="connsiteX6" fmla="*/ 480743 w 2436942"/>
                <a:gd name="connsiteY6" fmla="*/ 751504 h 5724526"/>
                <a:gd name="connsiteX0" fmla="*/ 471218 w 2427417"/>
                <a:gd name="connsiteY0" fmla="*/ 722929 h 5695951"/>
                <a:gd name="connsiteX1" fmla="*/ 2427417 w 2427417"/>
                <a:gd name="connsiteY1" fmla="*/ 722929 h 5695951"/>
                <a:gd name="connsiteX2" fmla="*/ 2427417 w 2427417"/>
                <a:gd name="connsiteY2" fmla="*/ 1836064 h 5695951"/>
                <a:gd name="connsiteX3" fmla="*/ 471218 w 2427417"/>
                <a:gd name="connsiteY3" fmla="*/ 1836064 h 5695951"/>
                <a:gd name="connsiteX4" fmla="*/ 9525 w 2427417"/>
                <a:gd name="connsiteY4" fmla="*/ 5695951 h 5695951"/>
                <a:gd name="connsiteX5" fmla="*/ 0 w 2427417"/>
                <a:gd name="connsiteY5" fmla="*/ 0 h 5695951"/>
                <a:gd name="connsiteX6" fmla="*/ 471218 w 2427417"/>
                <a:gd name="connsiteY6" fmla="*/ 722929 h 5695951"/>
                <a:gd name="connsiteX0" fmla="*/ 575993 w 2427417"/>
                <a:gd name="connsiteY0" fmla="*/ 722929 h 5695951"/>
                <a:gd name="connsiteX1" fmla="*/ 2427417 w 2427417"/>
                <a:gd name="connsiteY1" fmla="*/ 722929 h 5695951"/>
                <a:gd name="connsiteX2" fmla="*/ 2427417 w 2427417"/>
                <a:gd name="connsiteY2" fmla="*/ 1836064 h 5695951"/>
                <a:gd name="connsiteX3" fmla="*/ 471218 w 2427417"/>
                <a:gd name="connsiteY3" fmla="*/ 1836064 h 5695951"/>
                <a:gd name="connsiteX4" fmla="*/ 9525 w 2427417"/>
                <a:gd name="connsiteY4" fmla="*/ 5695951 h 5695951"/>
                <a:gd name="connsiteX5" fmla="*/ 0 w 2427417"/>
                <a:gd name="connsiteY5" fmla="*/ 0 h 5695951"/>
                <a:gd name="connsiteX6" fmla="*/ 575993 w 2427417"/>
                <a:gd name="connsiteY6" fmla="*/ 722929 h 5695951"/>
                <a:gd name="connsiteX0" fmla="*/ 575993 w 2427417"/>
                <a:gd name="connsiteY0" fmla="*/ 722929 h 5695951"/>
                <a:gd name="connsiteX1" fmla="*/ 2427417 w 2427417"/>
                <a:gd name="connsiteY1" fmla="*/ 722929 h 5695951"/>
                <a:gd name="connsiteX2" fmla="*/ 2427417 w 2427417"/>
                <a:gd name="connsiteY2" fmla="*/ 1836064 h 5695951"/>
                <a:gd name="connsiteX3" fmla="*/ 614093 w 2427417"/>
                <a:gd name="connsiteY3" fmla="*/ 1826539 h 5695951"/>
                <a:gd name="connsiteX4" fmla="*/ 9525 w 2427417"/>
                <a:gd name="connsiteY4" fmla="*/ 5695951 h 5695951"/>
                <a:gd name="connsiteX5" fmla="*/ 0 w 2427417"/>
                <a:gd name="connsiteY5" fmla="*/ 0 h 5695951"/>
                <a:gd name="connsiteX6" fmla="*/ 575993 w 2427417"/>
                <a:gd name="connsiteY6" fmla="*/ 722929 h 5695951"/>
                <a:gd name="connsiteX0" fmla="*/ 575993 w 2427417"/>
                <a:gd name="connsiteY0" fmla="*/ 722929 h 5695951"/>
                <a:gd name="connsiteX1" fmla="*/ 2351217 w 2427417"/>
                <a:gd name="connsiteY1" fmla="*/ 722929 h 5695951"/>
                <a:gd name="connsiteX2" fmla="*/ 2427417 w 2427417"/>
                <a:gd name="connsiteY2" fmla="*/ 1836064 h 5695951"/>
                <a:gd name="connsiteX3" fmla="*/ 614093 w 2427417"/>
                <a:gd name="connsiteY3" fmla="*/ 1826539 h 5695951"/>
                <a:gd name="connsiteX4" fmla="*/ 9525 w 2427417"/>
                <a:gd name="connsiteY4" fmla="*/ 5695951 h 5695951"/>
                <a:gd name="connsiteX5" fmla="*/ 0 w 2427417"/>
                <a:gd name="connsiteY5" fmla="*/ 0 h 5695951"/>
                <a:gd name="connsiteX6" fmla="*/ 575993 w 2427417"/>
                <a:gd name="connsiteY6" fmla="*/ 722929 h 5695951"/>
                <a:gd name="connsiteX0" fmla="*/ 575993 w 2351217"/>
                <a:gd name="connsiteY0" fmla="*/ 722929 h 5695951"/>
                <a:gd name="connsiteX1" fmla="*/ 2351217 w 2351217"/>
                <a:gd name="connsiteY1" fmla="*/ 722929 h 5695951"/>
                <a:gd name="connsiteX2" fmla="*/ 2351217 w 2351217"/>
                <a:gd name="connsiteY2" fmla="*/ 1826477 h 5695951"/>
                <a:gd name="connsiteX3" fmla="*/ 614093 w 2351217"/>
                <a:gd name="connsiteY3" fmla="*/ 1826539 h 5695951"/>
                <a:gd name="connsiteX4" fmla="*/ 9525 w 2351217"/>
                <a:gd name="connsiteY4" fmla="*/ 5695951 h 5695951"/>
                <a:gd name="connsiteX5" fmla="*/ 0 w 2351217"/>
                <a:gd name="connsiteY5" fmla="*/ 0 h 5695951"/>
                <a:gd name="connsiteX6" fmla="*/ 575993 w 2351217"/>
                <a:gd name="connsiteY6" fmla="*/ 722929 h 5695951"/>
                <a:gd name="connsiteX0" fmla="*/ 375968 w 2351217"/>
                <a:gd name="connsiteY0" fmla="*/ 722929 h 5695951"/>
                <a:gd name="connsiteX1" fmla="*/ 2351217 w 2351217"/>
                <a:gd name="connsiteY1" fmla="*/ 722929 h 5695951"/>
                <a:gd name="connsiteX2" fmla="*/ 2351217 w 2351217"/>
                <a:gd name="connsiteY2" fmla="*/ 1826477 h 5695951"/>
                <a:gd name="connsiteX3" fmla="*/ 614093 w 2351217"/>
                <a:gd name="connsiteY3" fmla="*/ 1826539 h 5695951"/>
                <a:gd name="connsiteX4" fmla="*/ 9525 w 2351217"/>
                <a:gd name="connsiteY4" fmla="*/ 5695951 h 5695951"/>
                <a:gd name="connsiteX5" fmla="*/ 0 w 2351217"/>
                <a:gd name="connsiteY5" fmla="*/ 0 h 5695951"/>
                <a:gd name="connsiteX6" fmla="*/ 375968 w 2351217"/>
                <a:gd name="connsiteY6" fmla="*/ 722929 h 5695951"/>
                <a:gd name="connsiteX0" fmla="*/ 375968 w 2351217"/>
                <a:gd name="connsiteY0" fmla="*/ 722929 h 5695951"/>
                <a:gd name="connsiteX1" fmla="*/ 2351217 w 2351217"/>
                <a:gd name="connsiteY1" fmla="*/ 722929 h 5695951"/>
                <a:gd name="connsiteX2" fmla="*/ 2351217 w 2351217"/>
                <a:gd name="connsiteY2" fmla="*/ 1826477 h 5695951"/>
                <a:gd name="connsiteX3" fmla="*/ 414068 w 2351217"/>
                <a:gd name="connsiteY3" fmla="*/ 1826539 h 5695951"/>
                <a:gd name="connsiteX4" fmla="*/ 9525 w 2351217"/>
                <a:gd name="connsiteY4" fmla="*/ 5695951 h 5695951"/>
                <a:gd name="connsiteX5" fmla="*/ 0 w 2351217"/>
                <a:gd name="connsiteY5" fmla="*/ 0 h 5695951"/>
                <a:gd name="connsiteX6" fmla="*/ 375968 w 2351217"/>
                <a:gd name="connsiteY6" fmla="*/ 722929 h 5695951"/>
                <a:gd name="connsiteX0" fmla="*/ 347393 w 2351217"/>
                <a:gd name="connsiteY0" fmla="*/ 722929 h 5695951"/>
                <a:gd name="connsiteX1" fmla="*/ 2351217 w 2351217"/>
                <a:gd name="connsiteY1" fmla="*/ 722929 h 5695951"/>
                <a:gd name="connsiteX2" fmla="*/ 2351217 w 2351217"/>
                <a:gd name="connsiteY2" fmla="*/ 1826477 h 5695951"/>
                <a:gd name="connsiteX3" fmla="*/ 414068 w 2351217"/>
                <a:gd name="connsiteY3" fmla="*/ 1826539 h 5695951"/>
                <a:gd name="connsiteX4" fmla="*/ 9525 w 2351217"/>
                <a:gd name="connsiteY4" fmla="*/ 5695951 h 5695951"/>
                <a:gd name="connsiteX5" fmla="*/ 0 w 2351217"/>
                <a:gd name="connsiteY5" fmla="*/ 0 h 5695951"/>
                <a:gd name="connsiteX6" fmla="*/ 347393 w 2351217"/>
                <a:gd name="connsiteY6" fmla="*/ 722929 h 5695951"/>
                <a:gd name="connsiteX0" fmla="*/ 347393 w 2351217"/>
                <a:gd name="connsiteY0" fmla="*/ 722929 h 5695951"/>
                <a:gd name="connsiteX1" fmla="*/ 2351217 w 2351217"/>
                <a:gd name="connsiteY1" fmla="*/ 722929 h 5695951"/>
                <a:gd name="connsiteX2" fmla="*/ 2351217 w 2351217"/>
                <a:gd name="connsiteY2" fmla="*/ 1826477 h 5695951"/>
                <a:gd name="connsiteX3" fmla="*/ 356918 w 2351217"/>
                <a:gd name="connsiteY3" fmla="*/ 1826539 h 5695951"/>
                <a:gd name="connsiteX4" fmla="*/ 9525 w 2351217"/>
                <a:gd name="connsiteY4" fmla="*/ 5695951 h 5695951"/>
                <a:gd name="connsiteX5" fmla="*/ 0 w 2351217"/>
                <a:gd name="connsiteY5" fmla="*/ 0 h 5695951"/>
                <a:gd name="connsiteX6" fmla="*/ 347393 w 2351217"/>
                <a:gd name="connsiteY6" fmla="*/ 722929 h 5695951"/>
                <a:gd name="connsiteX0" fmla="*/ 347393 w 2351217"/>
                <a:gd name="connsiteY0" fmla="*/ 722929 h 5695951"/>
                <a:gd name="connsiteX1" fmla="*/ 2351217 w 2351217"/>
                <a:gd name="connsiteY1" fmla="*/ 1077658 h 5695951"/>
                <a:gd name="connsiteX2" fmla="*/ 2351217 w 2351217"/>
                <a:gd name="connsiteY2" fmla="*/ 1826477 h 5695951"/>
                <a:gd name="connsiteX3" fmla="*/ 356918 w 2351217"/>
                <a:gd name="connsiteY3" fmla="*/ 1826539 h 5695951"/>
                <a:gd name="connsiteX4" fmla="*/ 9525 w 2351217"/>
                <a:gd name="connsiteY4" fmla="*/ 5695951 h 5695951"/>
                <a:gd name="connsiteX5" fmla="*/ 0 w 2351217"/>
                <a:gd name="connsiteY5" fmla="*/ 0 h 5695951"/>
                <a:gd name="connsiteX6" fmla="*/ 347393 w 2351217"/>
                <a:gd name="connsiteY6" fmla="*/ 722929 h 5695951"/>
                <a:gd name="connsiteX0" fmla="*/ 328343 w 2351217"/>
                <a:gd name="connsiteY0" fmla="*/ 1077658 h 5695951"/>
                <a:gd name="connsiteX1" fmla="*/ 2351217 w 2351217"/>
                <a:gd name="connsiteY1" fmla="*/ 1077658 h 5695951"/>
                <a:gd name="connsiteX2" fmla="*/ 2351217 w 2351217"/>
                <a:gd name="connsiteY2" fmla="*/ 1826477 h 5695951"/>
                <a:gd name="connsiteX3" fmla="*/ 356918 w 2351217"/>
                <a:gd name="connsiteY3" fmla="*/ 1826539 h 5695951"/>
                <a:gd name="connsiteX4" fmla="*/ 9525 w 2351217"/>
                <a:gd name="connsiteY4" fmla="*/ 5695951 h 5695951"/>
                <a:gd name="connsiteX5" fmla="*/ 0 w 2351217"/>
                <a:gd name="connsiteY5" fmla="*/ 0 h 5695951"/>
                <a:gd name="connsiteX6" fmla="*/ 328343 w 2351217"/>
                <a:gd name="connsiteY6" fmla="*/ 1077658 h 5695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1217" h="5695951">
                  <a:moveTo>
                    <a:pt x="328343" y="1077658"/>
                  </a:moveTo>
                  <a:lnTo>
                    <a:pt x="2351217" y="1077658"/>
                  </a:lnTo>
                  <a:lnTo>
                    <a:pt x="2351217" y="1826477"/>
                  </a:lnTo>
                  <a:lnTo>
                    <a:pt x="356918" y="1826539"/>
                  </a:lnTo>
                  <a:lnTo>
                    <a:pt x="9525" y="5695951"/>
                  </a:lnTo>
                  <a:lnTo>
                    <a:pt x="0" y="0"/>
                  </a:lnTo>
                  <a:lnTo>
                    <a:pt x="328343" y="1077658"/>
                  </a:lnTo>
                  <a:close/>
                </a:path>
              </a:pathLst>
            </a:custGeom>
            <a:solidFill>
              <a:schemeClr val="accent1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301EC9F-BD01-79C4-93F4-16D89057A91D}"/>
              </a:ext>
            </a:extLst>
          </p:cNvPr>
          <p:cNvGrpSpPr/>
          <p:nvPr/>
        </p:nvGrpSpPr>
        <p:grpSpPr>
          <a:xfrm>
            <a:off x="1006908" y="1136262"/>
            <a:ext cx="5545612" cy="5720832"/>
            <a:chOff x="2035608" y="1194318"/>
            <a:chExt cx="5545612" cy="5579707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C27063BE-4B89-54E5-0256-0A671E960DA3}"/>
                </a:ext>
              </a:extLst>
            </p:cNvPr>
            <p:cNvSpPr/>
            <p:nvPr/>
          </p:nvSpPr>
          <p:spPr>
            <a:xfrm>
              <a:off x="2035608" y="1194318"/>
              <a:ext cx="2172498" cy="5557884"/>
            </a:xfrm>
            <a:prstGeom prst="rect">
              <a:avLst/>
            </a:prstGeom>
            <a:solidFill>
              <a:schemeClr val="accent2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7A74E77E-E0A6-B5B5-C6B1-D7F21C1441E5}"/>
                </a:ext>
              </a:extLst>
            </p:cNvPr>
            <p:cNvSpPr/>
            <p:nvPr/>
          </p:nvSpPr>
          <p:spPr>
            <a:xfrm>
              <a:off x="4210147" y="1195319"/>
              <a:ext cx="3371073" cy="5578706"/>
            </a:xfrm>
            <a:custGeom>
              <a:avLst/>
              <a:gdLst>
                <a:gd name="connsiteX0" fmla="*/ 0 w 2228073"/>
                <a:gd name="connsiteY0" fmla="*/ 0 h 5634302"/>
                <a:gd name="connsiteX1" fmla="*/ 2228073 w 2228073"/>
                <a:gd name="connsiteY1" fmla="*/ 0 h 5634302"/>
                <a:gd name="connsiteX2" fmla="*/ 2228073 w 2228073"/>
                <a:gd name="connsiteY2" fmla="*/ 5634302 h 5634302"/>
                <a:gd name="connsiteX3" fmla="*/ 0 w 2228073"/>
                <a:gd name="connsiteY3" fmla="*/ 5634302 h 5634302"/>
                <a:gd name="connsiteX4" fmla="*/ 0 w 2228073"/>
                <a:gd name="connsiteY4" fmla="*/ 0 h 5634302"/>
                <a:gd name="connsiteX0" fmla="*/ 0 w 2228073"/>
                <a:gd name="connsiteY0" fmla="*/ 0 h 5634302"/>
                <a:gd name="connsiteX1" fmla="*/ 2228073 w 2228073"/>
                <a:gd name="connsiteY1" fmla="*/ 0 h 5634302"/>
                <a:gd name="connsiteX2" fmla="*/ 2228073 w 2228073"/>
                <a:gd name="connsiteY2" fmla="*/ 3538802 h 5634302"/>
                <a:gd name="connsiteX3" fmla="*/ 0 w 2228073"/>
                <a:gd name="connsiteY3" fmla="*/ 5634302 h 5634302"/>
                <a:gd name="connsiteX4" fmla="*/ 0 w 2228073"/>
                <a:gd name="connsiteY4" fmla="*/ 0 h 5634302"/>
                <a:gd name="connsiteX0" fmla="*/ 0 w 2228073"/>
                <a:gd name="connsiteY0" fmla="*/ 0 h 5634302"/>
                <a:gd name="connsiteX1" fmla="*/ 2228073 w 2228073"/>
                <a:gd name="connsiteY1" fmla="*/ 0 h 5634302"/>
                <a:gd name="connsiteX2" fmla="*/ 2228073 w 2228073"/>
                <a:gd name="connsiteY2" fmla="*/ 3538802 h 5634302"/>
                <a:gd name="connsiteX3" fmla="*/ 1251954 w 2228073"/>
                <a:gd name="connsiteY3" fmla="*/ 4437589 h 5634302"/>
                <a:gd name="connsiteX4" fmla="*/ 0 w 2228073"/>
                <a:gd name="connsiteY4" fmla="*/ 5634302 h 5634302"/>
                <a:gd name="connsiteX5" fmla="*/ 0 w 2228073"/>
                <a:gd name="connsiteY5" fmla="*/ 0 h 5634302"/>
                <a:gd name="connsiteX0" fmla="*/ 0 w 2228073"/>
                <a:gd name="connsiteY0" fmla="*/ 0 h 5634302"/>
                <a:gd name="connsiteX1" fmla="*/ 2228073 w 2228073"/>
                <a:gd name="connsiteY1" fmla="*/ 0 h 5634302"/>
                <a:gd name="connsiteX2" fmla="*/ 2228073 w 2228073"/>
                <a:gd name="connsiteY2" fmla="*/ 3538802 h 5634302"/>
                <a:gd name="connsiteX3" fmla="*/ 451854 w 2228073"/>
                <a:gd name="connsiteY3" fmla="*/ 3546049 h 5634302"/>
                <a:gd name="connsiteX4" fmla="*/ 0 w 2228073"/>
                <a:gd name="connsiteY4" fmla="*/ 5634302 h 5634302"/>
                <a:gd name="connsiteX5" fmla="*/ 0 w 2228073"/>
                <a:gd name="connsiteY5" fmla="*/ 0 h 5634302"/>
                <a:gd name="connsiteX0" fmla="*/ 0 w 3371073"/>
                <a:gd name="connsiteY0" fmla="*/ 0 h 5634302"/>
                <a:gd name="connsiteX1" fmla="*/ 3371073 w 3371073"/>
                <a:gd name="connsiteY1" fmla="*/ 9620 h 5634302"/>
                <a:gd name="connsiteX2" fmla="*/ 2228073 w 3371073"/>
                <a:gd name="connsiteY2" fmla="*/ 3538802 h 5634302"/>
                <a:gd name="connsiteX3" fmla="*/ 451854 w 3371073"/>
                <a:gd name="connsiteY3" fmla="*/ 3546049 h 5634302"/>
                <a:gd name="connsiteX4" fmla="*/ 0 w 3371073"/>
                <a:gd name="connsiteY4" fmla="*/ 5634302 h 5634302"/>
                <a:gd name="connsiteX5" fmla="*/ 0 w 3371073"/>
                <a:gd name="connsiteY5" fmla="*/ 0 h 5634302"/>
                <a:gd name="connsiteX0" fmla="*/ 0 w 3371073"/>
                <a:gd name="connsiteY0" fmla="*/ 0 h 5634302"/>
                <a:gd name="connsiteX1" fmla="*/ 3371073 w 3371073"/>
                <a:gd name="connsiteY1" fmla="*/ 9620 h 5634302"/>
                <a:gd name="connsiteX2" fmla="*/ 3371073 w 3371073"/>
                <a:gd name="connsiteY2" fmla="*/ 3865879 h 5634302"/>
                <a:gd name="connsiteX3" fmla="*/ 451854 w 3371073"/>
                <a:gd name="connsiteY3" fmla="*/ 3546049 h 5634302"/>
                <a:gd name="connsiteX4" fmla="*/ 0 w 3371073"/>
                <a:gd name="connsiteY4" fmla="*/ 5634302 h 5634302"/>
                <a:gd name="connsiteX5" fmla="*/ 0 w 3371073"/>
                <a:gd name="connsiteY5" fmla="*/ 0 h 5634302"/>
                <a:gd name="connsiteX0" fmla="*/ 0 w 3371073"/>
                <a:gd name="connsiteY0" fmla="*/ 0 h 5634302"/>
                <a:gd name="connsiteX1" fmla="*/ 3371073 w 3371073"/>
                <a:gd name="connsiteY1" fmla="*/ 9620 h 5634302"/>
                <a:gd name="connsiteX2" fmla="*/ 3371073 w 3371073"/>
                <a:gd name="connsiteY2" fmla="*/ 3865879 h 5634302"/>
                <a:gd name="connsiteX3" fmla="*/ 651879 w 3371073"/>
                <a:gd name="connsiteY3" fmla="*/ 3873127 h 5634302"/>
                <a:gd name="connsiteX4" fmla="*/ 0 w 3371073"/>
                <a:gd name="connsiteY4" fmla="*/ 5634302 h 5634302"/>
                <a:gd name="connsiteX5" fmla="*/ 0 w 3371073"/>
                <a:gd name="connsiteY5" fmla="*/ 0 h 563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1073" h="5634302">
                  <a:moveTo>
                    <a:pt x="0" y="0"/>
                  </a:moveTo>
                  <a:lnTo>
                    <a:pt x="3371073" y="9620"/>
                  </a:lnTo>
                  <a:lnTo>
                    <a:pt x="3371073" y="3865879"/>
                  </a:lnTo>
                  <a:lnTo>
                    <a:pt x="651879" y="3873127"/>
                  </a:lnTo>
                  <a:lnTo>
                    <a:pt x="0" y="5634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7D11E3-4FB5-7F56-DADD-A320F3F92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 Pipeline, Overlap with Seurat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510370B-1861-64F4-BBDD-6CBFB3E58EB2}"/>
              </a:ext>
            </a:extLst>
          </p:cNvPr>
          <p:cNvGrpSpPr/>
          <p:nvPr/>
        </p:nvGrpSpPr>
        <p:grpSpPr>
          <a:xfrm>
            <a:off x="1169194" y="2406921"/>
            <a:ext cx="1775396" cy="338554"/>
            <a:chOff x="-11289" y="2786494"/>
            <a:chExt cx="2170520" cy="33855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704D84F-731E-9082-2B21-091C6A37CFD1}"/>
                </a:ext>
              </a:extLst>
            </p:cNvPr>
            <p:cNvSpPr/>
            <p:nvPr/>
          </p:nvSpPr>
          <p:spPr>
            <a:xfrm>
              <a:off x="176908" y="2814116"/>
              <a:ext cx="1835101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F12BD3C-77B8-029A-56CD-173FF30B09FE}"/>
                </a:ext>
              </a:extLst>
            </p:cNvPr>
            <p:cNvSpPr txBox="1"/>
            <p:nvPr/>
          </p:nvSpPr>
          <p:spPr>
            <a:xfrm>
              <a:off x="-11289" y="2786494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Normalization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683702-81FE-6548-923B-7A355B570D40}"/>
              </a:ext>
            </a:extLst>
          </p:cNvPr>
          <p:cNvGrpSpPr/>
          <p:nvPr/>
        </p:nvGrpSpPr>
        <p:grpSpPr>
          <a:xfrm>
            <a:off x="1165769" y="3805106"/>
            <a:ext cx="1782247" cy="830997"/>
            <a:chOff x="27906" y="5317845"/>
            <a:chExt cx="2185416" cy="83099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9043660-3AF2-BB1D-4E89-4DE1451F796A}"/>
                </a:ext>
              </a:extLst>
            </p:cNvPr>
            <p:cNvSpPr/>
            <p:nvPr/>
          </p:nvSpPr>
          <p:spPr>
            <a:xfrm>
              <a:off x="292267" y="5372080"/>
              <a:ext cx="1658952" cy="729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6E56C49-FD67-8037-0223-9D96334452D9}"/>
                </a:ext>
              </a:extLst>
            </p:cNvPr>
            <p:cNvSpPr txBox="1"/>
            <p:nvPr/>
          </p:nvSpPr>
          <p:spPr>
            <a:xfrm>
              <a:off x="27906" y="5317845"/>
              <a:ext cx="21854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Linear Dimensional </a:t>
              </a:r>
            </a:p>
            <a:p>
              <a:pPr algn="ctr"/>
              <a:r>
                <a:rPr lang="en-US" sz="1600" b="1" dirty="0"/>
                <a:t>Reduction 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2BC7AE-7E66-B88D-88DE-6FBDACD00730}"/>
              </a:ext>
            </a:extLst>
          </p:cNvPr>
          <p:cNvGrpSpPr/>
          <p:nvPr/>
        </p:nvGrpSpPr>
        <p:grpSpPr>
          <a:xfrm>
            <a:off x="1336916" y="4979622"/>
            <a:ext cx="1439952" cy="338554"/>
            <a:chOff x="154851" y="5720670"/>
            <a:chExt cx="2215538" cy="33855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A53F215-D050-F408-C174-CA93CECE7A6F}"/>
                </a:ext>
              </a:extLst>
            </p:cNvPr>
            <p:cNvSpPr/>
            <p:nvPr/>
          </p:nvSpPr>
          <p:spPr>
            <a:xfrm>
              <a:off x="199869" y="5754457"/>
              <a:ext cx="2170520" cy="2829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AF7952C-1A2D-369F-B88D-9C5680AE11E2}"/>
                </a:ext>
              </a:extLst>
            </p:cNvPr>
            <p:cNvSpPr txBox="1"/>
            <p:nvPr/>
          </p:nvSpPr>
          <p:spPr>
            <a:xfrm>
              <a:off x="154851" y="5720670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Clustering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C3FC01-C980-892B-BDE8-25AFCA21F6A3}"/>
              </a:ext>
            </a:extLst>
          </p:cNvPr>
          <p:cNvGrpSpPr/>
          <p:nvPr/>
        </p:nvGrpSpPr>
        <p:grpSpPr>
          <a:xfrm>
            <a:off x="1537463" y="1779750"/>
            <a:ext cx="1038858" cy="338554"/>
            <a:chOff x="59136" y="2068190"/>
            <a:chExt cx="2233557" cy="33855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5AD03A2-A5B3-C9EF-AF1C-D8D720DFDBB3}"/>
                </a:ext>
              </a:extLst>
            </p:cNvPr>
            <p:cNvSpPr/>
            <p:nvPr/>
          </p:nvSpPr>
          <p:spPr>
            <a:xfrm>
              <a:off x="113938" y="2120893"/>
              <a:ext cx="2178755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E70EEEF-B34B-1193-293D-F050650EFA1C}"/>
                </a:ext>
              </a:extLst>
            </p:cNvPr>
            <p:cNvSpPr txBox="1"/>
            <p:nvPr/>
          </p:nvSpPr>
          <p:spPr>
            <a:xfrm>
              <a:off x="59136" y="2068190"/>
              <a:ext cx="22049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Filtering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813A1AB-48FF-35C0-43FF-193E564C95A6}"/>
              </a:ext>
            </a:extLst>
          </p:cNvPr>
          <p:cNvGrpSpPr/>
          <p:nvPr/>
        </p:nvGrpSpPr>
        <p:grpSpPr>
          <a:xfrm>
            <a:off x="1050255" y="1162365"/>
            <a:ext cx="2013275" cy="338554"/>
            <a:chOff x="97343" y="1300458"/>
            <a:chExt cx="2194560" cy="33855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D62602F-1CCB-4C62-18A8-4419D4F2DD05}"/>
                </a:ext>
              </a:extLst>
            </p:cNvPr>
            <p:cNvSpPr/>
            <p:nvPr/>
          </p:nvSpPr>
          <p:spPr>
            <a:xfrm>
              <a:off x="179627" y="1332386"/>
              <a:ext cx="2062017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B3A98C4-096A-7EA0-B505-8C612594343D}"/>
                </a:ext>
              </a:extLst>
            </p:cNvPr>
            <p:cNvSpPr txBox="1"/>
            <p:nvPr/>
          </p:nvSpPr>
          <p:spPr>
            <a:xfrm>
              <a:off x="97343" y="1300458"/>
              <a:ext cx="2194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Metadata Curation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9CADEE0-3E2D-CE05-517B-40FF4E43FCE6}"/>
              </a:ext>
            </a:extLst>
          </p:cNvPr>
          <p:cNvGrpSpPr/>
          <p:nvPr/>
        </p:nvGrpSpPr>
        <p:grpSpPr>
          <a:xfrm>
            <a:off x="1482022" y="3197610"/>
            <a:ext cx="1149740" cy="338554"/>
            <a:chOff x="-63988" y="3721744"/>
            <a:chExt cx="2170519" cy="33855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A23B3C3-85C8-912B-411F-04F7B20F44AC}"/>
                </a:ext>
              </a:extLst>
            </p:cNvPr>
            <p:cNvSpPr/>
            <p:nvPr/>
          </p:nvSpPr>
          <p:spPr>
            <a:xfrm>
              <a:off x="87705" y="3760558"/>
              <a:ext cx="1918995" cy="2815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FACB95B-CA8C-A92E-ECE9-B4DD896B43B5}"/>
                </a:ext>
              </a:extLst>
            </p:cNvPr>
            <p:cNvSpPr txBox="1"/>
            <p:nvPr/>
          </p:nvSpPr>
          <p:spPr>
            <a:xfrm>
              <a:off x="-63988" y="3721744"/>
              <a:ext cx="2170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Scaling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3773D63-1591-D89D-60A4-63E32B1B9436}"/>
              </a:ext>
            </a:extLst>
          </p:cNvPr>
          <p:cNvSpPr txBox="1"/>
          <p:nvPr/>
        </p:nvSpPr>
        <p:spPr>
          <a:xfrm>
            <a:off x="1135454" y="1391191"/>
            <a:ext cx="18428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PercentageFeatureSet</a:t>
            </a:r>
            <a:r>
              <a:rPr lang="en-US" sz="1200" i="1" dirty="0"/>
              <a:t>()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6976B7-1ED3-58D3-C7C9-7BD24C1E930E}"/>
              </a:ext>
            </a:extLst>
          </p:cNvPr>
          <p:cNvSpPr txBox="1"/>
          <p:nvPr/>
        </p:nvSpPr>
        <p:spPr>
          <a:xfrm>
            <a:off x="1638822" y="2030369"/>
            <a:ext cx="8361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subset()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0488DE-8551-9FF4-BF87-2E1C98AD8AE0}"/>
              </a:ext>
            </a:extLst>
          </p:cNvPr>
          <p:cNvSpPr txBox="1"/>
          <p:nvPr/>
        </p:nvSpPr>
        <p:spPr>
          <a:xfrm>
            <a:off x="1317857" y="2652771"/>
            <a:ext cx="14780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NormalizeData</a:t>
            </a:r>
            <a:r>
              <a:rPr lang="en-US" sz="1200" i="1" dirty="0"/>
              <a:t>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28CE2F-CF96-83C5-7A8E-55AB34505112}"/>
              </a:ext>
            </a:extLst>
          </p:cNvPr>
          <p:cNvSpPr txBox="1"/>
          <p:nvPr/>
        </p:nvSpPr>
        <p:spPr>
          <a:xfrm>
            <a:off x="1269891" y="2822590"/>
            <a:ext cx="15740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FindVariableFeatures</a:t>
            </a:r>
            <a:r>
              <a:rPr lang="en-US" sz="1200" i="1" dirty="0"/>
              <a:t>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492E03-188D-3471-F7E6-F958D8382234}"/>
              </a:ext>
            </a:extLst>
          </p:cNvPr>
          <p:cNvSpPr txBox="1"/>
          <p:nvPr/>
        </p:nvSpPr>
        <p:spPr>
          <a:xfrm>
            <a:off x="1587629" y="3462392"/>
            <a:ext cx="9385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ScaleData</a:t>
            </a:r>
            <a:r>
              <a:rPr lang="en-US" sz="1200" i="1" dirty="0"/>
              <a:t>()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3C2A02-DC9B-8E62-174C-A6D06DACFBB4}"/>
              </a:ext>
            </a:extLst>
          </p:cNvPr>
          <p:cNvSpPr txBox="1"/>
          <p:nvPr/>
        </p:nvSpPr>
        <p:spPr>
          <a:xfrm>
            <a:off x="1171843" y="4565343"/>
            <a:ext cx="17700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RunPCA</a:t>
            </a:r>
            <a:r>
              <a:rPr lang="en-US" sz="1200" i="1" dirty="0"/>
              <a:t>(),   </a:t>
            </a:r>
            <a:r>
              <a:rPr lang="en-US" sz="1200" i="1" dirty="0" err="1"/>
              <a:t>ElbowPlot</a:t>
            </a:r>
            <a:r>
              <a:rPr lang="en-US" sz="1200" i="1" dirty="0"/>
              <a:t>()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02D5C5-98D2-DB1F-FC1F-F5E376C284DA}"/>
              </a:ext>
            </a:extLst>
          </p:cNvPr>
          <p:cNvSpPr txBox="1"/>
          <p:nvPr/>
        </p:nvSpPr>
        <p:spPr>
          <a:xfrm>
            <a:off x="959612" y="5245325"/>
            <a:ext cx="21945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 </a:t>
            </a:r>
            <a:r>
              <a:rPr lang="en-US" sz="1200" i="1" dirty="0" err="1"/>
              <a:t>FindNeighbors</a:t>
            </a:r>
            <a:r>
              <a:rPr lang="en-US" sz="1200" i="1" dirty="0"/>
              <a:t>(),  </a:t>
            </a:r>
            <a:r>
              <a:rPr lang="en-US" sz="1200" i="1" dirty="0" err="1"/>
              <a:t>FindClusters</a:t>
            </a:r>
            <a:r>
              <a:rPr lang="en-US" sz="1200" i="1" dirty="0"/>
              <a:t>()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349D5C-5261-D8BB-7722-D66B9895E6D0}"/>
              </a:ext>
            </a:extLst>
          </p:cNvPr>
          <p:cNvSpPr txBox="1"/>
          <p:nvPr/>
        </p:nvSpPr>
        <p:spPr>
          <a:xfrm>
            <a:off x="1161000" y="6425837"/>
            <a:ext cx="17917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RunUMAP</a:t>
            </a:r>
            <a:r>
              <a:rPr lang="en-US" sz="1200" i="1" dirty="0"/>
              <a:t>(), </a:t>
            </a:r>
            <a:r>
              <a:rPr lang="en-US" sz="1200" i="1" dirty="0" err="1"/>
              <a:t>DimPlot</a:t>
            </a:r>
            <a:r>
              <a:rPr lang="en-US" sz="1200" i="1" dirty="0"/>
              <a:t>()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7B77C4B-3546-C6C1-8B64-EDF8A83DE983}"/>
              </a:ext>
            </a:extLst>
          </p:cNvPr>
          <p:cNvGrpSpPr/>
          <p:nvPr/>
        </p:nvGrpSpPr>
        <p:grpSpPr>
          <a:xfrm>
            <a:off x="1350934" y="5663978"/>
            <a:ext cx="1411916" cy="830997"/>
            <a:chOff x="136544" y="5759803"/>
            <a:chExt cx="2172401" cy="830997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EE953CF-0ECE-1A35-19FE-DACC7E68D668}"/>
                </a:ext>
              </a:extLst>
            </p:cNvPr>
            <p:cNvSpPr/>
            <p:nvPr/>
          </p:nvSpPr>
          <p:spPr>
            <a:xfrm>
              <a:off x="138426" y="5810056"/>
              <a:ext cx="2170519" cy="7301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5E5126A-D7CA-D89A-6129-489143EB992B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Nonlinear Dimension Reduction</a:t>
              </a:r>
            </a:p>
          </p:txBody>
        </p:sp>
      </p:grp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D41BE6D2-36C7-58A9-AC23-12307F1432B6}"/>
              </a:ext>
            </a:extLst>
          </p:cNvPr>
          <p:cNvSpPr/>
          <p:nvPr/>
        </p:nvSpPr>
        <p:spPr>
          <a:xfrm rot="5400000">
            <a:off x="1988630" y="1540780"/>
            <a:ext cx="136524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FA5E639E-0C24-DA7F-E6BA-28EF99BA34F3}"/>
              </a:ext>
            </a:extLst>
          </p:cNvPr>
          <p:cNvSpPr/>
          <p:nvPr/>
        </p:nvSpPr>
        <p:spPr>
          <a:xfrm rot="5400000">
            <a:off x="1999458" y="2148508"/>
            <a:ext cx="114868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9E30883B-8DD8-AA73-2AE6-5528379FCB76}"/>
              </a:ext>
            </a:extLst>
          </p:cNvPr>
          <p:cNvSpPr/>
          <p:nvPr/>
        </p:nvSpPr>
        <p:spPr>
          <a:xfrm rot="5400000">
            <a:off x="2003990" y="2952377"/>
            <a:ext cx="10580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B41C2E01-593D-AFD1-64D5-62FBE704382D}"/>
              </a:ext>
            </a:extLst>
          </p:cNvPr>
          <p:cNvSpPr/>
          <p:nvPr/>
        </p:nvSpPr>
        <p:spPr>
          <a:xfrm rot="5400000">
            <a:off x="1997142" y="3584967"/>
            <a:ext cx="119500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3936CDF9-B906-2ECF-F704-F64C45B9FA63}"/>
              </a:ext>
            </a:extLst>
          </p:cNvPr>
          <p:cNvSpPr/>
          <p:nvPr/>
        </p:nvSpPr>
        <p:spPr>
          <a:xfrm rot="5400000">
            <a:off x="1980407" y="4716815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5E1B9CAD-307D-94ED-D899-6E40C022C26B}"/>
              </a:ext>
            </a:extLst>
          </p:cNvPr>
          <p:cNvSpPr/>
          <p:nvPr/>
        </p:nvSpPr>
        <p:spPr>
          <a:xfrm rot="5400000">
            <a:off x="1980407" y="5412514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7F185E41-03D1-CA0B-1216-8A9EFC9D6C41}"/>
              </a:ext>
            </a:extLst>
          </p:cNvPr>
          <p:cNvSpPr/>
          <p:nvPr/>
        </p:nvSpPr>
        <p:spPr>
          <a:xfrm rot="5400000">
            <a:off x="5514523" y="1566450"/>
            <a:ext cx="12541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40AA29C-0CE0-B944-6CBA-EF60C8CA2B3A}"/>
              </a:ext>
            </a:extLst>
          </p:cNvPr>
          <p:cNvGrpSpPr/>
          <p:nvPr/>
        </p:nvGrpSpPr>
        <p:grpSpPr>
          <a:xfrm>
            <a:off x="4819822" y="1183040"/>
            <a:ext cx="1514816" cy="338554"/>
            <a:chOff x="-69645" y="698949"/>
            <a:chExt cx="2178751" cy="338554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F40607D-1292-2190-4237-4D490CFA8AF0}"/>
                </a:ext>
              </a:extLst>
            </p:cNvPr>
            <p:cNvSpPr/>
            <p:nvPr/>
          </p:nvSpPr>
          <p:spPr>
            <a:xfrm>
              <a:off x="113942" y="750352"/>
              <a:ext cx="1834757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D14B342-B3E3-C45B-4B0F-FF1616096596}"/>
                </a:ext>
              </a:extLst>
            </p:cNvPr>
            <p:cNvSpPr txBox="1"/>
            <p:nvPr/>
          </p:nvSpPr>
          <p:spPr>
            <a:xfrm>
              <a:off x="-69645" y="698949"/>
              <a:ext cx="21787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Normalization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2E7F10D-6584-2B83-2875-8730BE2DCE5E}"/>
              </a:ext>
            </a:extLst>
          </p:cNvPr>
          <p:cNvGrpSpPr/>
          <p:nvPr/>
        </p:nvGrpSpPr>
        <p:grpSpPr>
          <a:xfrm>
            <a:off x="4686107" y="2432156"/>
            <a:ext cx="1782247" cy="830997"/>
            <a:chOff x="27906" y="5317845"/>
            <a:chExt cx="2185416" cy="830997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409FEE1-F232-BEA3-CA07-BC2FD96E033D}"/>
                </a:ext>
              </a:extLst>
            </p:cNvPr>
            <p:cNvSpPr/>
            <p:nvPr/>
          </p:nvSpPr>
          <p:spPr>
            <a:xfrm>
              <a:off x="292267" y="5372080"/>
              <a:ext cx="1658952" cy="729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8103179-0F89-75DA-AF20-88FCB1277C02}"/>
                </a:ext>
              </a:extLst>
            </p:cNvPr>
            <p:cNvSpPr txBox="1"/>
            <p:nvPr/>
          </p:nvSpPr>
          <p:spPr>
            <a:xfrm>
              <a:off x="27906" y="5317845"/>
              <a:ext cx="21854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Linear Dimensional </a:t>
              </a:r>
            </a:p>
            <a:p>
              <a:pPr algn="ctr"/>
              <a:r>
                <a:rPr lang="en-US" sz="1600" b="1" dirty="0"/>
                <a:t>Reduction 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CD10ED7-818B-76CF-0A41-91107CDB8BCB}"/>
              </a:ext>
            </a:extLst>
          </p:cNvPr>
          <p:cNvGrpSpPr/>
          <p:nvPr/>
        </p:nvGrpSpPr>
        <p:grpSpPr>
          <a:xfrm>
            <a:off x="4827198" y="3604799"/>
            <a:ext cx="1500065" cy="1338812"/>
            <a:chOff x="88035" y="5728322"/>
            <a:chExt cx="2308029" cy="1338812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D0FDA5D-6014-EFC7-7C10-884E6D40EBF8}"/>
                </a:ext>
              </a:extLst>
            </p:cNvPr>
            <p:cNvSpPr/>
            <p:nvPr/>
          </p:nvSpPr>
          <p:spPr>
            <a:xfrm>
              <a:off x="134321" y="5728322"/>
              <a:ext cx="2258573" cy="13234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B162C05-BF2E-B718-C1B4-D50AEB1F9FFF}"/>
                </a:ext>
              </a:extLst>
            </p:cNvPr>
            <p:cNvSpPr txBox="1"/>
            <p:nvPr/>
          </p:nvSpPr>
          <p:spPr>
            <a:xfrm>
              <a:off x="88035" y="5743695"/>
              <a:ext cx="230802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Nonlinear Dimension Reduction,</a:t>
              </a:r>
            </a:p>
            <a:p>
              <a:pPr algn="ctr"/>
              <a:r>
                <a:rPr lang="en-US" sz="1600" b="1" dirty="0"/>
                <a:t>Clustering,</a:t>
              </a:r>
            </a:p>
            <a:p>
              <a:pPr algn="ctr"/>
              <a:r>
                <a:rPr lang="en-US" sz="1600" b="1" dirty="0"/>
                <a:t>Partitioning 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103AC06-B9CD-49E8-5CB4-63D1ABD26AEA}"/>
              </a:ext>
            </a:extLst>
          </p:cNvPr>
          <p:cNvGrpSpPr/>
          <p:nvPr/>
        </p:nvGrpSpPr>
        <p:grpSpPr>
          <a:xfrm>
            <a:off x="4871884" y="1802408"/>
            <a:ext cx="1410693" cy="338554"/>
            <a:chOff x="636190" y="1289169"/>
            <a:chExt cx="1537719" cy="338554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F072E11-C2E0-B741-281B-6A5DC893CF6A}"/>
                </a:ext>
              </a:extLst>
            </p:cNvPr>
            <p:cNvSpPr/>
            <p:nvPr/>
          </p:nvSpPr>
          <p:spPr>
            <a:xfrm>
              <a:off x="754184" y="1332386"/>
              <a:ext cx="1271053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489C440-3A1C-B794-20FF-60C7499E3B5B}"/>
                </a:ext>
              </a:extLst>
            </p:cNvPr>
            <p:cNvSpPr txBox="1"/>
            <p:nvPr/>
          </p:nvSpPr>
          <p:spPr>
            <a:xfrm>
              <a:off x="636190" y="1289169"/>
              <a:ext cx="15377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Integration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E817920C-02F6-372A-1623-64F0A5427631}"/>
              </a:ext>
            </a:extLst>
          </p:cNvPr>
          <p:cNvSpPr txBox="1"/>
          <p:nvPr/>
        </p:nvSpPr>
        <p:spPr>
          <a:xfrm>
            <a:off x="4676145" y="1439346"/>
            <a:ext cx="18021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preprocess_cds</a:t>
            </a:r>
            <a:r>
              <a:rPr lang="en-US" sz="1200" i="1" dirty="0"/>
              <a:t>()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6F36769-9145-E082-C40C-3984FA6C64E4}"/>
              </a:ext>
            </a:extLst>
          </p:cNvPr>
          <p:cNvSpPr txBox="1"/>
          <p:nvPr/>
        </p:nvSpPr>
        <p:spPr>
          <a:xfrm>
            <a:off x="4655792" y="2047066"/>
            <a:ext cx="18428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align_cds</a:t>
            </a:r>
            <a:r>
              <a:rPr lang="en-US" sz="1200" i="1" dirty="0"/>
              <a:t>()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4FDE156-8EE1-8B6D-A9C8-7C9A63D9457D}"/>
              </a:ext>
            </a:extLst>
          </p:cNvPr>
          <p:cNvSpPr txBox="1"/>
          <p:nvPr/>
        </p:nvSpPr>
        <p:spPr>
          <a:xfrm>
            <a:off x="4692181" y="3192393"/>
            <a:ext cx="17700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reduce_dimension</a:t>
            </a:r>
            <a:r>
              <a:rPr lang="en-US" sz="1200" i="1" dirty="0"/>
              <a:t>()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04D3FAC-72A4-C954-B296-9A68D5B0494B}"/>
              </a:ext>
            </a:extLst>
          </p:cNvPr>
          <p:cNvSpPr txBox="1"/>
          <p:nvPr/>
        </p:nvSpPr>
        <p:spPr>
          <a:xfrm>
            <a:off x="4990491" y="4876232"/>
            <a:ext cx="11734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 </a:t>
            </a:r>
            <a:r>
              <a:rPr lang="en-US" sz="1200" i="1" dirty="0" err="1"/>
              <a:t>cluster_cells</a:t>
            </a:r>
            <a:r>
              <a:rPr lang="en-US" sz="1200" i="1" dirty="0"/>
              <a:t> ()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39BCE53-9DE3-7F3C-DC37-F64C704506CE}"/>
              </a:ext>
            </a:extLst>
          </p:cNvPr>
          <p:cNvSpPr txBox="1"/>
          <p:nvPr/>
        </p:nvSpPr>
        <p:spPr>
          <a:xfrm>
            <a:off x="4681338" y="5817267"/>
            <a:ext cx="17917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/>
              <a:t>learn_graph</a:t>
            </a:r>
            <a:r>
              <a:rPr lang="en-US" sz="1200" i="1" dirty="0"/>
              <a:t>()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E813E15-D46F-3153-BCAB-0D425296855D}"/>
              </a:ext>
            </a:extLst>
          </p:cNvPr>
          <p:cNvGrpSpPr/>
          <p:nvPr/>
        </p:nvGrpSpPr>
        <p:grpSpPr>
          <a:xfrm>
            <a:off x="4871884" y="5303993"/>
            <a:ext cx="1410693" cy="584775"/>
            <a:chOff x="136544" y="5759803"/>
            <a:chExt cx="2170519" cy="58477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D48B110-2587-AB20-5073-9AFF669B5522}"/>
                </a:ext>
              </a:extLst>
            </p:cNvPr>
            <p:cNvSpPr/>
            <p:nvPr/>
          </p:nvSpPr>
          <p:spPr>
            <a:xfrm>
              <a:off x="297468" y="5781481"/>
              <a:ext cx="1805536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CA0689B-6335-5BF6-3A3C-4EB81BC220C2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Trajectory Graph</a:t>
              </a:r>
            </a:p>
          </p:txBody>
        </p:sp>
      </p:grpSp>
      <p:sp>
        <p:nvSpPr>
          <p:cNvPr id="77" name="Arrow: Right 76">
            <a:extLst>
              <a:ext uri="{FF2B5EF4-FFF2-40B4-BE49-F238E27FC236}">
                <a16:creationId xmlns:a16="http://schemas.microsoft.com/office/drawing/2014/main" id="{27772A71-772E-01B4-0B91-FE378214E3CC}"/>
              </a:ext>
            </a:extLst>
          </p:cNvPr>
          <p:cNvSpPr/>
          <p:nvPr/>
        </p:nvSpPr>
        <p:spPr>
          <a:xfrm rot="5400000">
            <a:off x="5508968" y="2196655"/>
            <a:ext cx="136524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F6AACE04-3822-D710-BAE3-63567DD2E643}"/>
              </a:ext>
            </a:extLst>
          </p:cNvPr>
          <p:cNvSpPr/>
          <p:nvPr/>
        </p:nvSpPr>
        <p:spPr>
          <a:xfrm rot="5400000">
            <a:off x="5500745" y="3334340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4244C54C-82FA-61A3-2658-C7C26A342415}"/>
              </a:ext>
            </a:extLst>
          </p:cNvPr>
          <p:cNvSpPr/>
          <p:nvPr/>
        </p:nvSpPr>
        <p:spPr>
          <a:xfrm rot="5400000">
            <a:off x="5500745" y="5046179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8BAA80CC-0C0A-4E17-67A6-C9C88AD91D22}"/>
              </a:ext>
            </a:extLst>
          </p:cNvPr>
          <p:cNvGrpSpPr/>
          <p:nvPr/>
        </p:nvGrpSpPr>
        <p:grpSpPr>
          <a:xfrm>
            <a:off x="4871884" y="6214876"/>
            <a:ext cx="1410693" cy="338554"/>
            <a:chOff x="136544" y="5759803"/>
            <a:chExt cx="2170519" cy="338554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64170CF-663F-3055-3B5C-521598CBBD75}"/>
                </a:ext>
              </a:extLst>
            </p:cNvPr>
            <p:cNvSpPr/>
            <p:nvPr/>
          </p:nvSpPr>
          <p:spPr>
            <a:xfrm>
              <a:off x="297468" y="5781482"/>
              <a:ext cx="1805536" cy="2724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772BF36-4365-10D9-1D65-80A8DAD55CB8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Order Cells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F921D1F-C34C-00DD-E89B-A6171CC3CC40}"/>
              </a:ext>
            </a:extLst>
          </p:cNvPr>
          <p:cNvGrpSpPr/>
          <p:nvPr/>
        </p:nvGrpSpPr>
        <p:grpSpPr>
          <a:xfrm>
            <a:off x="7217477" y="1234443"/>
            <a:ext cx="1410693" cy="584775"/>
            <a:chOff x="136544" y="5759803"/>
            <a:chExt cx="2170519" cy="584775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7C7CD23-70AF-08EE-1015-76003A598715}"/>
                </a:ext>
              </a:extLst>
            </p:cNvPr>
            <p:cNvSpPr/>
            <p:nvPr/>
          </p:nvSpPr>
          <p:spPr>
            <a:xfrm>
              <a:off x="297468" y="5781481"/>
              <a:ext cx="1805536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28C6ADF-551F-B1DF-7B0A-278485F42008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Subset Trajectory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52B68699-FCC0-91A7-B040-1EA6C261F68F}"/>
              </a:ext>
            </a:extLst>
          </p:cNvPr>
          <p:cNvGrpSpPr/>
          <p:nvPr/>
        </p:nvGrpSpPr>
        <p:grpSpPr>
          <a:xfrm>
            <a:off x="7217477" y="2269209"/>
            <a:ext cx="1410693" cy="584775"/>
            <a:chOff x="136544" y="5759803"/>
            <a:chExt cx="2170519" cy="584775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3E9838F-9E13-A02D-AFDE-3C225ED58168}"/>
                </a:ext>
              </a:extLst>
            </p:cNvPr>
            <p:cNvSpPr/>
            <p:nvPr/>
          </p:nvSpPr>
          <p:spPr>
            <a:xfrm>
              <a:off x="297468" y="5781481"/>
              <a:ext cx="1805536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0A9889B-D353-F0AB-913C-D4E0E770578D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Reprocess Trajectory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E760129-50C6-E772-4514-CAC6A1FCF5A0}"/>
              </a:ext>
            </a:extLst>
          </p:cNvPr>
          <p:cNvGrpSpPr/>
          <p:nvPr/>
        </p:nvGrpSpPr>
        <p:grpSpPr>
          <a:xfrm>
            <a:off x="7217477" y="3157425"/>
            <a:ext cx="1410693" cy="592862"/>
            <a:chOff x="136544" y="5781481"/>
            <a:chExt cx="2170519" cy="592862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28D170EC-B438-691D-C7A3-9BE3404FBF3E}"/>
                </a:ext>
              </a:extLst>
            </p:cNvPr>
            <p:cNvSpPr/>
            <p:nvPr/>
          </p:nvSpPr>
          <p:spPr>
            <a:xfrm>
              <a:off x="297468" y="5781481"/>
              <a:ext cx="1805536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ACF30EF-B2BC-530F-F031-4CBFD554804F}"/>
                </a:ext>
              </a:extLst>
            </p:cNvPr>
            <p:cNvSpPr txBox="1"/>
            <p:nvPr/>
          </p:nvSpPr>
          <p:spPr>
            <a:xfrm>
              <a:off x="136544" y="5789568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Find Altered Genes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B230658F-AECC-4380-8DAB-3EB8C6652263}"/>
              </a:ext>
            </a:extLst>
          </p:cNvPr>
          <p:cNvGrpSpPr/>
          <p:nvPr/>
        </p:nvGrpSpPr>
        <p:grpSpPr>
          <a:xfrm>
            <a:off x="7217477" y="4125883"/>
            <a:ext cx="1410693" cy="584775"/>
            <a:chOff x="199846" y="5774065"/>
            <a:chExt cx="2170519" cy="584775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567AC5EC-DEAD-F7FD-CCF1-B9BCFB7773F1}"/>
                </a:ext>
              </a:extLst>
            </p:cNvPr>
            <p:cNvSpPr/>
            <p:nvPr/>
          </p:nvSpPr>
          <p:spPr>
            <a:xfrm>
              <a:off x="255376" y="5781481"/>
              <a:ext cx="2059461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24D7F12-F8E9-41A3-1779-605F91B614A9}"/>
                </a:ext>
              </a:extLst>
            </p:cNvPr>
            <p:cNvSpPr txBox="1"/>
            <p:nvPr/>
          </p:nvSpPr>
          <p:spPr>
            <a:xfrm>
              <a:off x="199846" y="5774065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Aggregate to Gene Modules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8CDDCD49-862C-11CB-CC7B-6CB5EEB61528}"/>
              </a:ext>
            </a:extLst>
          </p:cNvPr>
          <p:cNvGrpSpPr/>
          <p:nvPr/>
        </p:nvGrpSpPr>
        <p:grpSpPr>
          <a:xfrm>
            <a:off x="7217477" y="5117475"/>
            <a:ext cx="1410693" cy="584775"/>
            <a:chOff x="183194" y="5775239"/>
            <a:chExt cx="2170519" cy="584775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77606D0-BDC0-8261-37A2-97F3550128EA}"/>
                </a:ext>
              </a:extLst>
            </p:cNvPr>
            <p:cNvSpPr/>
            <p:nvPr/>
          </p:nvSpPr>
          <p:spPr>
            <a:xfrm>
              <a:off x="198991" y="5781481"/>
              <a:ext cx="2134969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89D932C-0C9B-54F6-FEEE-700670E35B2A}"/>
                </a:ext>
              </a:extLst>
            </p:cNvPr>
            <p:cNvSpPr txBox="1"/>
            <p:nvPr/>
          </p:nvSpPr>
          <p:spPr>
            <a:xfrm>
              <a:off x="183194" y="5775239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Visualize Gene Modules</a:t>
              </a: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F7421AB0-4654-EBAC-BD08-E70F1894A9A7}"/>
              </a:ext>
            </a:extLst>
          </p:cNvPr>
          <p:cNvSpPr txBox="1"/>
          <p:nvPr/>
        </p:nvSpPr>
        <p:spPr>
          <a:xfrm>
            <a:off x="1576683" y="698274"/>
            <a:ext cx="101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Seurat</a:t>
            </a:r>
          </a:p>
        </p:txBody>
      </p:sp>
      <p:sp>
        <p:nvSpPr>
          <p:cNvPr id="111" name="Arrow: Right 110">
            <a:extLst>
              <a:ext uri="{FF2B5EF4-FFF2-40B4-BE49-F238E27FC236}">
                <a16:creationId xmlns:a16="http://schemas.microsoft.com/office/drawing/2014/main" id="{7D24B228-77CD-2512-1DB9-F2A8D22C0183}"/>
              </a:ext>
            </a:extLst>
          </p:cNvPr>
          <p:cNvSpPr/>
          <p:nvPr/>
        </p:nvSpPr>
        <p:spPr>
          <a:xfrm rot="5400000">
            <a:off x="5500745" y="5960807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CB2C6F3-C36D-00D7-33E2-198F8D8000EA}"/>
              </a:ext>
            </a:extLst>
          </p:cNvPr>
          <p:cNvSpPr txBox="1"/>
          <p:nvPr/>
        </p:nvSpPr>
        <p:spPr>
          <a:xfrm>
            <a:off x="5812829" y="698274"/>
            <a:ext cx="1463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Monocle3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2E0C433-FB5D-A577-7B51-DC8B12D3E89C}"/>
              </a:ext>
            </a:extLst>
          </p:cNvPr>
          <p:cNvSpPr txBox="1"/>
          <p:nvPr/>
        </p:nvSpPr>
        <p:spPr>
          <a:xfrm>
            <a:off x="6955092" y="1801582"/>
            <a:ext cx="19354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/>
              <a:t>choose_graph_segments</a:t>
            </a:r>
            <a:r>
              <a:rPr lang="en-US" sz="1200" i="1" dirty="0"/>
              <a:t>()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8AA3A91-655F-2696-C25D-1B844B652ABC}"/>
              </a:ext>
            </a:extLst>
          </p:cNvPr>
          <p:cNvSpPr txBox="1"/>
          <p:nvPr/>
        </p:nvSpPr>
        <p:spPr>
          <a:xfrm>
            <a:off x="4925045" y="6517190"/>
            <a:ext cx="13043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order_cells</a:t>
            </a:r>
            <a:r>
              <a:rPr lang="en-US" sz="1200" i="1" dirty="0"/>
              <a:t>()</a:t>
            </a:r>
          </a:p>
        </p:txBody>
      </p:sp>
      <p:sp>
        <p:nvSpPr>
          <p:cNvPr id="115" name="Arrow: Right 114">
            <a:extLst>
              <a:ext uri="{FF2B5EF4-FFF2-40B4-BE49-F238E27FC236}">
                <a16:creationId xmlns:a16="http://schemas.microsoft.com/office/drawing/2014/main" id="{CBCBCF2C-3EFF-78D8-6045-7EC712472584}"/>
              </a:ext>
            </a:extLst>
          </p:cNvPr>
          <p:cNvSpPr/>
          <p:nvPr/>
        </p:nvSpPr>
        <p:spPr>
          <a:xfrm rot="5400000">
            <a:off x="7860116" y="1965940"/>
            <a:ext cx="12541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CF33332-0B0B-32A0-47DE-2599306630D6}"/>
              </a:ext>
            </a:extLst>
          </p:cNvPr>
          <p:cNvSpPr txBox="1"/>
          <p:nvPr/>
        </p:nvSpPr>
        <p:spPr>
          <a:xfrm>
            <a:off x="7037774" y="3656900"/>
            <a:ext cx="17700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find_gene_modules</a:t>
            </a:r>
            <a:r>
              <a:rPr lang="en-US" sz="1200" i="1" dirty="0"/>
              <a:t>() </a:t>
            </a:r>
          </a:p>
        </p:txBody>
      </p:sp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B56DBEB6-13FB-92E5-C830-7EA735841076}"/>
              </a:ext>
            </a:extLst>
          </p:cNvPr>
          <p:cNvSpPr/>
          <p:nvPr/>
        </p:nvSpPr>
        <p:spPr>
          <a:xfrm rot="5400000">
            <a:off x="7846338" y="3838943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F7FCF92-5FB8-8092-352E-D509424C24D5}"/>
              </a:ext>
            </a:extLst>
          </p:cNvPr>
          <p:cNvSpPr txBox="1"/>
          <p:nvPr/>
        </p:nvSpPr>
        <p:spPr>
          <a:xfrm>
            <a:off x="6875155" y="4677634"/>
            <a:ext cx="20953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aggregate_gene_expression</a:t>
            </a:r>
            <a:r>
              <a:rPr lang="en-US" sz="1200" i="1" dirty="0"/>
              <a:t>() </a:t>
            </a:r>
          </a:p>
        </p:txBody>
      </p:sp>
      <p:sp>
        <p:nvSpPr>
          <p:cNvPr id="119" name="Arrow: Right 118">
            <a:extLst>
              <a:ext uri="{FF2B5EF4-FFF2-40B4-BE49-F238E27FC236}">
                <a16:creationId xmlns:a16="http://schemas.microsoft.com/office/drawing/2014/main" id="{455A79F4-76BB-9BD2-B71C-A6DF57C734C2}"/>
              </a:ext>
            </a:extLst>
          </p:cNvPr>
          <p:cNvSpPr/>
          <p:nvPr/>
        </p:nvSpPr>
        <p:spPr>
          <a:xfrm rot="5400000">
            <a:off x="7846338" y="2868419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Arrow: Right 119">
            <a:extLst>
              <a:ext uri="{FF2B5EF4-FFF2-40B4-BE49-F238E27FC236}">
                <a16:creationId xmlns:a16="http://schemas.microsoft.com/office/drawing/2014/main" id="{C7D98DCF-4A4F-684E-55A1-AE7184A75798}"/>
              </a:ext>
            </a:extLst>
          </p:cNvPr>
          <p:cNvSpPr/>
          <p:nvPr/>
        </p:nvSpPr>
        <p:spPr>
          <a:xfrm rot="5400000">
            <a:off x="7846338" y="4830517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FE756D2-9764-3407-413E-AEEE3E29F2B4}"/>
              </a:ext>
            </a:extLst>
          </p:cNvPr>
          <p:cNvSpPr/>
          <p:nvPr/>
        </p:nvSpPr>
        <p:spPr>
          <a:xfrm>
            <a:off x="1010034" y="1121886"/>
            <a:ext cx="2179639" cy="56780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FD1CC64E-3E58-F448-3F05-13EC2044904F}"/>
              </a:ext>
            </a:extLst>
          </p:cNvPr>
          <p:cNvSpPr/>
          <p:nvPr/>
        </p:nvSpPr>
        <p:spPr>
          <a:xfrm>
            <a:off x="4601543" y="1135230"/>
            <a:ext cx="4311468" cy="5658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D08DAA7-EFA8-207F-F65E-0CAAD3083423}"/>
              </a:ext>
            </a:extLst>
          </p:cNvPr>
          <p:cNvSpPr txBox="1"/>
          <p:nvPr/>
        </p:nvSpPr>
        <p:spPr>
          <a:xfrm>
            <a:off x="8987041" y="1978719"/>
            <a:ext cx="3161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Monocle3</a:t>
            </a:r>
            <a:r>
              <a:rPr lang="en-US" dirty="0"/>
              <a:t> has it’s own </a:t>
            </a:r>
            <a:r>
              <a:rPr lang="en-US" dirty="0" err="1"/>
              <a:t>scRNA</a:t>
            </a:r>
            <a:r>
              <a:rPr lang="en-US" dirty="0"/>
              <a:t>-Seq processing pipeline.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B0EBF06E-192C-552A-B776-84612FF6DCF6}"/>
              </a:ext>
            </a:extLst>
          </p:cNvPr>
          <p:cNvGrpSpPr/>
          <p:nvPr/>
        </p:nvGrpSpPr>
        <p:grpSpPr>
          <a:xfrm>
            <a:off x="2832099" y="4287549"/>
            <a:ext cx="2017377" cy="1903239"/>
            <a:chOff x="2584449" y="4345605"/>
            <a:chExt cx="2017377" cy="1903239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BCE41D99-0FC4-77D3-56D5-E8957AE1E0D4}"/>
                </a:ext>
              </a:extLst>
            </p:cNvPr>
            <p:cNvGrpSpPr/>
            <p:nvPr/>
          </p:nvGrpSpPr>
          <p:grpSpPr>
            <a:xfrm>
              <a:off x="3053299" y="4868807"/>
              <a:ext cx="1173478" cy="646331"/>
              <a:chOff x="3053299" y="4868807"/>
              <a:chExt cx="1173478" cy="646331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2DCB5477-73C3-C8AD-BD42-AD1B3D29CFD8}"/>
                  </a:ext>
                </a:extLst>
              </p:cNvPr>
              <p:cNvSpPr/>
              <p:nvPr/>
            </p:nvSpPr>
            <p:spPr>
              <a:xfrm>
                <a:off x="3053299" y="4919806"/>
                <a:ext cx="1173478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595203E2-74D7-FB90-ABB4-89EF2F051A17}"/>
                  </a:ext>
                </a:extLst>
              </p:cNvPr>
              <p:cNvSpPr txBox="1"/>
              <p:nvPr/>
            </p:nvSpPr>
            <p:spPr>
              <a:xfrm>
                <a:off x="3110939" y="4868807"/>
                <a:ext cx="105819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Seurat Bridge</a:t>
                </a:r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D4D4A51E-105B-A337-92E0-633DAF8FB23C}"/>
                </a:ext>
              </a:extLst>
            </p:cNvPr>
            <p:cNvGrpSpPr/>
            <p:nvPr/>
          </p:nvGrpSpPr>
          <p:grpSpPr>
            <a:xfrm>
              <a:off x="2584449" y="5482933"/>
              <a:ext cx="1239796" cy="765911"/>
              <a:chOff x="2584449" y="5482933"/>
              <a:chExt cx="1239796" cy="765911"/>
            </a:xfrm>
          </p:grpSpPr>
          <p:sp>
            <p:nvSpPr>
              <p:cNvPr id="140" name="Arrow: Right 139">
                <a:extLst>
                  <a:ext uri="{FF2B5EF4-FFF2-40B4-BE49-F238E27FC236}">
                    <a16:creationId xmlns:a16="http://schemas.microsoft.com/office/drawing/2014/main" id="{73D0D041-3137-E5C0-86E8-11FE933D8A13}"/>
                  </a:ext>
                </a:extLst>
              </p:cNvPr>
              <p:cNvSpPr/>
              <p:nvPr/>
            </p:nvSpPr>
            <p:spPr>
              <a:xfrm rot="16200000">
                <a:off x="3344768" y="5576321"/>
                <a:ext cx="572866" cy="386089"/>
              </a:xfrm>
              <a:prstGeom prst="rightArrow">
                <a:avLst/>
              </a:prstGeom>
              <a:solidFill>
                <a:srgbClr val="CBCBC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Arrow: Right 141">
                <a:extLst>
                  <a:ext uri="{FF2B5EF4-FFF2-40B4-BE49-F238E27FC236}">
                    <a16:creationId xmlns:a16="http://schemas.microsoft.com/office/drawing/2014/main" id="{60206682-27B7-69B7-F834-DDE83F8D5C9F}"/>
                  </a:ext>
                </a:extLst>
              </p:cNvPr>
              <p:cNvSpPr/>
              <p:nvPr/>
            </p:nvSpPr>
            <p:spPr>
              <a:xfrm>
                <a:off x="2584449" y="6055799"/>
                <a:ext cx="1144589" cy="193045"/>
              </a:xfrm>
              <a:custGeom>
                <a:avLst/>
                <a:gdLst>
                  <a:gd name="connsiteX0" fmla="*/ 0 w 655798"/>
                  <a:gd name="connsiteY0" fmla="*/ 96522 h 386089"/>
                  <a:gd name="connsiteX1" fmla="*/ 462754 w 655798"/>
                  <a:gd name="connsiteY1" fmla="*/ 96522 h 386089"/>
                  <a:gd name="connsiteX2" fmla="*/ 462754 w 655798"/>
                  <a:gd name="connsiteY2" fmla="*/ 0 h 386089"/>
                  <a:gd name="connsiteX3" fmla="*/ 655798 w 655798"/>
                  <a:gd name="connsiteY3" fmla="*/ 193045 h 386089"/>
                  <a:gd name="connsiteX4" fmla="*/ 462754 w 655798"/>
                  <a:gd name="connsiteY4" fmla="*/ 386089 h 386089"/>
                  <a:gd name="connsiteX5" fmla="*/ 462754 w 655798"/>
                  <a:gd name="connsiteY5" fmla="*/ 289567 h 386089"/>
                  <a:gd name="connsiteX6" fmla="*/ 0 w 655798"/>
                  <a:gd name="connsiteY6" fmla="*/ 289567 h 386089"/>
                  <a:gd name="connsiteX7" fmla="*/ 0 w 655798"/>
                  <a:gd name="connsiteY7" fmla="*/ 96522 h 386089"/>
                  <a:gd name="connsiteX0" fmla="*/ 0 w 655798"/>
                  <a:gd name="connsiteY0" fmla="*/ 96522 h 289567"/>
                  <a:gd name="connsiteX1" fmla="*/ 462754 w 655798"/>
                  <a:gd name="connsiteY1" fmla="*/ 96522 h 289567"/>
                  <a:gd name="connsiteX2" fmla="*/ 462754 w 655798"/>
                  <a:gd name="connsiteY2" fmla="*/ 0 h 289567"/>
                  <a:gd name="connsiteX3" fmla="*/ 655798 w 655798"/>
                  <a:gd name="connsiteY3" fmla="*/ 193045 h 289567"/>
                  <a:gd name="connsiteX4" fmla="*/ 462754 w 655798"/>
                  <a:gd name="connsiteY4" fmla="*/ 289567 h 289567"/>
                  <a:gd name="connsiteX5" fmla="*/ 0 w 655798"/>
                  <a:gd name="connsiteY5" fmla="*/ 289567 h 289567"/>
                  <a:gd name="connsiteX6" fmla="*/ 0 w 655798"/>
                  <a:gd name="connsiteY6" fmla="*/ 96522 h 289567"/>
                  <a:gd name="connsiteX0" fmla="*/ 0 w 655798"/>
                  <a:gd name="connsiteY0" fmla="*/ 0 h 193045"/>
                  <a:gd name="connsiteX1" fmla="*/ 462754 w 655798"/>
                  <a:gd name="connsiteY1" fmla="*/ 0 h 193045"/>
                  <a:gd name="connsiteX2" fmla="*/ 655798 w 655798"/>
                  <a:gd name="connsiteY2" fmla="*/ 96523 h 193045"/>
                  <a:gd name="connsiteX3" fmla="*/ 462754 w 655798"/>
                  <a:gd name="connsiteY3" fmla="*/ 193045 h 193045"/>
                  <a:gd name="connsiteX4" fmla="*/ 0 w 655798"/>
                  <a:gd name="connsiteY4" fmla="*/ 193045 h 193045"/>
                  <a:gd name="connsiteX5" fmla="*/ 0 w 655798"/>
                  <a:gd name="connsiteY5" fmla="*/ 0 h 193045"/>
                  <a:gd name="connsiteX0" fmla="*/ 0 w 462754"/>
                  <a:gd name="connsiteY0" fmla="*/ 0 h 193045"/>
                  <a:gd name="connsiteX1" fmla="*/ 462754 w 462754"/>
                  <a:gd name="connsiteY1" fmla="*/ 0 h 193045"/>
                  <a:gd name="connsiteX2" fmla="*/ 462754 w 462754"/>
                  <a:gd name="connsiteY2" fmla="*/ 193045 h 193045"/>
                  <a:gd name="connsiteX3" fmla="*/ 0 w 462754"/>
                  <a:gd name="connsiteY3" fmla="*/ 193045 h 193045"/>
                  <a:gd name="connsiteX4" fmla="*/ 0 w 462754"/>
                  <a:gd name="connsiteY4" fmla="*/ 0 h 193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754" h="193045">
                    <a:moveTo>
                      <a:pt x="0" y="0"/>
                    </a:moveTo>
                    <a:lnTo>
                      <a:pt x="462754" y="0"/>
                    </a:lnTo>
                    <a:lnTo>
                      <a:pt x="462754" y="193045"/>
                    </a:lnTo>
                    <a:lnTo>
                      <a:pt x="0" y="1930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BCBC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A2E62670-3765-B215-96F6-4729B7EDF905}"/>
                </a:ext>
              </a:extLst>
            </p:cNvPr>
            <p:cNvGrpSpPr/>
            <p:nvPr/>
          </p:nvGrpSpPr>
          <p:grpSpPr>
            <a:xfrm>
              <a:off x="3551434" y="4345605"/>
              <a:ext cx="1050392" cy="543068"/>
              <a:chOff x="3551434" y="4345605"/>
              <a:chExt cx="1050392" cy="543068"/>
            </a:xfrm>
          </p:grpSpPr>
          <p:sp>
            <p:nvSpPr>
              <p:cNvPr id="141" name="Arrow: Right 140">
                <a:extLst>
                  <a:ext uri="{FF2B5EF4-FFF2-40B4-BE49-F238E27FC236}">
                    <a16:creationId xmlns:a16="http://schemas.microsoft.com/office/drawing/2014/main" id="{D30D1CF0-F3B4-F71C-D629-3B099EB6C4EB}"/>
                  </a:ext>
                </a:extLst>
              </p:cNvPr>
              <p:cNvSpPr/>
              <p:nvPr/>
            </p:nvSpPr>
            <p:spPr>
              <a:xfrm>
                <a:off x="3738406" y="4345605"/>
                <a:ext cx="863420" cy="386089"/>
              </a:xfrm>
              <a:prstGeom prst="rightArrow">
                <a:avLst/>
              </a:prstGeom>
              <a:solidFill>
                <a:srgbClr val="CBCBC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Arrow: Right 141">
                <a:extLst>
                  <a:ext uri="{FF2B5EF4-FFF2-40B4-BE49-F238E27FC236}">
                    <a16:creationId xmlns:a16="http://schemas.microsoft.com/office/drawing/2014/main" id="{D8ACE3AE-CAC5-0A07-4F87-12D4D8882D5E}"/>
                  </a:ext>
                </a:extLst>
              </p:cNvPr>
              <p:cNvSpPr/>
              <p:nvPr/>
            </p:nvSpPr>
            <p:spPr>
              <a:xfrm rot="5400000">
                <a:off x="3422945" y="4567139"/>
                <a:ext cx="450023" cy="193045"/>
              </a:xfrm>
              <a:custGeom>
                <a:avLst/>
                <a:gdLst>
                  <a:gd name="connsiteX0" fmla="*/ 0 w 655798"/>
                  <a:gd name="connsiteY0" fmla="*/ 96522 h 386089"/>
                  <a:gd name="connsiteX1" fmla="*/ 462754 w 655798"/>
                  <a:gd name="connsiteY1" fmla="*/ 96522 h 386089"/>
                  <a:gd name="connsiteX2" fmla="*/ 462754 w 655798"/>
                  <a:gd name="connsiteY2" fmla="*/ 0 h 386089"/>
                  <a:gd name="connsiteX3" fmla="*/ 655798 w 655798"/>
                  <a:gd name="connsiteY3" fmla="*/ 193045 h 386089"/>
                  <a:gd name="connsiteX4" fmla="*/ 462754 w 655798"/>
                  <a:gd name="connsiteY4" fmla="*/ 386089 h 386089"/>
                  <a:gd name="connsiteX5" fmla="*/ 462754 w 655798"/>
                  <a:gd name="connsiteY5" fmla="*/ 289567 h 386089"/>
                  <a:gd name="connsiteX6" fmla="*/ 0 w 655798"/>
                  <a:gd name="connsiteY6" fmla="*/ 289567 h 386089"/>
                  <a:gd name="connsiteX7" fmla="*/ 0 w 655798"/>
                  <a:gd name="connsiteY7" fmla="*/ 96522 h 386089"/>
                  <a:gd name="connsiteX0" fmla="*/ 0 w 655798"/>
                  <a:gd name="connsiteY0" fmla="*/ 96522 h 289567"/>
                  <a:gd name="connsiteX1" fmla="*/ 462754 w 655798"/>
                  <a:gd name="connsiteY1" fmla="*/ 96522 h 289567"/>
                  <a:gd name="connsiteX2" fmla="*/ 462754 w 655798"/>
                  <a:gd name="connsiteY2" fmla="*/ 0 h 289567"/>
                  <a:gd name="connsiteX3" fmla="*/ 655798 w 655798"/>
                  <a:gd name="connsiteY3" fmla="*/ 193045 h 289567"/>
                  <a:gd name="connsiteX4" fmla="*/ 462754 w 655798"/>
                  <a:gd name="connsiteY4" fmla="*/ 289567 h 289567"/>
                  <a:gd name="connsiteX5" fmla="*/ 0 w 655798"/>
                  <a:gd name="connsiteY5" fmla="*/ 289567 h 289567"/>
                  <a:gd name="connsiteX6" fmla="*/ 0 w 655798"/>
                  <a:gd name="connsiteY6" fmla="*/ 96522 h 289567"/>
                  <a:gd name="connsiteX0" fmla="*/ 0 w 655798"/>
                  <a:gd name="connsiteY0" fmla="*/ 0 h 193045"/>
                  <a:gd name="connsiteX1" fmla="*/ 462754 w 655798"/>
                  <a:gd name="connsiteY1" fmla="*/ 0 h 193045"/>
                  <a:gd name="connsiteX2" fmla="*/ 655798 w 655798"/>
                  <a:gd name="connsiteY2" fmla="*/ 96523 h 193045"/>
                  <a:gd name="connsiteX3" fmla="*/ 462754 w 655798"/>
                  <a:gd name="connsiteY3" fmla="*/ 193045 h 193045"/>
                  <a:gd name="connsiteX4" fmla="*/ 0 w 655798"/>
                  <a:gd name="connsiteY4" fmla="*/ 193045 h 193045"/>
                  <a:gd name="connsiteX5" fmla="*/ 0 w 655798"/>
                  <a:gd name="connsiteY5" fmla="*/ 0 h 193045"/>
                  <a:gd name="connsiteX0" fmla="*/ 0 w 462754"/>
                  <a:gd name="connsiteY0" fmla="*/ 0 h 193045"/>
                  <a:gd name="connsiteX1" fmla="*/ 462754 w 462754"/>
                  <a:gd name="connsiteY1" fmla="*/ 0 h 193045"/>
                  <a:gd name="connsiteX2" fmla="*/ 462754 w 462754"/>
                  <a:gd name="connsiteY2" fmla="*/ 193045 h 193045"/>
                  <a:gd name="connsiteX3" fmla="*/ 0 w 462754"/>
                  <a:gd name="connsiteY3" fmla="*/ 193045 h 193045"/>
                  <a:gd name="connsiteX4" fmla="*/ 0 w 462754"/>
                  <a:gd name="connsiteY4" fmla="*/ 0 h 193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754" h="193045">
                    <a:moveTo>
                      <a:pt x="0" y="0"/>
                    </a:moveTo>
                    <a:lnTo>
                      <a:pt x="462754" y="0"/>
                    </a:lnTo>
                    <a:lnTo>
                      <a:pt x="462754" y="193045"/>
                    </a:lnTo>
                    <a:lnTo>
                      <a:pt x="0" y="1930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BCBC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8" name="Arrow: Right 147">
            <a:extLst>
              <a:ext uri="{FF2B5EF4-FFF2-40B4-BE49-F238E27FC236}">
                <a16:creationId xmlns:a16="http://schemas.microsoft.com/office/drawing/2014/main" id="{6148617C-E6DF-83E2-4EA9-6B1F7D5C8359}"/>
              </a:ext>
            </a:extLst>
          </p:cNvPr>
          <p:cNvSpPr/>
          <p:nvPr/>
        </p:nvSpPr>
        <p:spPr>
          <a:xfrm rot="2467564">
            <a:off x="6046800" y="6498823"/>
            <a:ext cx="806312" cy="193754"/>
          </a:xfrm>
          <a:custGeom>
            <a:avLst/>
            <a:gdLst>
              <a:gd name="connsiteX0" fmla="*/ 0 w 865995"/>
              <a:gd name="connsiteY0" fmla="*/ 96522 h 386089"/>
              <a:gd name="connsiteX1" fmla="*/ 672951 w 865995"/>
              <a:gd name="connsiteY1" fmla="*/ 96522 h 386089"/>
              <a:gd name="connsiteX2" fmla="*/ 672951 w 865995"/>
              <a:gd name="connsiteY2" fmla="*/ 0 h 386089"/>
              <a:gd name="connsiteX3" fmla="*/ 865995 w 865995"/>
              <a:gd name="connsiteY3" fmla="*/ 193045 h 386089"/>
              <a:gd name="connsiteX4" fmla="*/ 672951 w 865995"/>
              <a:gd name="connsiteY4" fmla="*/ 386089 h 386089"/>
              <a:gd name="connsiteX5" fmla="*/ 672951 w 865995"/>
              <a:gd name="connsiteY5" fmla="*/ 289567 h 386089"/>
              <a:gd name="connsiteX6" fmla="*/ 0 w 865995"/>
              <a:gd name="connsiteY6" fmla="*/ 289567 h 386089"/>
              <a:gd name="connsiteX7" fmla="*/ 0 w 865995"/>
              <a:gd name="connsiteY7" fmla="*/ 96522 h 386089"/>
              <a:gd name="connsiteX0" fmla="*/ 0 w 865995"/>
              <a:gd name="connsiteY0" fmla="*/ 0 h 289567"/>
              <a:gd name="connsiteX1" fmla="*/ 672951 w 865995"/>
              <a:gd name="connsiteY1" fmla="*/ 0 h 289567"/>
              <a:gd name="connsiteX2" fmla="*/ 865995 w 865995"/>
              <a:gd name="connsiteY2" fmla="*/ 96523 h 289567"/>
              <a:gd name="connsiteX3" fmla="*/ 672951 w 865995"/>
              <a:gd name="connsiteY3" fmla="*/ 289567 h 289567"/>
              <a:gd name="connsiteX4" fmla="*/ 672951 w 865995"/>
              <a:gd name="connsiteY4" fmla="*/ 193045 h 289567"/>
              <a:gd name="connsiteX5" fmla="*/ 0 w 865995"/>
              <a:gd name="connsiteY5" fmla="*/ 193045 h 289567"/>
              <a:gd name="connsiteX6" fmla="*/ 0 w 865995"/>
              <a:gd name="connsiteY6" fmla="*/ 0 h 289567"/>
              <a:gd name="connsiteX0" fmla="*/ 0 w 672951"/>
              <a:gd name="connsiteY0" fmla="*/ 0 h 289567"/>
              <a:gd name="connsiteX1" fmla="*/ 672951 w 672951"/>
              <a:gd name="connsiteY1" fmla="*/ 0 h 289567"/>
              <a:gd name="connsiteX2" fmla="*/ 672951 w 672951"/>
              <a:gd name="connsiteY2" fmla="*/ 289567 h 289567"/>
              <a:gd name="connsiteX3" fmla="*/ 672951 w 672951"/>
              <a:gd name="connsiteY3" fmla="*/ 193045 h 289567"/>
              <a:gd name="connsiteX4" fmla="*/ 0 w 672951"/>
              <a:gd name="connsiteY4" fmla="*/ 193045 h 289567"/>
              <a:gd name="connsiteX5" fmla="*/ 0 w 672951"/>
              <a:gd name="connsiteY5" fmla="*/ 0 h 289567"/>
              <a:gd name="connsiteX0" fmla="*/ 0 w 672951"/>
              <a:gd name="connsiteY0" fmla="*/ 0 h 193045"/>
              <a:gd name="connsiteX1" fmla="*/ 672951 w 672951"/>
              <a:gd name="connsiteY1" fmla="*/ 0 h 193045"/>
              <a:gd name="connsiteX2" fmla="*/ 672951 w 672951"/>
              <a:gd name="connsiteY2" fmla="*/ 193045 h 193045"/>
              <a:gd name="connsiteX3" fmla="*/ 0 w 672951"/>
              <a:gd name="connsiteY3" fmla="*/ 193045 h 193045"/>
              <a:gd name="connsiteX4" fmla="*/ 0 w 672951"/>
              <a:gd name="connsiteY4" fmla="*/ 0 h 193045"/>
              <a:gd name="connsiteX0" fmla="*/ 0 w 672951"/>
              <a:gd name="connsiteY0" fmla="*/ 0 h 193045"/>
              <a:gd name="connsiteX1" fmla="*/ 629045 w 672951"/>
              <a:gd name="connsiteY1" fmla="*/ 402 h 193045"/>
              <a:gd name="connsiteX2" fmla="*/ 672951 w 672951"/>
              <a:gd name="connsiteY2" fmla="*/ 193045 h 193045"/>
              <a:gd name="connsiteX3" fmla="*/ 0 w 672951"/>
              <a:gd name="connsiteY3" fmla="*/ 193045 h 193045"/>
              <a:gd name="connsiteX4" fmla="*/ 0 w 672951"/>
              <a:gd name="connsiteY4" fmla="*/ 0 h 193045"/>
              <a:gd name="connsiteX0" fmla="*/ 0 w 629045"/>
              <a:gd name="connsiteY0" fmla="*/ 0 h 193045"/>
              <a:gd name="connsiteX1" fmla="*/ 629045 w 629045"/>
              <a:gd name="connsiteY1" fmla="*/ 402 h 193045"/>
              <a:gd name="connsiteX2" fmla="*/ 416461 w 629045"/>
              <a:gd name="connsiteY2" fmla="*/ 192553 h 193045"/>
              <a:gd name="connsiteX3" fmla="*/ 0 w 629045"/>
              <a:gd name="connsiteY3" fmla="*/ 193045 h 193045"/>
              <a:gd name="connsiteX4" fmla="*/ 0 w 629045"/>
              <a:gd name="connsiteY4" fmla="*/ 0 h 193045"/>
              <a:gd name="connsiteX0" fmla="*/ 0 w 637559"/>
              <a:gd name="connsiteY0" fmla="*/ 709 h 193754"/>
              <a:gd name="connsiteX1" fmla="*/ 637559 w 637559"/>
              <a:gd name="connsiteY1" fmla="*/ 0 h 193754"/>
              <a:gd name="connsiteX2" fmla="*/ 416461 w 637559"/>
              <a:gd name="connsiteY2" fmla="*/ 193262 h 193754"/>
              <a:gd name="connsiteX3" fmla="*/ 0 w 637559"/>
              <a:gd name="connsiteY3" fmla="*/ 193754 h 193754"/>
              <a:gd name="connsiteX4" fmla="*/ 0 w 637559"/>
              <a:gd name="connsiteY4" fmla="*/ 709 h 193754"/>
              <a:gd name="connsiteX0" fmla="*/ 0 w 824232"/>
              <a:gd name="connsiteY0" fmla="*/ 0 h 194435"/>
              <a:gd name="connsiteX1" fmla="*/ 824232 w 824232"/>
              <a:gd name="connsiteY1" fmla="*/ 681 h 194435"/>
              <a:gd name="connsiteX2" fmla="*/ 603134 w 824232"/>
              <a:gd name="connsiteY2" fmla="*/ 193943 h 194435"/>
              <a:gd name="connsiteX3" fmla="*/ 186673 w 824232"/>
              <a:gd name="connsiteY3" fmla="*/ 194435 h 194435"/>
              <a:gd name="connsiteX4" fmla="*/ 0 w 824232"/>
              <a:gd name="connsiteY4" fmla="*/ 0 h 194435"/>
              <a:gd name="connsiteX0" fmla="*/ 0 w 806312"/>
              <a:gd name="connsiteY0" fmla="*/ 534 h 193754"/>
              <a:gd name="connsiteX1" fmla="*/ 806312 w 806312"/>
              <a:gd name="connsiteY1" fmla="*/ 0 h 193754"/>
              <a:gd name="connsiteX2" fmla="*/ 585214 w 806312"/>
              <a:gd name="connsiteY2" fmla="*/ 193262 h 193754"/>
              <a:gd name="connsiteX3" fmla="*/ 168753 w 806312"/>
              <a:gd name="connsiteY3" fmla="*/ 193754 h 193754"/>
              <a:gd name="connsiteX4" fmla="*/ 0 w 806312"/>
              <a:gd name="connsiteY4" fmla="*/ 534 h 193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6312" h="193754">
                <a:moveTo>
                  <a:pt x="0" y="534"/>
                </a:moveTo>
                <a:lnTo>
                  <a:pt x="806312" y="0"/>
                </a:lnTo>
                <a:lnTo>
                  <a:pt x="585214" y="193262"/>
                </a:lnTo>
                <a:lnTo>
                  <a:pt x="168753" y="193754"/>
                </a:lnTo>
                <a:lnTo>
                  <a:pt x="0" y="534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E6508B0-1C13-21BF-66DD-E1BD5A1CF8F6}"/>
              </a:ext>
            </a:extLst>
          </p:cNvPr>
          <p:cNvSpPr txBox="1"/>
          <p:nvPr/>
        </p:nvSpPr>
        <p:spPr>
          <a:xfrm>
            <a:off x="8987041" y="3215161"/>
            <a:ext cx="2875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import data from </a:t>
            </a:r>
            <a:r>
              <a:rPr lang="en-US" b="1" dirty="0"/>
              <a:t>Seurat</a:t>
            </a:r>
            <a:r>
              <a:rPr lang="en-US" dirty="0"/>
              <a:t> to </a:t>
            </a:r>
            <a:r>
              <a:rPr lang="en-US" i="1" dirty="0"/>
              <a:t>preserve clustering assignments</a:t>
            </a:r>
            <a:r>
              <a:rPr lang="en-US" dirty="0"/>
              <a:t>.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A3BECDB-FE2D-1C95-2886-441083ABB7C9}"/>
              </a:ext>
            </a:extLst>
          </p:cNvPr>
          <p:cNvSpPr txBox="1"/>
          <p:nvPr/>
        </p:nvSpPr>
        <p:spPr>
          <a:xfrm>
            <a:off x="8987041" y="4605049"/>
            <a:ext cx="2875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Partition</a:t>
            </a:r>
            <a:r>
              <a:rPr lang="en-US" dirty="0"/>
              <a:t>: Cluster of clusters (</a:t>
            </a:r>
            <a:r>
              <a:rPr lang="en-US" dirty="0" err="1"/>
              <a:t>metaclusters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06840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AA3EA-A9D1-5D31-B689-480AD1B7E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sp>
        <p:nvSpPr>
          <p:cNvPr id="4" name="Arrow: Right 148">
            <a:extLst>
              <a:ext uri="{FF2B5EF4-FFF2-40B4-BE49-F238E27FC236}">
                <a16:creationId xmlns:a16="http://schemas.microsoft.com/office/drawing/2014/main" id="{D3B28515-9FDF-E741-BF8E-7F32FC8D4B45}"/>
              </a:ext>
            </a:extLst>
          </p:cNvPr>
          <p:cNvSpPr/>
          <p:nvPr/>
        </p:nvSpPr>
        <p:spPr>
          <a:xfrm rot="2467564">
            <a:off x="1563366" y="875759"/>
            <a:ext cx="691548" cy="386089"/>
          </a:xfrm>
          <a:custGeom>
            <a:avLst/>
            <a:gdLst>
              <a:gd name="connsiteX0" fmla="*/ 0 w 865995"/>
              <a:gd name="connsiteY0" fmla="*/ 96522 h 386089"/>
              <a:gd name="connsiteX1" fmla="*/ 672951 w 865995"/>
              <a:gd name="connsiteY1" fmla="*/ 96522 h 386089"/>
              <a:gd name="connsiteX2" fmla="*/ 672951 w 865995"/>
              <a:gd name="connsiteY2" fmla="*/ 0 h 386089"/>
              <a:gd name="connsiteX3" fmla="*/ 865995 w 865995"/>
              <a:gd name="connsiteY3" fmla="*/ 193045 h 386089"/>
              <a:gd name="connsiteX4" fmla="*/ 672951 w 865995"/>
              <a:gd name="connsiteY4" fmla="*/ 386089 h 386089"/>
              <a:gd name="connsiteX5" fmla="*/ 672951 w 865995"/>
              <a:gd name="connsiteY5" fmla="*/ 289567 h 386089"/>
              <a:gd name="connsiteX6" fmla="*/ 0 w 865995"/>
              <a:gd name="connsiteY6" fmla="*/ 289567 h 386089"/>
              <a:gd name="connsiteX7" fmla="*/ 0 w 865995"/>
              <a:gd name="connsiteY7" fmla="*/ 96522 h 386089"/>
              <a:gd name="connsiteX0" fmla="*/ 370651 w 865995"/>
              <a:gd name="connsiteY0" fmla="*/ 105869 h 386089"/>
              <a:gd name="connsiteX1" fmla="*/ 672951 w 865995"/>
              <a:gd name="connsiteY1" fmla="*/ 96522 h 386089"/>
              <a:gd name="connsiteX2" fmla="*/ 672951 w 865995"/>
              <a:gd name="connsiteY2" fmla="*/ 0 h 386089"/>
              <a:gd name="connsiteX3" fmla="*/ 865995 w 865995"/>
              <a:gd name="connsiteY3" fmla="*/ 193045 h 386089"/>
              <a:gd name="connsiteX4" fmla="*/ 672951 w 865995"/>
              <a:gd name="connsiteY4" fmla="*/ 386089 h 386089"/>
              <a:gd name="connsiteX5" fmla="*/ 672951 w 865995"/>
              <a:gd name="connsiteY5" fmla="*/ 289567 h 386089"/>
              <a:gd name="connsiteX6" fmla="*/ 0 w 865995"/>
              <a:gd name="connsiteY6" fmla="*/ 289567 h 386089"/>
              <a:gd name="connsiteX7" fmla="*/ 370651 w 865995"/>
              <a:gd name="connsiteY7" fmla="*/ 105869 h 386089"/>
              <a:gd name="connsiteX0" fmla="*/ 219817 w 715161"/>
              <a:gd name="connsiteY0" fmla="*/ 105869 h 386089"/>
              <a:gd name="connsiteX1" fmla="*/ 522117 w 715161"/>
              <a:gd name="connsiteY1" fmla="*/ 96522 h 386089"/>
              <a:gd name="connsiteX2" fmla="*/ 522117 w 715161"/>
              <a:gd name="connsiteY2" fmla="*/ 0 h 386089"/>
              <a:gd name="connsiteX3" fmla="*/ 715161 w 715161"/>
              <a:gd name="connsiteY3" fmla="*/ 193045 h 386089"/>
              <a:gd name="connsiteX4" fmla="*/ 522117 w 715161"/>
              <a:gd name="connsiteY4" fmla="*/ 386089 h 386089"/>
              <a:gd name="connsiteX5" fmla="*/ 522117 w 715161"/>
              <a:gd name="connsiteY5" fmla="*/ 289567 h 386089"/>
              <a:gd name="connsiteX6" fmla="*/ 0 w 715161"/>
              <a:gd name="connsiteY6" fmla="*/ 288530 h 386089"/>
              <a:gd name="connsiteX7" fmla="*/ 219817 w 715161"/>
              <a:gd name="connsiteY7" fmla="*/ 105869 h 386089"/>
              <a:gd name="connsiteX0" fmla="*/ 201594 w 696938"/>
              <a:gd name="connsiteY0" fmla="*/ 105869 h 386089"/>
              <a:gd name="connsiteX1" fmla="*/ 503894 w 696938"/>
              <a:gd name="connsiteY1" fmla="*/ 96522 h 386089"/>
              <a:gd name="connsiteX2" fmla="*/ 503894 w 696938"/>
              <a:gd name="connsiteY2" fmla="*/ 0 h 386089"/>
              <a:gd name="connsiteX3" fmla="*/ 696938 w 696938"/>
              <a:gd name="connsiteY3" fmla="*/ 193045 h 386089"/>
              <a:gd name="connsiteX4" fmla="*/ 503894 w 696938"/>
              <a:gd name="connsiteY4" fmla="*/ 386089 h 386089"/>
              <a:gd name="connsiteX5" fmla="*/ 503894 w 696938"/>
              <a:gd name="connsiteY5" fmla="*/ 289567 h 386089"/>
              <a:gd name="connsiteX6" fmla="*/ 0 w 696938"/>
              <a:gd name="connsiteY6" fmla="*/ 285264 h 386089"/>
              <a:gd name="connsiteX7" fmla="*/ 201594 w 696938"/>
              <a:gd name="connsiteY7" fmla="*/ 105869 h 386089"/>
              <a:gd name="connsiteX0" fmla="*/ 196204 w 691548"/>
              <a:gd name="connsiteY0" fmla="*/ 105869 h 386089"/>
              <a:gd name="connsiteX1" fmla="*/ 498504 w 691548"/>
              <a:gd name="connsiteY1" fmla="*/ 96522 h 386089"/>
              <a:gd name="connsiteX2" fmla="*/ 498504 w 691548"/>
              <a:gd name="connsiteY2" fmla="*/ 0 h 386089"/>
              <a:gd name="connsiteX3" fmla="*/ 691548 w 691548"/>
              <a:gd name="connsiteY3" fmla="*/ 193045 h 386089"/>
              <a:gd name="connsiteX4" fmla="*/ 498504 w 691548"/>
              <a:gd name="connsiteY4" fmla="*/ 386089 h 386089"/>
              <a:gd name="connsiteX5" fmla="*/ 498504 w 691548"/>
              <a:gd name="connsiteY5" fmla="*/ 289567 h 386089"/>
              <a:gd name="connsiteX6" fmla="*/ 0 w 691548"/>
              <a:gd name="connsiteY6" fmla="*/ 272128 h 386089"/>
              <a:gd name="connsiteX7" fmla="*/ 196204 w 691548"/>
              <a:gd name="connsiteY7" fmla="*/ 105869 h 38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548" h="386089">
                <a:moveTo>
                  <a:pt x="196204" y="105869"/>
                </a:moveTo>
                <a:lnTo>
                  <a:pt x="498504" y="96522"/>
                </a:lnTo>
                <a:lnTo>
                  <a:pt x="498504" y="0"/>
                </a:lnTo>
                <a:lnTo>
                  <a:pt x="691548" y="193045"/>
                </a:lnTo>
                <a:lnTo>
                  <a:pt x="498504" y="386089"/>
                </a:lnTo>
                <a:lnTo>
                  <a:pt x="498504" y="289567"/>
                </a:lnTo>
                <a:lnTo>
                  <a:pt x="0" y="272128"/>
                </a:lnTo>
                <a:lnTo>
                  <a:pt x="196204" y="105869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9D1F115-C43F-350E-8109-3D55DB36189D}"/>
              </a:ext>
            </a:extLst>
          </p:cNvPr>
          <p:cNvSpPr/>
          <p:nvPr/>
        </p:nvSpPr>
        <p:spPr>
          <a:xfrm rot="5400000">
            <a:off x="898073" y="1325513"/>
            <a:ext cx="12541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A972068-E2AF-B20B-13F8-939C5D0C6158}"/>
              </a:ext>
            </a:extLst>
          </p:cNvPr>
          <p:cNvGrpSpPr/>
          <p:nvPr/>
        </p:nvGrpSpPr>
        <p:grpSpPr>
          <a:xfrm>
            <a:off x="203372" y="942103"/>
            <a:ext cx="1514816" cy="338554"/>
            <a:chOff x="-69645" y="698949"/>
            <a:chExt cx="2178751" cy="33855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BCA3A32-5631-698E-7C2D-6229C696C01B}"/>
                </a:ext>
              </a:extLst>
            </p:cNvPr>
            <p:cNvSpPr/>
            <p:nvPr/>
          </p:nvSpPr>
          <p:spPr>
            <a:xfrm>
              <a:off x="113942" y="750352"/>
              <a:ext cx="1834757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7306F8-C507-54FA-8471-23F44B275A03}"/>
                </a:ext>
              </a:extLst>
            </p:cNvPr>
            <p:cNvSpPr txBox="1"/>
            <p:nvPr/>
          </p:nvSpPr>
          <p:spPr>
            <a:xfrm>
              <a:off x="-69645" y="698949"/>
              <a:ext cx="21787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Normalization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61D439-8DE7-45A5-7212-2D71FFE9CBFD}"/>
              </a:ext>
            </a:extLst>
          </p:cNvPr>
          <p:cNvGrpSpPr/>
          <p:nvPr/>
        </p:nvGrpSpPr>
        <p:grpSpPr>
          <a:xfrm>
            <a:off x="69657" y="2191219"/>
            <a:ext cx="1782247" cy="830997"/>
            <a:chOff x="27906" y="5317845"/>
            <a:chExt cx="2185416" cy="83099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81D4750-86C2-219D-2282-B6348DFD4BB5}"/>
                </a:ext>
              </a:extLst>
            </p:cNvPr>
            <p:cNvSpPr/>
            <p:nvPr/>
          </p:nvSpPr>
          <p:spPr>
            <a:xfrm>
              <a:off x="292267" y="5372080"/>
              <a:ext cx="1658952" cy="729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9342065-F4B8-914E-2072-E2E2053272EF}"/>
                </a:ext>
              </a:extLst>
            </p:cNvPr>
            <p:cNvSpPr txBox="1"/>
            <p:nvPr/>
          </p:nvSpPr>
          <p:spPr>
            <a:xfrm>
              <a:off x="27906" y="5317845"/>
              <a:ext cx="21854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Linear Dimensional </a:t>
              </a:r>
            </a:p>
            <a:p>
              <a:pPr algn="ctr"/>
              <a:r>
                <a:rPr lang="en-US" sz="1600" b="1" dirty="0"/>
                <a:t>Reduction 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AAE438F-5F3D-745A-AC05-4063DA384814}"/>
              </a:ext>
            </a:extLst>
          </p:cNvPr>
          <p:cNvGrpSpPr/>
          <p:nvPr/>
        </p:nvGrpSpPr>
        <p:grpSpPr>
          <a:xfrm>
            <a:off x="210748" y="3363862"/>
            <a:ext cx="1500065" cy="1338812"/>
            <a:chOff x="88035" y="5728322"/>
            <a:chExt cx="2308029" cy="133881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AE1817D-E25C-B022-D5CB-0A84B43808C5}"/>
                </a:ext>
              </a:extLst>
            </p:cNvPr>
            <p:cNvSpPr/>
            <p:nvPr/>
          </p:nvSpPr>
          <p:spPr>
            <a:xfrm>
              <a:off x="134321" y="5728322"/>
              <a:ext cx="2258573" cy="13234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C754DF-CB6D-7B1F-B2FC-71C63B4BEE3B}"/>
                </a:ext>
              </a:extLst>
            </p:cNvPr>
            <p:cNvSpPr txBox="1"/>
            <p:nvPr/>
          </p:nvSpPr>
          <p:spPr>
            <a:xfrm>
              <a:off x="88035" y="5743695"/>
              <a:ext cx="230802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Nonlinear Dimension Reduction,</a:t>
              </a:r>
            </a:p>
            <a:p>
              <a:pPr algn="ctr"/>
              <a:r>
                <a:rPr lang="en-US" sz="1600" b="1" dirty="0"/>
                <a:t>Clustering,</a:t>
              </a:r>
            </a:p>
            <a:p>
              <a:pPr algn="ctr"/>
              <a:r>
                <a:rPr lang="en-US" sz="1600" b="1" dirty="0"/>
                <a:t>Partitioning 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2B7B3A-996E-B8F1-6B57-243B65D5E9FB}"/>
              </a:ext>
            </a:extLst>
          </p:cNvPr>
          <p:cNvGrpSpPr/>
          <p:nvPr/>
        </p:nvGrpSpPr>
        <p:grpSpPr>
          <a:xfrm>
            <a:off x="255434" y="1561471"/>
            <a:ext cx="1410693" cy="338554"/>
            <a:chOff x="636190" y="1289169"/>
            <a:chExt cx="1537719" cy="33855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847AA04-7917-5A26-AF51-B902C70D1407}"/>
                </a:ext>
              </a:extLst>
            </p:cNvPr>
            <p:cNvSpPr/>
            <p:nvPr/>
          </p:nvSpPr>
          <p:spPr>
            <a:xfrm>
              <a:off x="754184" y="1332386"/>
              <a:ext cx="1271053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7A52E50-F14A-44A7-CE8E-F19290D82172}"/>
                </a:ext>
              </a:extLst>
            </p:cNvPr>
            <p:cNvSpPr txBox="1"/>
            <p:nvPr/>
          </p:nvSpPr>
          <p:spPr>
            <a:xfrm>
              <a:off x="636190" y="1289169"/>
              <a:ext cx="15377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Integration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8391136-E102-BE3F-CF31-6581F2192637}"/>
              </a:ext>
            </a:extLst>
          </p:cNvPr>
          <p:cNvSpPr txBox="1"/>
          <p:nvPr/>
        </p:nvSpPr>
        <p:spPr>
          <a:xfrm>
            <a:off x="59695" y="1198409"/>
            <a:ext cx="18021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preprocess_cds</a:t>
            </a:r>
            <a:r>
              <a:rPr lang="en-US" sz="1200" i="1" dirty="0"/>
              <a:t>()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9293BF-122B-F627-EC12-0183D911A7AC}"/>
              </a:ext>
            </a:extLst>
          </p:cNvPr>
          <p:cNvSpPr txBox="1"/>
          <p:nvPr/>
        </p:nvSpPr>
        <p:spPr>
          <a:xfrm>
            <a:off x="39342" y="1806129"/>
            <a:ext cx="18428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align_cds</a:t>
            </a:r>
            <a:r>
              <a:rPr lang="en-US" sz="1200" i="1" dirty="0"/>
              <a:t>()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FB3C0E-D835-57C0-2F52-C32C78587EEA}"/>
              </a:ext>
            </a:extLst>
          </p:cNvPr>
          <p:cNvSpPr txBox="1"/>
          <p:nvPr/>
        </p:nvSpPr>
        <p:spPr>
          <a:xfrm>
            <a:off x="75731" y="2951456"/>
            <a:ext cx="17700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reduce_dimension</a:t>
            </a:r>
            <a:r>
              <a:rPr lang="en-US" sz="1200" i="1" dirty="0"/>
              <a:t>()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E364A0-4FA9-834E-3E39-416696591179}"/>
              </a:ext>
            </a:extLst>
          </p:cNvPr>
          <p:cNvSpPr txBox="1"/>
          <p:nvPr/>
        </p:nvSpPr>
        <p:spPr>
          <a:xfrm>
            <a:off x="374041" y="4635295"/>
            <a:ext cx="11734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 </a:t>
            </a:r>
            <a:r>
              <a:rPr lang="en-US" sz="1200" i="1" dirty="0" err="1"/>
              <a:t>cluster_cells</a:t>
            </a:r>
            <a:r>
              <a:rPr lang="en-US" sz="1200" i="1" dirty="0"/>
              <a:t> ()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F757F6-932C-CC9D-64D6-8C0B947E88BC}"/>
              </a:ext>
            </a:extLst>
          </p:cNvPr>
          <p:cNvSpPr txBox="1"/>
          <p:nvPr/>
        </p:nvSpPr>
        <p:spPr>
          <a:xfrm>
            <a:off x="64888" y="5576330"/>
            <a:ext cx="17917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/>
              <a:t>learn_graph</a:t>
            </a:r>
            <a:r>
              <a:rPr lang="en-US" sz="1200" i="1" dirty="0"/>
              <a:t>()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1C05C84-191B-D0E5-D2C3-DC30EBFFCA8B}"/>
              </a:ext>
            </a:extLst>
          </p:cNvPr>
          <p:cNvGrpSpPr/>
          <p:nvPr/>
        </p:nvGrpSpPr>
        <p:grpSpPr>
          <a:xfrm>
            <a:off x="255434" y="5063056"/>
            <a:ext cx="1410693" cy="584775"/>
            <a:chOff x="136544" y="5759803"/>
            <a:chExt cx="2170519" cy="58477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F6403A1-9C80-4956-F13C-392CC53062F4}"/>
                </a:ext>
              </a:extLst>
            </p:cNvPr>
            <p:cNvSpPr/>
            <p:nvPr/>
          </p:nvSpPr>
          <p:spPr>
            <a:xfrm>
              <a:off x="297468" y="5781481"/>
              <a:ext cx="1805536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DD5ECCD-40E7-E065-B239-5288E63D3091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Trajectory Graph</a:t>
              </a:r>
            </a:p>
          </p:txBody>
        </p:sp>
      </p:grp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4EFCE860-59AF-6584-8721-95C631ED85E0}"/>
              </a:ext>
            </a:extLst>
          </p:cNvPr>
          <p:cNvSpPr/>
          <p:nvPr/>
        </p:nvSpPr>
        <p:spPr>
          <a:xfrm rot="5400000">
            <a:off x="892518" y="1955718"/>
            <a:ext cx="136524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687A3D57-04DC-001F-678B-B48F9A12E2A3}"/>
              </a:ext>
            </a:extLst>
          </p:cNvPr>
          <p:cNvSpPr/>
          <p:nvPr/>
        </p:nvSpPr>
        <p:spPr>
          <a:xfrm rot="5400000">
            <a:off x="884295" y="3093403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EEF1C7D7-45E9-D878-7051-E44F446A6613}"/>
              </a:ext>
            </a:extLst>
          </p:cNvPr>
          <p:cNvSpPr/>
          <p:nvPr/>
        </p:nvSpPr>
        <p:spPr>
          <a:xfrm rot="5400000">
            <a:off x="884295" y="4805242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19A2E53-72DA-282E-CECA-0A3C20E227DF}"/>
              </a:ext>
            </a:extLst>
          </p:cNvPr>
          <p:cNvGrpSpPr/>
          <p:nvPr/>
        </p:nvGrpSpPr>
        <p:grpSpPr>
          <a:xfrm>
            <a:off x="255434" y="5973939"/>
            <a:ext cx="1410693" cy="338554"/>
            <a:chOff x="136544" y="5759803"/>
            <a:chExt cx="2170519" cy="33855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2D3B54B-D95F-0CE1-5BB5-20C94D5A82DD}"/>
                </a:ext>
              </a:extLst>
            </p:cNvPr>
            <p:cNvSpPr/>
            <p:nvPr/>
          </p:nvSpPr>
          <p:spPr>
            <a:xfrm>
              <a:off x="297468" y="5781482"/>
              <a:ext cx="1805536" cy="2724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4186B94-93A3-064B-75AF-E1EBDF71222C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Order Cells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211B4BA-4233-1BF6-2E18-580110DC759E}"/>
              </a:ext>
            </a:extLst>
          </p:cNvPr>
          <p:cNvGrpSpPr/>
          <p:nvPr/>
        </p:nvGrpSpPr>
        <p:grpSpPr>
          <a:xfrm>
            <a:off x="2105727" y="993506"/>
            <a:ext cx="1410693" cy="584775"/>
            <a:chOff x="136544" y="5759803"/>
            <a:chExt cx="2170519" cy="584775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CE98D41-A0D4-1622-F3E4-CB909E56EE9A}"/>
                </a:ext>
              </a:extLst>
            </p:cNvPr>
            <p:cNvSpPr/>
            <p:nvPr/>
          </p:nvSpPr>
          <p:spPr>
            <a:xfrm>
              <a:off x="297468" y="5781481"/>
              <a:ext cx="1805536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49B8328-55C2-4AC3-040C-857D28E615B6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Subset Trajectory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8BAFF95-AE86-3D58-FCDF-0C67F7D1D506}"/>
              </a:ext>
            </a:extLst>
          </p:cNvPr>
          <p:cNvGrpSpPr/>
          <p:nvPr/>
        </p:nvGrpSpPr>
        <p:grpSpPr>
          <a:xfrm>
            <a:off x="2105727" y="2028272"/>
            <a:ext cx="1410693" cy="584775"/>
            <a:chOff x="136544" y="5759803"/>
            <a:chExt cx="2170519" cy="584775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1976021-45CC-8172-537B-2D0B6A5241A9}"/>
                </a:ext>
              </a:extLst>
            </p:cNvPr>
            <p:cNvSpPr/>
            <p:nvPr/>
          </p:nvSpPr>
          <p:spPr>
            <a:xfrm>
              <a:off x="297468" y="5781481"/>
              <a:ext cx="1805536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1453405-CD0F-CDFD-ACFC-A7073422B5E9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Reprocess Trajectory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F070FD2-0E2F-B40B-BDB1-BE0AE04518CE}"/>
              </a:ext>
            </a:extLst>
          </p:cNvPr>
          <p:cNvGrpSpPr/>
          <p:nvPr/>
        </p:nvGrpSpPr>
        <p:grpSpPr>
          <a:xfrm>
            <a:off x="2105727" y="2916488"/>
            <a:ext cx="1410693" cy="592862"/>
            <a:chOff x="136544" y="5781481"/>
            <a:chExt cx="2170519" cy="592862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8B31E9E-868A-3D92-B0C5-EF0C7DF477C5}"/>
                </a:ext>
              </a:extLst>
            </p:cNvPr>
            <p:cNvSpPr/>
            <p:nvPr/>
          </p:nvSpPr>
          <p:spPr>
            <a:xfrm>
              <a:off x="297468" y="5781481"/>
              <a:ext cx="1805536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6AACD4B-EA45-FE6A-AB0E-5318D89ADB50}"/>
                </a:ext>
              </a:extLst>
            </p:cNvPr>
            <p:cNvSpPr txBox="1"/>
            <p:nvPr/>
          </p:nvSpPr>
          <p:spPr>
            <a:xfrm>
              <a:off x="136544" y="5789568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Find Altered Genes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600E478-FB60-4524-5D6B-AA8D9F236215}"/>
              </a:ext>
            </a:extLst>
          </p:cNvPr>
          <p:cNvGrpSpPr/>
          <p:nvPr/>
        </p:nvGrpSpPr>
        <p:grpSpPr>
          <a:xfrm>
            <a:off x="2105727" y="3884946"/>
            <a:ext cx="1410693" cy="584775"/>
            <a:chOff x="199846" y="5774065"/>
            <a:chExt cx="2170519" cy="58477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ABAD951-4434-6D00-6C60-6975D45153DE}"/>
                </a:ext>
              </a:extLst>
            </p:cNvPr>
            <p:cNvSpPr/>
            <p:nvPr/>
          </p:nvSpPr>
          <p:spPr>
            <a:xfrm>
              <a:off x="255376" y="5781481"/>
              <a:ext cx="2059461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5FD9A1B-B6D8-9479-8723-D07FC780849A}"/>
                </a:ext>
              </a:extLst>
            </p:cNvPr>
            <p:cNvSpPr txBox="1"/>
            <p:nvPr/>
          </p:nvSpPr>
          <p:spPr>
            <a:xfrm>
              <a:off x="199846" y="5774065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Aggregate to Gene Modules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E51D2E4-62AA-B083-2830-F6160DA490AB}"/>
              </a:ext>
            </a:extLst>
          </p:cNvPr>
          <p:cNvGrpSpPr/>
          <p:nvPr/>
        </p:nvGrpSpPr>
        <p:grpSpPr>
          <a:xfrm>
            <a:off x="2105727" y="4876538"/>
            <a:ext cx="1410693" cy="584775"/>
            <a:chOff x="183194" y="5775239"/>
            <a:chExt cx="2170519" cy="584775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41C35A1-7A6D-4833-26A1-324915D86D43}"/>
                </a:ext>
              </a:extLst>
            </p:cNvPr>
            <p:cNvSpPr/>
            <p:nvPr/>
          </p:nvSpPr>
          <p:spPr>
            <a:xfrm>
              <a:off x="198991" y="5781481"/>
              <a:ext cx="2134969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24FCF66-7CC2-5CF0-389D-6A95D99B8C18}"/>
                </a:ext>
              </a:extLst>
            </p:cNvPr>
            <p:cNvSpPr txBox="1"/>
            <p:nvPr/>
          </p:nvSpPr>
          <p:spPr>
            <a:xfrm>
              <a:off x="183194" y="5775239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Visualize Gene Modules</a:t>
              </a:r>
            </a:p>
          </p:txBody>
        </p:sp>
      </p:grp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D4A6AB59-84BE-798F-08BD-28F1B3A12BB9}"/>
              </a:ext>
            </a:extLst>
          </p:cNvPr>
          <p:cNvSpPr/>
          <p:nvPr/>
        </p:nvSpPr>
        <p:spPr>
          <a:xfrm rot="5400000">
            <a:off x="884295" y="5719870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6834E89-94BC-9B09-C473-FCBE2E793751}"/>
              </a:ext>
            </a:extLst>
          </p:cNvPr>
          <p:cNvSpPr txBox="1"/>
          <p:nvPr/>
        </p:nvSpPr>
        <p:spPr>
          <a:xfrm>
            <a:off x="1843342" y="1560645"/>
            <a:ext cx="19354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/>
              <a:t>choose_graph_segments</a:t>
            </a:r>
            <a:r>
              <a:rPr lang="en-US" sz="1200" i="1" dirty="0"/>
              <a:t>()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4B5F769-5815-F315-A134-374AC8D9997B}"/>
              </a:ext>
            </a:extLst>
          </p:cNvPr>
          <p:cNvSpPr txBox="1"/>
          <p:nvPr/>
        </p:nvSpPr>
        <p:spPr>
          <a:xfrm>
            <a:off x="308595" y="6276253"/>
            <a:ext cx="13043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order_cells</a:t>
            </a:r>
            <a:r>
              <a:rPr lang="en-US" sz="1200" i="1" dirty="0"/>
              <a:t>()</a:t>
            </a:r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FF14BDD8-23CA-73EC-2DAD-3EFCC97002F2}"/>
              </a:ext>
            </a:extLst>
          </p:cNvPr>
          <p:cNvSpPr/>
          <p:nvPr/>
        </p:nvSpPr>
        <p:spPr>
          <a:xfrm rot="5400000">
            <a:off x="2748366" y="1725003"/>
            <a:ext cx="12541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C4A4314-769A-E362-8D7E-E01A94746605}"/>
              </a:ext>
            </a:extLst>
          </p:cNvPr>
          <p:cNvSpPr txBox="1"/>
          <p:nvPr/>
        </p:nvSpPr>
        <p:spPr>
          <a:xfrm>
            <a:off x="1926024" y="3415963"/>
            <a:ext cx="17700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find_gene_modules</a:t>
            </a:r>
            <a:r>
              <a:rPr lang="en-US" sz="1200" i="1" dirty="0"/>
              <a:t>() </a:t>
            </a: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2451DF49-8248-B7F8-0928-AEC64FDB426F}"/>
              </a:ext>
            </a:extLst>
          </p:cNvPr>
          <p:cNvSpPr/>
          <p:nvPr/>
        </p:nvSpPr>
        <p:spPr>
          <a:xfrm rot="5400000">
            <a:off x="2734588" y="3598006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C3DC5A-41AF-933C-C23C-205957255935}"/>
              </a:ext>
            </a:extLst>
          </p:cNvPr>
          <p:cNvSpPr txBox="1"/>
          <p:nvPr/>
        </p:nvSpPr>
        <p:spPr>
          <a:xfrm>
            <a:off x="1763405" y="4436697"/>
            <a:ext cx="20953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aggregate_gene_expression</a:t>
            </a:r>
            <a:r>
              <a:rPr lang="en-US" sz="1200" i="1" dirty="0"/>
              <a:t>() </a:t>
            </a: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C58CCD7A-F25D-143F-63B8-E5C6C2DCDAF5}"/>
              </a:ext>
            </a:extLst>
          </p:cNvPr>
          <p:cNvSpPr/>
          <p:nvPr/>
        </p:nvSpPr>
        <p:spPr>
          <a:xfrm rot="5400000">
            <a:off x="2734588" y="2627482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836D2C5D-664A-68A5-6738-109D6F2F32EB}"/>
              </a:ext>
            </a:extLst>
          </p:cNvPr>
          <p:cNvSpPr/>
          <p:nvPr/>
        </p:nvSpPr>
        <p:spPr>
          <a:xfrm rot="5400000">
            <a:off x="2734588" y="4589580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B340DA-61A9-5191-B40A-8779B97D81AC}"/>
              </a:ext>
            </a:extLst>
          </p:cNvPr>
          <p:cNvSpPr/>
          <p:nvPr/>
        </p:nvSpPr>
        <p:spPr>
          <a:xfrm>
            <a:off x="126999" y="894293"/>
            <a:ext cx="3644901" cy="5658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Right 147">
            <a:extLst>
              <a:ext uri="{FF2B5EF4-FFF2-40B4-BE49-F238E27FC236}">
                <a16:creationId xmlns:a16="http://schemas.microsoft.com/office/drawing/2014/main" id="{368DE26A-F0C2-1988-C85B-84CC3BEA966E}"/>
              </a:ext>
            </a:extLst>
          </p:cNvPr>
          <p:cNvSpPr/>
          <p:nvPr/>
        </p:nvSpPr>
        <p:spPr>
          <a:xfrm rot="2467564">
            <a:off x="1430350" y="6257886"/>
            <a:ext cx="806312" cy="193754"/>
          </a:xfrm>
          <a:custGeom>
            <a:avLst/>
            <a:gdLst>
              <a:gd name="connsiteX0" fmla="*/ 0 w 865995"/>
              <a:gd name="connsiteY0" fmla="*/ 96522 h 386089"/>
              <a:gd name="connsiteX1" fmla="*/ 672951 w 865995"/>
              <a:gd name="connsiteY1" fmla="*/ 96522 h 386089"/>
              <a:gd name="connsiteX2" fmla="*/ 672951 w 865995"/>
              <a:gd name="connsiteY2" fmla="*/ 0 h 386089"/>
              <a:gd name="connsiteX3" fmla="*/ 865995 w 865995"/>
              <a:gd name="connsiteY3" fmla="*/ 193045 h 386089"/>
              <a:gd name="connsiteX4" fmla="*/ 672951 w 865995"/>
              <a:gd name="connsiteY4" fmla="*/ 386089 h 386089"/>
              <a:gd name="connsiteX5" fmla="*/ 672951 w 865995"/>
              <a:gd name="connsiteY5" fmla="*/ 289567 h 386089"/>
              <a:gd name="connsiteX6" fmla="*/ 0 w 865995"/>
              <a:gd name="connsiteY6" fmla="*/ 289567 h 386089"/>
              <a:gd name="connsiteX7" fmla="*/ 0 w 865995"/>
              <a:gd name="connsiteY7" fmla="*/ 96522 h 386089"/>
              <a:gd name="connsiteX0" fmla="*/ 0 w 865995"/>
              <a:gd name="connsiteY0" fmla="*/ 0 h 289567"/>
              <a:gd name="connsiteX1" fmla="*/ 672951 w 865995"/>
              <a:gd name="connsiteY1" fmla="*/ 0 h 289567"/>
              <a:gd name="connsiteX2" fmla="*/ 865995 w 865995"/>
              <a:gd name="connsiteY2" fmla="*/ 96523 h 289567"/>
              <a:gd name="connsiteX3" fmla="*/ 672951 w 865995"/>
              <a:gd name="connsiteY3" fmla="*/ 289567 h 289567"/>
              <a:gd name="connsiteX4" fmla="*/ 672951 w 865995"/>
              <a:gd name="connsiteY4" fmla="*/ 193045 h 289567"/>
              <a:gd name="connsiteX5" fmla="*/ 0 w 865995"/>
              <a:gd name="connsiteY5" fmla="*/ 193045 h 289567"/>
              <a:gd name="connsiteX6" fmla="*/ 0 w 865995"/>
              <a:gd name="connsiteY6" fmla="*/ 0 h 289567"/>
              <a:gd name="connsiteX0" fmla="*/ 0 w 672951"/>
              <a:gd name="connsiteY0" fmla="*/ 0 h 289567"/>
              <a:gd name="connsiteX1" fmla="*/ 672951 w 672951"/>
              <a:gd name="connsiteY1" fmla="*/ 0 h 289567"/>
              <a:gd name="connsiteX2" fmla="*/ 672951 w 672951"/>
              <a:gd name="connsiteY2" fmla="*/ 289567 h 289567"/>
              <a:gd name="connsiteX3" fmla="*/ 672951 w 672951"/>
              <a:gd name="connsiteY3" fmla="*/ 193045 h 289567"/>
              <a:gd name="connsiteX4" fmla="*/ 0 w 672951"/>
              <a:gd name="connsiteY4" fmla="*/ 193045 h 289567"/>
              <a:gd name="connsiteX5" fmla="*/ 0 w 672951"/>
              <a:gd name="connsiteY5" fmla="*/ 0 h 289567"/>
              <a:gd name="connsiteX0" fmla="*/ 0 w 672951"/>
              <a:gd name="connsiteY0" fmla="*/ 0 h 193045"/>
              <a:gd name="connsiteX1" fmla="*/ 672951 w 672951"/>
              <a:gd name="connsiteY1" fmla="*/ 0 h 193045"/>
              <a:gd name="connsiteX2" fmla="*/ 672951 w 672951"/>
              <a:gd name="connsiteY2" fmla="*/ 193045 h 193045"/>
              <a:gd name="connsiteX3" fmla="*/ 0 w 672951"/>
              <a:gd name="connsiteY3" fmla="*/ 193045 h 193045"/>
              <a:gd name="connsiteX4" fmla="*/ 0 w 672951"/>
              <a:gd name="connsiteY4" fmla="*/ 0 h 193045"/>
              <a:gd name="connsiteX0" fmla="*/ 0 w 672951"/>
              <a:gd name="connsiteY0" fmla="*/ 0 h 193045"/>
              <a:gd name="connsiteX1" fmla="*/ 629045 w 672951"/>
              <a:gd name="connsiteY1" fmla="*/ 402 h 193045"/>
              <a:gd name="connsiteX2" fmla="*/ 672951 w 672951"/>
              <a:gd name="connsiteY2" fmla="*/ 193045 h 193045"/>
              <a:gd name="connsiteX3" fmla="*/ 0 w 672951"/>
              <a:gd name="connsiteY3" fmla="*/ 193045 h 193045"/>
              <a:gd name="connsiteX4" fmla="*/ 0 w 672951"/>
              <a:gd name="connsiteY4" fmla="*/ 0 h 193045"/>
              <a:gd name="connsiteX0" fmla="*/ 0 w 629045"/>
              <a:gd name="connsiteY0" fmla="*/ 0 h 193045"/>
              <a:gd name="connsiteX1" fmla="*/ 629045 w 629045"/>
              <a:gd name="connsiteY1" fmla="*/ 402 h 193045"/>
              <a:gd name="connsiteX2" fmla="*/ 416461 w 629045"/>
              <a:gd name="connsiteY2" fmla="*/ 192553 h 193045"/>
              <a:gd name="connsiteX3" fmla="*/ 0 w 629045"/>
              <a:gd name="connsiteY3" fmla="*/ 193045 h 193045"/>
              <a:gd name="connsiteX4" fmla="*/ 0 w 629045"/>
              <a:gd name="connsiteY4" fmla="*/ 0 h 193045"/>
              <a:gd name="connsiteX0" fmla="*/ 0 w 637559"/>
              <a:gd name="connsiteY0" fmla="*/ 709 h 193754"/>
              <a:gd name="connsiteX1" fmla="*/ 637559 w 637559"/>
              <a:gd name="connsiteY1" fmla="*/ 0 h 193754"/>
              <a:gd name="connsiteX2" fmla="*/ 416461 w 637559"/>
              <a:gd name="connsiteY2" fmla="*/ 193262 h 193754"/>
              <a:gd name="connsiteX3" fmla="*/ 0 w 637559"/>
              <a:gd name="connsiteY3" fmla="*/ 193754 h 193754"/>
              <a:gd name="connsiteX4" fmla="*/ 0 w 637559"/>
              <a:gd name="connsiteY4" fmla="*/ 709 h 193754"/>
              <a:gd name="connsiteX0" fmla="*/ 0 w 824232"/>
              <a:gd name="connsiteY0" fmla="*/ 0 h 194435"/>
              <a:gd name="connsiteX1" fmla="*/ 824232 w 824232"/>
              <a:gd name="connsiteY1" fmla="*/ 681 h 194435"/>
              <a:gd name="connsiteX2" fmla="*/ 603134 w 824232"/>
              <a:gd name="connsiteY2" fmla="*/ 193943 h 194435"/>
              <a:gd name="connsiteX3" fmla="*/ 186673 w 824232"/>
              <a:gd name="connsiteY3" fmla="*/ 194435 h 194435"/>
              <a:gd name="connsiteX4" fmla="*/ 0 w 824232"/>
              <a:gd name="connsiteY4" fmla="*/ 0 h 194435"/>
              <a:gd name="connsiteX0" fmla="*/ 0 w 806312"/>
              <a:gd name="connsiteY0" fmla="*/ 534 h 193754"/>
              <a:gd name="connsiteX1" fmla="*/ 806312 w 806312"/>
              <a:gd name="connsiteY1" fmla="*/ 0 h 193754"/>
              <a:gd name="connsiteX2" fmla="*/ 585214 w 806312"/>
              <a:gd name="connsiteY2" fmla="*/ 193262 h 193754"/>
              <a:gd name="connsiteX3" fmla="*/ 168753 w 806312"/>
              <a:gd name="connsiteY3" fmla="*/ 193754 h 193754"/>
              <a:gd name="connsiteX4" fmla="*/ 0 w 806312"/>
              <a:gd name="connsiteY4" fmla="*/ 534 h 193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6312" h="193754">
                <a:moveTo>
                  <a:pt x="0" y="534"/>
                </a:moveTo>
                <a:lnTo>
                  <a:pt x="806312" y="0"/>
                </a:lnTo>
                <a:lnTo>
                  <a:pt x="585214" y="193262"/>
                </a:lnTo>
                <a:lnTo>
                  <a:pt x="168753" y="193754"/>
                </a:lnTo>
                <a:lnTo>
                  <a:pt x="0" y="534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4B1F50AB-F7A1-5E02-3C41-100B6EAE3E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9"/>
          <a:stretch/>
        </p:blipFill>
        <p:spPr>
          <a:xfrm>
            <a:off x="4152211" y="732590"/>
            <a:ext cx="6042978" cy="2210108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CAAD5343-6926-6351-F06E-0285152DDA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0799"/>
          <a:stretch/>
        </p:blipFill>
        <p:spPr>
          <a:xfrm>
            <a:off x="4125274" y="3032063"/>
            <a:ext cx="6096851" cy="388374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37434781-DC05-18E8-A13A-8CB652DD63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200"/>
          <a:stretch/>
        </p:blipFill>
        <p:spPr>
          <a:xfrm>
            <a:off x="6095149" y="6198331"/>
            <a:ext cx="6096851" cy="602364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D6938CB5-2287-BACF-F641-7AFF71A77F67}"/>
              </a:ext>
            </a:extLst>
          </p:cNvPr>
          <p:cNvSpPr/>
          <p:nvPr/>
        </p:nvSpPr>
        <p:spPr>
          <a:xfrm>
            <a:off x="127000" y="3362933"/>
            <a:ext cx="1796978" cy="3190318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2D0EC7B-FF90-8078-ED03-F4D78F5748FF}"/>
              </a:ext>
            </a:extLst>
          </p:cNvPr>
          <p:cNvSpPr/>
          <p:nvPr/>
        </p:nvSpPr>
        <p:spPr>
          <a:xfrm>
            <a:off x="1867377" y="894292"/>
            <a:ext cx="1895815" cy="5658959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6CF6E97B-D5AE-9B2D-AAD4-156D5BE5889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96348" y="3574259"/>
            <a:ext cx="3851554" cy="2767666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04909EB4-534B-758E-F993-6C0D8551835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40925" y="3362933"/>
            <a:ext cx="3565373" cy="255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42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D94EB-A76A-6865-281F-F35FC9FBB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B881E-520D-34F9-D779-6C84DEFF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sp>
        <p:nvSpPr>
          <p:cNvPr id="4" name="Arrow: Right 148">
            <a:extLst>
              <a:ext uri="{FF2B5EF4-FFF2-40B4-BE49-F238E27FC236}">
                <a16:creationId xmlns:a16="http://schemas.microsoft.com/office/drawing/2014/main" id="{6B3A39C9-8591-982D-50F7-6AE53FFD2BF8}"/>
              </a:ext>
            </a:extLst>
          </p:cNvPr>
          <p:cNvSpPr/>
          <p:nvPr/>
        </p:nvSpPr>
        <p:spPr>
          <a:xfrm rot="2467564">
            <a:off x="1563366" y="875759"/>
            <a:ext cx="691548" cy="386089"/>
          </a:xfrm>
          <a:custGeom>
            <a:avLst/>
            <a:gdLst>
              <a:gd name="connsiteX0" fmla="*/ 0 w 865995"/>
              <a:gd name="connsiteY0" fmla="*/ 96522 h 386089"/>
              <a:gd name="connsiteX1" fmla="*/ 672951 w 865995"/>
              <a:gd name="connsiteY1" fmla="*/ 96522 h 386089"/>
              <a:gd name="connsiteX2" fmla="*/ 672951 w 865995"/>
              <a:gd name="connsiteY2" fmla="*/ 0 h 386089"/>
              <a:gd name="connsiteX3" fmla="*/ 865995 w 865995"/>
              <a:gd name="connsiteY3" fmla="*/ 193045 h 386089"/>
              <a:gd name="connsiteX4" fmla="*/ 672951 w 865995"/>
              <a:gd name="connsiteY4" fmla="*/ 386089 h 386089"/>
              <a:gd name="connsiteX5" fmla="*/ 672951 w 865995"/>
              <a:gd name="connsiteY5" fmla="*/ 289567 h 386089"/>
              <a:gd name="connsiteX6" fmla="*/ 0 w 865995"/>
              <a:gd name="connsiteY6" fmla="*/ 289567 h 386089"/>
              <a:gd name="connsiteX7" fmla="*/ 0 w 865995"/>
              <a:gd name="connsiteY7" fmla="*/ 96522 h 386089"/>
              <a:gd name="connsiteX0" fmla="*/ 370651 w 865995"/>
              <a:gd name="connsiteY0" fmla="*/ 105869 h 386089"/>
              <a:gd name="connsiteX1" fmla="*/ 672951 w 865995"/>
              <a:gd name="connsiteY1" fmla="*/ 96522 h 386089"/>
              <a:gd name="connsiteX2" fmla="*/ 672951 w 865995"/>
              <a:gd name="connsiteY2" fmla="*/ 0 h 386089"/>
              <a:gd name="connsiteX3" fmla="*/ 865995 w 865995"/>
              <a:gd name="connsiteY3" fmla="*/ 193045 h 386089"/>
              <a:gd name="connsiteX4" fmla="*/ 672951 w 865995"/>
              <a:gd name="connsiteY4" fmla="*/ 386089 h 386089"/>
              <a:gd name="connsiteX5" fmla="*/ 672951 w 865995"/>
              <a:gd name="connsiteY5" fmla="*/ 289567 h 386089"/>
              <a:gd name="connsiteX6" fmla="*/ 0 w 865995"/>
              <a:gd name="connsiteY6" fmla="*/ 289567 h 386089"/>
              <a:gd name="connsiteX7" fmla="*/ 370651 w 865995"/>
              <a:gd name="connsiteY7" fmla="*/ 105869 h 386089"/>
              <a:gd name="connsiteX0" fmla="*/ 219817 w 715161"/>
              <a:gd name="connsiteY0" fmla="*/ 105869 h 386089"/>
              <a:gd name="connsiteX1" fmla="*/ 522117 w 715161"/>
              <a:gd name="connsiteY1" fmla="*/ 96522 h 386089"/>
              <a:gd name="connsiteX2" fmla="*/ 522117 w 715161"/>
              <a:gd name="connsiteY2" fmla="*/ 0 h 386089"/>
              <a:gd name="connsiteX3" fmla="*/ 715161 w 715161"/>
              <a:gd name="connsiteY3" fmla="*/ 193045 h 386089"/>
              <a:gd name="connsiteX4" fmla="*/ 522117 w 715161"/>
              <a:gd name="connsiteY4" fmla="*/ 386089 h 386089"/>
              <a:gd name="connsiteX5" fmla="*/ 522117 w 715161"/>
              <a:gd name="connsiteY5" fmla="*/ 289567 h 386089"/>
              <a:gd name="connsiteX6" fmla="*/ 0 w 715161"/>
              <a:gd name="connsiteY6" fmla="*/ 288530 h 386089"/>
              <a:gd name="connsiteX7" fmla="*/ 219817 w 715161"/>
              <a:gd name="connsiteY7" fmla="*/ 105869 h 386089"/>
              <a:gd name="connsiteX0" fmla="*/ 201594 w 696938"/>
              <a:gd name="connsiteY0" fmla="*/ 105869 h 386089"/>
              <a:gd name="connsiteX1" fmla="*/ 503894 w 696938"/>
              <a:gd name="connsiteY1" fmla="*/ 96522 h 386089"/>
              <a:gd name="connsiteX2" fmla="*/ 503894 w 696938"/>
              <a:gd name="connsiteY2" fmla="*/ 0 h 386089"/>
              <a:gd name="connsiteX3" fmla="*/ 696938 w 696938"/>
              <a:gd name="connsiteY3" fmla="*/ 193045 h 386089"/>
              <a:gd name="connsiteX4" fmla="*/ 503894 w 696938"/>
              <a:gd name="connsiteY4" fmla="*/ 386089 h 386089"/>
              <a:gd name="connsiteX5" fmla="*/ 503894 w 696938"/>
              <a:gd name="connsiteY5" fmla="*/ 289567 h 386089"/>
              <a:gd name="connsiteX6" fmla="*/ 0 w 696938"/>
              <a:gd name="connsiteY6" fmla="*/ 285264 h 386089"/>
              <a:gd name="connsiteX7" fmla="*/ 201594 w 696938"/>
              <a:gd name="connsiteY7" fmla="*/ 105869 h 386089"/>
              <a:gd name="connsiteX0" fmla="*/ 196204 w 691548"/>
              <a:gd name="connsiteY0" fmla="*/ 105869 h 386089"/>
              <a:gd name="connsiteX1" fmla="*/ 498504 w 691548"/>
              <a:gd name="connsiteY1" fmla="*/ 96522 h 386089"/>
              <a:gd name="connsiteX2" fmla="*/ 498504 w 691548"/>
              <a:gd name="connsiteY2" fmla="*/ 0 h 386089"/>
              <a:gd name="connsiteX3" fmla="*/ 691548 w 691548"/>
              <a:gd name="connsiteY3" fmla="*/ 193045 h 386089"/>
              <a:gd name="connsiteX4" fmla="*/ 498504 w 691548"/>
              <a:gd name="connsiteY4" fmla="*/ 386089 h 386089"/>
              <a:gd name="connsiteX5" fmla="*/ 498504 w 691548"/>
              <a:gd name="connsiteY5" fmla="*/ 289567 h 386089"/>
              <a:gd name="connsiteX6" fmla="*/ 0 w 691548"/>
              <a:gd name="connsiteY6" fmla="*/ 272128 h 386089"/>
              <a:gd name="connsiteX7" fmla="*/ 196204 w 691548"/>
              <a:gd name="connsiteY7" fmla="*/ 105869 h 38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548" h="386089">
                <a:moveTo>
                  <a:pt x="196204" y="105869"/>
                </a:moveTo>
                <a:lnTo>
                  <a:pt x="498504" y="96522"/>
                </a:lnTo>
                <a:lnTo>
                  <a:pt x="498504" y="0"/>
                </a:lnTo>
                <a:lnTo>
                  <a:pt x="691548" y="193045"/>
                </a:lnTo>
                <a:lnTo>
                  <a:pt x="498504" y="386089"/>
                </a:lnTo>
                <a:lnTo>
                  <a:pt x="498504" y="289567"/>
                </a:lnTo>
                <a:lnTo>
                  <a:pt x="0" y="272128"/>
                </a:lnTo>
                <a:lnTo>
                  <a:pt x="196204" y="105869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04AF4A8-AD62-54DB-8700-8F5B74A18E8B}"/>
              </a:ext>
            </a:extLst>
          </p:cNvPr>
          <p:cNvSpPr/>
          <p:nvPr/>
        </p:nvSpPr>
        <p:spPr>
          <a:xfrm rot="5400000">
            <a:off x="898073" y="1325513"/>
            <a:ext cx="12541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B50193F-36E2-ACBB-1092-D2DCA007E8B6}"/>
              </a:ext>
            </a:extLst>
          </p:cNvPr>
          <p:cNvGrpSpPr/>
          <p:nvPr/>
        </p:nvGrpSpPr>
        <p:grpSpPr>
          <a:xfrm>
            <a:off x="203372" y="942103"/>
            <a:ext cx="1514816" cy="338554"/>
            <a:chOff x="-69645" y="698949"/>
            <a:chExt cx="2178751" cy="33855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3AF8C31-83B8-ADE7-8A24-0345A6D7C496}"/>
                </a:ext>
              </a:extLst>
            </p:cNvPr>
            <p:cNvSpPr/>
            <p:nvPr/>
          </p:nvSpPr>
          <p:spPr>
            <a:xfrm>
              <a:off x="113942" y="750352"/>
              <a:ext cx="1834757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9E574E2-3B9A-3355-00CC-341C692B5290}"/>
                </a:ext>
              </a:extLst>
            </p:cNvPr>
            <p:cNvSpPr txBox="1"/>
            <p:nvPr/>
          </p:nvSpPr>
          <p:spPr>
            <a:xfrm>
              <a:off x="-69645" y="698949"/>
              <a:ext cx="21787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Normalization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9FA2361-5F06-F5D1-C95C-59D45D954F57}"/>
              </a:ext>
            </a:extLst>
          </p:cNvPr>
          <p:cNvGrpSpPr/>
          <p:nvPr/>
        </p:nvGrpSpPr>
        <p:grpSpPr>
          <a:xfrm>
            <a:off x="69657" y="2191219"/>
            <a:ext cx="1782247" cy="830997"/>
            <a:chOff x="27906" y="5317845"/>
            <a:chExt cx="2185416" cy="83099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810D152-0AF5-362D-429B-786292261065}"/>
                </a:ext>
              </a:extLst>
            </p:cNvPr>
            <p:cNvSpPr/>
            <p:nvPr/>
          </p:nvSpPr>
          <p:spPr>
            <a:xfrm>
              <a:off x="292267" y="5372080"/>
              <a:ext cx="1658952" cy="729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268F807-079C-402A-07FD-8C82E7311EB8}"/>
                </a:ext>
              </a:extLst>
            </p:cNvPr>
            <p:cNvSpPr txBox="1"/>
            <p:nvPr/>
          </p:nvSpPr>
          <p:spPr>
            <a:xfrm>
              <a:off x="27906" y="5317845"/>
              <a:ext cx="21854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Linear Dimensional </a:t>
              </a:r>
            </a:p>
            <a:p>
              <a:pPr algn="ctr"/>
              <a:r>
                <a:rPr lang="en-US" sz="1600" b="1" dirty="0"/>
                <a:t>Reduction 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A9E1623-C257-18D8-4094-66A8EBEE3ECF}"/>
              </a:ext>
            </a:extLst>
          </p:cNvPr>
          <p:cNvGrpSpPr/>
          <p:nvPr/>
        </p:nvGrpSpPr>
        <p:grpSpPr>
          <a:xfrm>
            <a:off x="210748" y="3363862"/>
            <a:ext cx="1500065" cy="1338812"/>
            <a:chOff x="88035" y="5728322"/>
            <a:chExt cx="2308029" cy="133881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971DD17-A7F2-179F-78A5-AFEA4EF89619}"/>
                </a:ext>
              </a:extLst>
            </p:cNvPr>
            <p:cNvSpPr/>
            <p:nvPr/>
          </p:nvSpPr>
          <p:spPr>
            <a:xfrm>
              <a:off x="134321" y="5728322"/>
              <a:ext cx="2258573" cy="13234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FDC0DEE-F8DE-B4C3-934F-853C4A280A2E}"/>
                </a:ext>
              </a:extLst>
            </p:cNvPr>
            <p:cNvSpPr txBox="1"/>
            <p:nvPr/>
          </p:nvSpPr>
          <p:spPr>
            <a:xfrm>
              <a:off x="88035" y="5743695"/>
              <a:ext cx="230802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Nonlinear Dimension Reduction,</a:t>
              </a:r>
            </a:p>
            <a:p>
              <a:pPr algn="ctr"/>
              <a:r>
                <a:rPr lang="en-US" sz="1600" b="1" dirty="0"/>
                <a:t>Clustering,</a:t>
              </a:r>
            </a:p>
            <a:p>
              <a:pPr algn="ctr"/>
              <a:r>
                <a:rPr lang="en-US" sz="1600" b="1" dirty="0"/>
                <a:t>Partitioning 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16068AE-7714-DAA3-A53F-E2AAA92AE256}"/>
              </a:ext>
            </a:extLst>
          </p:cNvPr>
          <p:cNvGrpSpPr/>
          <p:nvPr/>
        </p:nvGrpSpPr>
        <p:grpSpPr>
          <a:xfrm>
            <a:off x="255434" y="1561471"/>
            <a:ext cx="1410693" cy="338554"/>
            <a:chOff x="636190" y="1289169"/>
            <a:chExt cx="1537719" cy="33855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E5D1568-88D4-D426-F3E7-F95FA4B758C5}"/>
                </a:ext>
              </a:extLst>
            </p:cNvPr>
            <p:cNvSpPr/>
            <p:nvPr/>
          </p:nvSpPr>
          <p:spPr>
            <a:xfrm>
              <a:off x="754184" y="1332386"/>
              <a:ext cx="1271053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582C716-56DB-604A-20A4-1A84F653C989}"/>
                </a:ext>
              </a:extLst>
            </p:cNvPr>
            <p:cNvSpPr txBox="1"/>
            <p:nvPr/>
          </p:nvSpPr>
          <p:spPr>
            <a:xfrm>
              <a:off x="636190" y="1289169"/>
              <a:ext cx="15377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Integration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33E0E00-3816-108F-7A2E-B5CD2D7A4508}"/>
              </a:ext>
            </a:extLst>
          </p:cNvPr>
          <p:cNvSpPr txBox="1"/>
          <p:nvPr/>
        </p:nvSpPr>
        <p:spPr>
          <a:xfrm>
            <a:off x="59695" y="1198409"/>
            <a:ext cx="18021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preprocess_cds</a:t>
            </a:r>
            <a:r>
              <a:rPr lang="en-US" sz="1200" i="1" dirty="0"/>
              <a:t>()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90CFD8-6C4D-A254-681E-340E7101803A}"/>
              </a:ext>
            </a:extLst>
          </p:cNvPr>
          <p:cNvSpPr txBox="1"/>
          <p:nvPr/>
        </p:nvSpPr>
        <p:spPr>
          <a:xfrm>
            <a:off x="39342" y="1806129"/>
            <a:ext cx="18428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align_cds</a:t>
            </a:r>
            <a:r>
              <a:rPr lang="en-US" sz="1200" i="1" dirty="0"/>
              <a:t>()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B8C8C2-78EA-0C92-9B02-CD2CBBB74211}"/>
              </a:ext>
            </a:extLst>
          </p:cNvPr>
          <p:cNvSpPr txBox="1"/>
          <p:nvPr/>
        </p:nvSpPr>
        <p:spPr>
          <a:xfrm>
            <a:off x="75731" y="2951456"/>
            <a:ext cx="17700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reduce_dimension</a:t>
            </a:r>
            <a:r>
              <a:rPr lang="en-US" sz="1200" i="1" dirty="0"/>
              <a:t>()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CBE8AB-1EC8-75AB-7903-A6A1567B36F1}"/>
              </a:ext>
            </a:extLst>
          </p:cNvPr>
          <p:cNvSpPr txBox="1"/>
          <p:nvPr/>
        </p:nvSpPr>
        <p:spPr>
          <a:xfrm>
            <a:off x="374041" y="4635295"/>
            <a:ext cx="11734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 </a:t>
            </a:r>
            <a:r>
              <a:rPr lang="en-US" sz="1200" i="1" dirty="0" err="1"/>
              <a:t>cluster_cells</a:t>
            </a:r>
            <a:r>
              <a:rPr lang="en-US" sz="1200" i="1" dirty="0"/>
              <a:t> ()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CA410-F18C-46B0-DE84-1968C2630B84}"/>
              </a:ext>
            </a:extLst>
          </p:cNvPr>
          <p:cNvSpPr txBox="1"/>
          <p:nvPr/>
        </p:nvSpPr>
        <p:spPr>
          <a:xfrm>
            <a:off x="64888" y="5576330"/>
            <a:ext cx="17917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/>
              <a:t>learn_graph</a:t>
            </a:r>
            <a:r>
              <a:rPr lang="en-US" sz="1200" i="1" dirty="0"/>
              <a:t>()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2E31FEA-08BF-6400-9525-ED9E47897E15}"/>
              </a:ext>
            </a:extLst>
          </p:cNvPr>
          <p:cNvGrpSpPr/>
          <p:nvPr/>
        </p:nvGrpSpPr>
        <p:grpSpPr>
          <a:xfrm>
            <a:off x="255434" y="5063056"/>
            <a:ext cx="1410693" cy="584775"/>
            <a:chOff x="136544" y="5759803"/>
            <a:chExt cx="2170519" cy="58477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F7CB4EA-95AF-E22E-12F2-AC80BD6AC34B}"/>
                </a:ext>
              </a:extLst>
            </p:cNvPr>
            <p:cNvSpPr/>
            <p:nvPr/>
          </p:nvSpPr>
          <p:spPr>
            <a:xfrm>
              <a:off x="297468" y="5781481"/>
              <a:ext cx="1805536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F0754D2-B5EC-71D6-52AB-59101DF66FAA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Trajectory Graph</a:t>
              </a:r>
            </a:p>
          </p:txBody>
        </p:sp>
      </p:grp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4C5A5DBF-ECD8-8F1B-F481-3559F67C6E12}"/>
              </a:ext>
            </a:extLst>
          </p:cNvPr>
          <p:cNvSpPr/>
          <p:nvPr/>
        </p:nvSpPr>
        <p:spPr>
          <a:xfrm rot="5400000">
            <a:off x="892518" y="1955718"/>
            <a:ext cx="136524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54B8F66E-42FC-B38C-7E7E-8DE2C7B59883}"/>
              </a:ext>
            </a:extLst>
          </p:cNvPr>
          <p:cNvSpPr/>
          <p:nvPr/>
        </p:nvSpPr>
        <p:spPr>
          <a:xfrm rot="5400000">
            <a:off x="884295" y="3093403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C691D4EE-74F8-0CDD-3F15-C38C2DF637FD}"/>
              </a:ext>
            </a:extLst>
          </p:cNvPr>
          <p:cNvSpPr/>
          <p:nvPr/>
        </p:nvSpPr>
        <p:spPr>
          <a:xfrm rot="5400000">
            <a:off x="884295" y="4805242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1823401-8090-1011-91A9-8C6A93204793}"/>
              </a:ext>
            </a:extLst>
          </p:cNvPr>
          <p:cNvGrpSpPr/>
          <p:nvPr/>
        </p:nvGrpSpPr>
        <p:grpSpPr>
          <a:xfrm>
            <a:off x="255434" y="5973939"/>
            <a:ext cx="1410693" cy="338554"/>
            <a:chOff x="136544" y="5759803"/>
            <a:chExt cx="2170519" cy="33855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417B7A5-4F61-4A55-15B8-3E9A68AF1F2E}"/>
                </a:ext>
              </a:extLst>
            </p:cNvPr>
            <p:cNvSpPr/>
            <p:nvPr/>
          </p:nvSpPr>
          <p:spPr>
            <a:xfrm>
              <a:off x="297468" y="5781482"/>
              <a:ext cx="1805536" cy="2724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2A37614-3827-D6E9-7153-A203A7D0E0B2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Order Cells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03E1468-D6DD-64D5-F7DE-BA7686EF1B60}"/>
              </a:ext>
            </a:extLst>
          </p:cNvPr>
          <p:cNvGrpSpPr/>
          <p:nvPr/>
        </p:nvGrpSpPr>
        <p:grpSpPr>
          <a:xfrm>
            <a:off x="2105727" y="993506"/>
            <a:ext cx="1410693" cy="584775"/>
            <a:chOff x="136544" y="5759803"/>
            <a:chExt cx="2170519" cy="584775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79288ED-3445-52DB-7FD4-7BC6313EB840}"/>
                </a:ext>
              </a:extLst>
            </p:cNvPr>
            <p:cNvSpPr/>
            <p:nvPr/>
          </p:nvSpPr>
          <p:spPr>
            <a:xfrm>
              <a:off x="297468" y="5781481"/>
              <a:ext cx="1805536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D725A98-26EB-5F01-F02D-F5BF44FCD2B2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Subset Trajectory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DC8D54F-C839-DCCA-B9B6-B324AF25B05D}"/>
              </a:ext>
            </a:extLst>
          </p:cNvPr>
          <p:cNvGrpSpPr/>
          <p:nvPr/>
        </p:nvGrpSpPr>
        <p:grpSpPr>
          <a:xfrm>
            <a:off x="2105727" y="2028272"/>
            <a:ext cx="1410693" cy="584775"/>
            <a:chOff x="136544" y="5759803"/>
            <a:chExt cx="2170519" cy="584775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02D08FB-B5ED-36D1-0DE8-A76D35BDD173}"/>
                </a:ext>
              </a:extLst>
            </p:cNvPr>
            <p:cNvSpPr/>
            <p:nvPr/>
          </p:nvSpPr>
          <p:spPr>
            <a:xfrm>
              <a:off x="297468" y="5781481"/>
              <a:ext cx="1805536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6BC8011-D56D-B3BD-65F0-A74B450687FD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Reprocess Trajectory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396595B-4ABC-D5B3-E0DC-98BD84D230D2}"/>
              </a:ext>
            </a:extLst>
          </p:cNvPr>
          <p:cNvGrpSpPr/>
          <p:nvPr/>
        </p:nvGrpSpPr>
        <p:grpSpPr>
          <a:xfrm>
            <a:off x="2105727" y="2916488"/>
            <a:ext cx="1410693" cy="592862"/>
            <a:chOff x="136544" y="5781481"/>
            <a:chExt cx="2170519" cy="592862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AF4708A-324E-7911-A481-7C8E8454FFC3}"/>
                </a:ext>
              </a:extLst>
            </p:cNvPr>
            <p:cNvSpPr/>
            <p:nvPr/>
          </p:nvSpPr>
          <p:spPr>
            <a:xfrm>
              <a:off x="297468" y="5781481"/>
              <a:ext cx="1805536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75230EB-CE92-E849-65DD-DDA12F202884}"/>
                </a:ext>
              </a:extLst>
            </p:cNvPr>
            <p:cNvSpPr txBox="1"/>
            <p:nvPr/>
          </p:nvSpPr>
          <p:spPr>
            <a:xfrm>
              <a:off x="136544" y="5789568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Find Altered Genes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F116587-6E80-EFFC-B13C-7929A194D5F3}"/>
              </a:ext>
            </a:extLst>
          </p:cNvPr>
          <p:cNvGrpSpPr/>
          <p:nvPr/>
        </p:nvGrpSpPr>
        <p:grpSpPr>
          <a:xfrm>
            <a:off x="2105727" y="3884946"/>
            <a:ext cx="1410693" cy="584775"/>
            <a:chOff x="199846" y="5774065"/>
            <a:chExt cx="2170519" cy="58477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CDECA44-B5B5-284D-2FFE-F57196606554}"/>
                </a:ext>
              </a:extLst>
            </p:cNvPr>
            <p:cNvSpPr/>
            <p:nvPr/>
          </p:nvSpPr>
          <p:spPr>
            <a:xfrm>
              <a:off x="255376" y="5781481"/>
              <a:ext cx="2059461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0A229DF-BB10-1330-2E56-AF8E7B10F34D}"/>
                </a:ext>
              </a:extLst>
            </p:cNvPr>
            <p:cNvSpPr txBox="1"/>
            <p:nvPr/>
          </p:nvSpPr>
          <p:spPr>
            <a:xfrm>
              <a:off x="199846" y="5774065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Aggregate to Gene Modules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6E17CBE-69DE-738E-8CA3-5710D1E672D1}"/>
              </a:ext>
            </a:extLst>
          </p:cNvPr>
          <p:cNvGrpSpPr/>
          <p:nvPr/>
        </p:nvGrpSpPr>
        <p:grpSpPr>
          <a:xfrm>
            <a:off x="2105727" y="4876538"/>
            <a:ext cx="1410693" cy="584775"/>
            <a:chOff x="183194" y="5775239"/>
            <a:chExt cx="2170519" cy="584775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5AA67A6-9398-A0A2-6078-2D7607715FC3}"/>
                </a:ext>
              </a:extLst>
            </p:cNvPr>
            <p:cNvSpPr/>
            <p:nvPr/>
          </p:nvSpPr>
          <p:spPr>
            <a:xfrm>
              <a:off x="198991" y="5781481"/>
              <a:ext cx="2134969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D020E8D-3FD0-8A9B-4D72-CC565E80704D}"/>
                </a:ext>
              </a:extLst>
            </p:cNvPr>
            <p:cNvSpPr txBox="1"/>
            <p:nvPr/>
          </p:nvSpPr>
          <p:spPr>
            <a:xfrm>
              <a:off x="183194" y="5775239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Visualize Gene Modules</a:t>
              </a:r>
            </a:p>
          </p:txBody>
        </p:sp>
      </p:grp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3BCB90EE-B472-68B4-00E6-C70D1CF9E91C}"/>
              </a:ext>
            </a:extLst>
          </p:cNvPr>
          <p:cNvSpPr/>
          <p:nvPr/>
        </p:nvSpPr>
        <p:spPr>
          <a:xfrm rot="5400000">
            <a:off x="884295" y="5719870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21AD2EC-8069-4042-B1E9-B7BC381F0EA4}"/>
              </a:ext>
            </a:extLst>
          </p:cNvPr>
          <p:cNvSpPr txBox="1"/>
          <p:nvPr/>
        </p:nvSpPr>
        <p:spPr>
          <a:xfrm>
            <a:off x="1843342" y="1560645"/>
            <a:ext cx="19354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/>
              <a:t>choose_graph_segments</a:t>
            </a:r>
            <a:r>
              <a:rPr lang="en-US" sz="1200" i="1" dirty="0"/>
              <a:t>()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B792F7-3E59-036B-9C81-A7851FE6688C}"/>
              </a:ext>
            </a:extLst>
          </p:cNvPr>
          <p:cNvSpPr txBox="1"/>
          <p:nvPr/>
        </p:nvSpPr>
        <p:spPr>
          <a:xfrm>
            <a:off x="308595" y="6276253"/>
            <a:ext cx="13043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order_cells</a:t>
            </a:r>
            <a:r>
              <a:rPr lang="en-US" sz="1200" i="1" dirty="0"/>
              <a:t>()</a:t>
            </a:r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DD1CA0AA-69E2-665A-C621-052614B17BB9}"/>
              </a:ext>
            </a:extLst>
          </p:cNvPr>
          <p:cNvSpPr/>
          <p:nvPr/>
        </p:nvSpPr>
        <p:spPr>
          <a:xfrm rot="5400000">
            <a:off x="2748366" y="1725003"/>
            <a:ext cx="12541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8F154F5-F3AC-D847-966E-B12987549FF8}"/>
              </a:ext>
            </a:extLst>
          </p:cNvPr>
          <p:cNvSpPr txBox="1"/>
          <p:nvPr/>
        </p:nvSpPr>
        <p:spPr>
          <a:xfrm>
            <a:off x="1926024" y="3415963"/>
            <a:ext cx="17700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find_gene_modules</a:t>
            </a:r>
            <a:r>
              <a:rPr lang="en-US" sz="1200" i="1" dirty="0"/>
              <a:t>() </a:t>
            </a: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3D4FC467-A1C2-BD2B-86AF-5E160C69A629}"/>
              </a:ext>
            </a:extLst>
          </p:cNvPr>
          <p:cNvSpPr/>
          <p:nvPr/>
        </p:nvSpPr>
        <p:spPr>
          <a:xfrm rot="5400000">
            <a:off x="2734588" y="3598006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F3BA8A6-35FA-E157-B0CE-5828B20BBB4D}"/>
              </a:ext>
            </a:extLst>
          </p:cNvPr>
          <p:cNvSpPr txBox="1"/>
          <p:nvPr/>
        </p:nvSpPr>
        <p:spPr>
          <a:xfrm>
            <a:off x="1763405" y="4436697"/>
            <a:ext cx="20953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aggregate_gene_expression</a:t>
            </a:r>
            <a:r>
              <a:rPr lang="en-US" sz="1200" i="1" dirty="0"/>
              <a:t>() </a:t>
            </a: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D832D9E1-79CD-AA19-B3B0-6FAA31F1D7B2}"/>
              </a:ext>
            </a:extLst>
          </p:cNvPr>
          <p:cNvSpPr/>
          <p:nvPr/>
        </p:nvSpPr>
        <p:spPr>
          <a:xfrm rot="5400000">
            <a:off x="2734588" y="2627482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BDE88045-904E-9FDF-02A8-0F7EFA89D02F}"/>
              </a:ext>
            </a:extLst>
          </p:cNvPr>
          <p:cNvSpPr/>
          <p:nvPr/>
        </p:nvSpPr>
        <p:spPr>
          <a:xfrm rot="5400000">
            <a:off x="2734588" y="4589580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949C422-28EB-B685-706F-854A8C0C53FF}"/>
              </a:ext>
            </a:extLst>
          </p:cNvPr>
          <p:cNvSpPr/>
          <p:nvPr/>
        </p:nvSpPr>
        <p:spPr>
          <a:xfrm>
            <a:off x="126999" y="894293"/>
            <a:ext cx="3644901" cy="5658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Right 147">
            <a:extLst>
              <a:ext uri="{FF2B5EF4-FFF2-40B4-BE49-F238E27FC236}">
                <a16:creationId xmlns:a16="http://schemas.microsoft.com/office/drawing/2014/main" id="{403360E5-B76C-6CEA-0A22-A0678A8D2C8B}"/>
              </a:ext>
            </a:extLst>
          </p:cNvPr>
          <p:cNvSpPr/>
          <p:nvPr/>
        </p:nvSpPr>
        <p:spPr>
          <a:xfrm rot="2467564">
            <a:off x="1430350" y="6257886"/>
            <a:ext cx="806312" cy="193754"/>
          </a:xfrm>
          <a:custGeom>
            <a:avLst/>
            <a:gdLst>
              <a:gd name="connsiteX0" fmla="*/ 0 w 865995"/>
              <a:gd name="connsiteY0" fmla="*/ 96522 h 386089"/>
              <a:gd name="connsiteX1" fmla="*/ 672951 w 865995"/>
              <a:gd name="connsiteY1" fmla="*/ 96522 h 386089"/>
              <a:gd name="connsiteX2" fmla="*/ 672951 w 865995"/>
              <a:gd name="connsiteY2" fmla="*/ 0 h 386089"/>
              <a:gd name="connsiteX3" fmla="*/ 865995 w 865995"/>
              <a:gd name="connsiteY3" fmla="*/ 193045 h 386089"/>
              <a:gd name="connsiteX4" fmla="*/ 672951 w 865995"/>
              <a:gd name="connsiteY4" fmla="*/ 386089 h 386089"/>
              <a:gd name="connsiteX5" fmla="*/ 672951 w 865995"/>
              <a:gd name="connsiteY5" fmla="*/ 289567 h 386089"/>
              <a:gd name="connsiteX6" fmla="*/ 0 w 865995"/>
              <a:gd name="connsiteY6" fmla="*/ 289567 h 386089"/>
              <a:gd name="connsiteX7" fmla="*/ 0 w 865995"/>
              <a:gd name="connsiteY7" fmla="*/ 96522 h 386089"/>
              <a:gd name="connsiteX0" fmla="*/ 0 w 865995"/>
              <a:gd name="connsiteY0" fmla="*/ 0 h 289567"/>
              <a:gd name="connsiteX1" fmla="*/ 672951 w 865995"/>
              <a:gd name="connsiteY1" fmla="*/ 0 h 289567"/>
              <a:gd name="connsiteX2" fmla="*/ 865995 w 865995"/>
              <a:gd name="connsiteY2" fmla="*/ 96523 h 289567"/>
              <a:gd name="connsiteX3" fmla="*/ 672951 w 865995"/>
              <a:gd name="connsiteY3" fmla="*/ 289567 h 289567"/>
              <a:gd name="connsiteX4" fmla="*/ 672951 w 865995"/>
              <a:gd name="connsiteY4" fmla="*/ 193045 h 289567"/>
              <a:gd name="connsiteX5" fmla="*/ 0 w 865995"/>
              <a:gd name="connsiteY5" fmla="*/ 193045 h 289567"/>
              <a:gd name="connsiteX6" fmla="*/ 0 w 865995"/>
              <a:gd name="connsiteY6" fmla="*/ 0 h 289567"/>
              <a:gd name="connsiteX0" fmla="*/ 0 w 672951"/>
              <a:gd name="connsiteY0" fmla="*/ 0 h 289567"/>
              <a:gd name="connsiteX1" fmla="*/ 672951 w 672951"/>
              <a:gd name="connsiteY1" fmla="*/ 0 h 289567"/>
              <a:gd name="connsiteX2" fmla="*/ 672951 w 672951"/>
              <a:gd name="connsiteY2" fmla="*/ 289567 h 289567"/>
              <a:gd name="connsiteX3" fmla="*/ 672951 w 672951"/>
              <a:gd name="connsiteY3" fmla="*/ 193045 h 289567"/>
              <a:gd name="connsiteX4" fmla="*/ 0 w 672951"/>
              <a:gd name="connsiteY4" fmla="*/ 193045 h 289567"/>
              <a:gd name="connsiteX5" fmla="*/ 0 w 672951"/>
              <a:gd name="connsiteY5" fmla="*/ 0 h 289567"/>
              <a:gd name="connsiteX0" fmla="*/ 0 w 672951"/>
              <a:gd name="connsiteY0" fmla="*/ 0 h 193045"/>
              <a:gd name="connsiteX1" fmla="*/ 672951 w 672951"/>
              <a:gd name="connsiteY1" fmla="*/ 0 h 193045"/>
              <a:gd name="connsiteX2" fmla="*/ 672951 w 672951"/>
              <a:gd name="connsiteY2" fmla="*/ 193045 h 193045"/>
              <a:gd name="connsiteX3" fmla="*/ 0 w 672951"/>
              <a:gd name="connsiteY3" fmla="*/ 193045 h 193045"/>
              <a:gd name="connsiteX4" fmla="*/ 0 w 672951"/>
              <a:gd name="connsiteY4" fmla="*/ 0 h 193045"/>
              <a:gd name="connsiteX0" fmla="*/ 0 w 672951"/>
              <a:gd name="connsiteY0" fmla="*/ 0 h 193045"/>
              <a:gd name="connsiteX1" fmla="*/ 629045 w 672951"/>
              <a:gd name="connsiteY1" fmla="*/ 402 h 193045"/>
              <a:gd name="connsiteX2" fmla="*/ 672951 w 672951"/>
              <a:gd name="connsiteY2" fmla="*/ 193045 h 193045"/>
              <a:gd name="connsiteX3" fmla="*/ 0 w 672951"/>
              <a:gd name="connsiteY3" fmla="*/ 193045 h 193045"/>
              <a:gd name="connsiteX4" fmla="*/ 0 w 672951"/>
              <a:gd name="connsiteY4" fmla="*/ 0 h 193045"/>
              <a:gd name="connsiteX0" fmla="*/ 0 w 629045"/>
              <a:gd name="connsiteY0" fmla="*/ 0 h 193045"/>
              <a:gd name="connsiteX1" fmla="*/ 629045 w 629045"/>
              <a:gd name="connsiteY1" fmla="*/ 402 h 193045"/>
              <a:gd name="connsiteX2" fmla="*/ 416461 w 629045"/>
              <a:gd name="connsiteY2" fmla="*/ 192553 h 193045"/>
              <a:gd name="connsiteX3" fmla="*/ 0 w 629045"/>
              <a:gd name="connsiteY3" fmla="*/ 193045 h 193045"/>
              <a:gd name="connsiteX4" fmla="*/ 0 w 629045"/>
              <a:gd name="connsiteY4" fmla="*/ 0 h 193045"/>
              <a:gd name="connsiteX0" fmla="*/ 0 w 637559"/>
              <a:gd name="connsiteY0" fmla="*/ 709 h 193754"/>
              <a:gd name="connsiteX1" fmla="*/ 637559 w 637559"/>
              <a:gd name="connsiteY1" fmla="*/ 0 h 193754"/>
              <a:gd name="connsiteX2" fmla="*/ 416461 w 637559"/>
              <a:gd name="connsiteY2" fmla="*/ 193262 h 193754"/>
              <a:gd name="connsiteX3" fmla="*/ 0 w 637559"/>
              <a:gd name="connsiteY3" fmla="*/ 193754 h 193754"/>
              <a:gd name="connsiteX4" fmla="*/ 0 w 637559"/>
              <a:gd name="connsiteY4" fmla="*/ 709 h 193754"/>
              <a:gd name="connsiteX0" fmla="*/ 0 w 824232"/>
              <a:gd name="connsiteY0" fmla="*/ 0 h 194435"/>
              <a:gd name="connsiteX1" fmla="*/ 824232 w 824232"/>
              <a:gd name="connsiteY1" fmla="*/ 681 h 194435"/>
              <a:gd name="connsiteX2" fmla="*/ 603134 w 824232"/>
              <a:gd name="connsiteY2" fmla="*/ 193943 h 194435"/>
              <a:gd name="connsiteX3" fmla="*/ 186673 w 824232"/>
              <a:gd name="connsiteY3" fmla="*/ 194435 h 194435"/>
              <a:gd name="connsiteX4" fmla="*/ 0 w 824232"/>
              <a:gd name="connsiteY4" fmla="*/ 0 h 194435"/>
              <a:gd name="connsiteX0" fmla="*/ 0 w 806312"/>
              <a:gd name="connsiteY0" fmla="*/ 534 h 193754"/>
              <a:gd name="connsiteX1" fmla="*/ 806312 w 806312"/>
              <a:gd name="connsiteY1" fmla="*/ 0 h 193754"/>
              <a:gd name="connsiteX2" fmla="*/ 585214 w 806312"/>
              <a:gd name="connsiteY2" fmla="*/ 193262 h 193754"/>
              <a:gd name="connsiteX3" fmla="*/ 168753 w 806312"/>
              <a:gd name="connsiteY3" fmla="*/ 193754 h 193754"/>
              <a:gd name="connsiteX4" fmla="*/ 0 w 806312"/>
              <a:gd name="connsiteY4" fmla="*/ 534 h 193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6312" h="193754">
                <a:moveTo>
                  <a:pt x="0" y="534"/>
                </a:moveTo>
                <a:lnTo>
                  <a:pt x="806312" y="0"/>
                </a:lnTo>
                <a:lnTo>
                  <a:pt x="585214" y="193262"/>
                </a:lnTo>
                <a:lnTo>
                  <a:pt x="168753" y="193754"/>
                </a:lnTo>
                <a:lnTo>
                  <a:pt x="0" y="534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3901433-9770-F69C-1151-BCF242D30AD7}"/>
              </a:ext>
            </a:extLst>
          </p:cNvPr>
          <p:cNvSpPr/>
          <p:nvPr/>
        </p:nvSpPr>
        <p:spPr>
          <a:xfrm>
            <a:off x="158750" y="4876537"/>
            <a:ext cx="1765228" cy="1676713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A3B9EDE-6337-2640-6E9D-B9230F66EAA4}"/>
              </a:ext>
            </a:extLst>
          </p:cNvPr>
          <p:cNvSpPr/>
          <p:nvPr/>
        </p:nvSpPr>
        <p:spPr>
          <a:xfrm>
            <a:off x="1867377" y="894292"/>
            <a:ext cx="1895815" cy="5658959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371E41-4107-D270-EA93-7FADABABA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947" y="894292"/>
            <a:ext cx="6173061" cy="3715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A37492-B954-FEE1-4D33-9BFF07640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216" y="1369048"/>
            <a:ext cx="6173061" cy="866896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93E7E0A6-EF90-075A-C8A3-D6260CA1B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4988" y="2876937"/>
            <a:ext cx="4130012" cy="2955156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2A63D8D6-D664-DE3E-BC30-C605AB4579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5193" y="2904942"/>
            <a:ext cx="4041876" cy="2899146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D4C9ED5B-B013-C320-B63E-705012DD32A2}"/>
              </a:ext>
            </a:extLst>
          </p:cNvPr>
          <p:cNvSpPr txBox="1"/>
          <p:nvPr/>
        </p:nvSpPr>
        <p:spPr>
          <a:xfrm>
            <a:off x="9610898" y="2480976"/>
            <a:ext cx="937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Clusters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89604D9-5194-3412-A94A-79CEE3EAE235}"/>
              </a:ext>
            </a:extLst>
          </p:cNvPr>
          <p:cNvSpPr txBox="1"/>
          <p:nvPr/>
        </p:nvSpPr>
        <p:spPr>
          <a:xfrm>
            <a:off x="5477019" y="2480976"/>
            <a:ext cx="110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Partitions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D8B1645-2AFB-C7C4-BCE5-47278163461D}"/>
              </a:ext>
            </a:extLst>
          </p:cNvPr>
          <p:cNvSpPr txBox="1"/>
          <p:nvPr/>
        </p:nvSpPr>
        <p:spPr>
          <a:xfrm>
            <a:off x="4476744" y="6083364"/>
            <a:ext cx="4070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partition</a:t>
            </a:r>
            <a:r>
              <a:rPr lang="en-US" dirty="0"/>
              <a:t> contains </a:t>
            </a:r>
            <a:r>
              <a:rPr lang="en-US" i="1" dirty="0"/>
              <a:t>one or more clusters.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D5C890A-9AA8-234D-BE57-844F790FE735}"/>
              </a:ext>
            </a:extLst>
          </p:cNvPr>
          <p:cNvSpPr/>
          <p:nvPr/>
        </p:nvSpPr>
        <p:spPr>
          <a:xfrm>
            <a:off x="152023" y="851975"/>
            <a:ext cx="1715353" cy="2501925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24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06EE3-BD13-2CCD-1F7F-09144FC2A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49256-75B0-549B-0D1B-7F33F4DB8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sp>
        <p:nvSpPr>
          <p:cNvPr id="4" name="Arrow: Right 148">
            <a:extLst>
              <a:ext uri="{FF2B5EF4-FFF2-40B4-BE49-F238E27FC236}">
                <a16:creationId xmlns:a16="http://schemas.microsoft.com/office/drawing/2014/main" id="{38AD77A6-A33C-DC2D-D0EA-9A2F8B492AC2}"/>
              </a:ext>
            </a:extLst>
          </p:cNvPr>
          <p:cNvSpPr/>
          <p:nvPr/>
        </p:nvSpPr>
        <p:spPr>
          <a:xfrm rot="2467564">
            <a:off x="1563366" y="875759"/>
            <a:ext cx="691548" cy="386089"/>
          </a:xfrm>
          <a:custGeom>
            <a:avLst/>
            <a:gdLst>
              <a:gd name="connsiteX0" fmla="*/ 0 w 865995"/>
              <a:gd name="connsiteY0" fmla="*/ 96522 h 386089"/>
              <a:gd name="connsiteX1" fmla="*/ 672951 w 865995"/>
              <a:gd name="connsiteY1" fmla="*/ 96522 h 386089"/>
              <a:gd name="connsiteX2" fmla="*/ 672951 w 865995"/>
              <a:gd name="connsiteY2" fmla="*/ 0 h 386089"/>
              <a:gd name="connsiteX3" fmla="*/ 865995 w 865995"/>
              <a:gd name="connsiteY3" fmla="*/ 193045 h 386089"/>
              <a:gd name="connsiteX4" fmla="*/ 672951 w 865995"/>
              <a:gd name="connsiteY4" fmla="*/ 386089 h 386089"/>
              <a:gd name="connsiteX5" fmla="*/ 672951 w 865995"/>
              <a:gd name="connsiteY5" fmla="*/ 289567 h 386089"/>
              <a:gd name="connsiteX6" fmla="*/ 0 w 865995"/>
              <a:gd name="connsiteY6" fmla="*/ 289567 h 386089"/>
              <a:gd name="connsiteX7" fmla="*/ 0 w 865995"/>
              <a:gd name="connsiteY7" fmla="*/ 96522 h 386089"/>
              <a:gd name="connsiteX0" fmla="*/ 370651 w 865995"/>
              <a:gd name="connsiteY0" fmla="*/ 105869 h 386089"/>
              <a:gd name="connsiteX1" fmla="*/ 672951 w 865995"/>
              <a:gd name="connsiteY1" fmla="*/ 96522 h 386089"/>
              <a:gd name="connsiteX2" fmla="*/ 672951 w 865995"/>
              <a:gd name="connsiteY2" fmla="*/ 0 h 386089"/>
              <a:gd name="connsiteX3" fmla="*/ 865995 w 865995"/>
              <a:gd name="connsiteY3" fmla="*/ 193045 h 386089"/>
              <a:gd name="connsiteX4" fmla="*/ 672951 w 865995"/>
              <a:gd name="connsiteY4" fmla="*/ 386089 h 386089"/>
              <a:gd name="connsiteX5" fmla="*/ 672951 w 865995"/>
              <a:gd name="connsiteY5" fmla="*/ 289567 h 386089"/>
              <a:gd name="connsiteX6" fmla="*/ 0 w 865995"/>
              <a:gd name="connsiteY6" fmla="*/ 289567 h 386089"/>
              <a:gd name="connsiteX7" fmla="*/ 370651 w 865995"/>
              <a:gd name="connsiteY7" fmla="*/ 105869 h 386089"/>
              <a:gd name="connsiteX0" fmla="*/ 219817 w 715161"/>
              <a:gd name="connsiteY0" fmla="*/ 105869 h 386089"/>
              <a:gd name="connsiteX1" fmla="*/ 522117 w 715161"/>
              <a:gd name="connsiteY1" fmla="*/ 96522 h 386089"/>
              <a:gd name="connsiteX2" fmla="*/ 522117 w 715161"/>
              <a:gd name="connsiteY2" fmla="*/ 0 h 386089"/>
              <a:gd name="connsiteX3" fmla="*/ 715161 w 715161"/>
              <a:gd name="connsiteY3" fmla="*/ 193045 h 386089"/>
              <a:gd name="connsiteX4" fmla="*/ 522117 w 715161"/>
              <a:gd name="connsiteY4" fmla="*/ 386089 h 386089"/>
              <a:gd name="connsiteX5" fmla="*/ 522117 w 715161"/>
              <a:gd name="connsiteY5" fmla="*/ 289567 h 386089"/>
              <a:gd name="connsiteX6" fmla="*/ 0 w 715161"/>
              <a:gd name="connsiteY6" fmla="*/ 288530 h 386089"/>
              <a:gd name="connsiteX7" fmla="*/ 219817 w 715161"/>
              <a:gd name="connsiteY7" fmla="*/ 105869 h 386089"/>
              <a:gd name="connsiteX0" fmla="*/ 201594 w 696938"/>
              <a:gd name="connsiteY0" fmla="*/ 105869 h 386089"/>
              <a:gd name="connsiteX1" fmla="*/ 503894 w 696938"/>
              <a:gd name="connsiteY1" fmla="*/ 96522 h 386089"/>
              <a:gd name="connsiteX2" fmla="*/ 503894 w 696938"/>
              <a:gd name="connsiteY2" fmla="*/ 0 h 386089"/>
              <a:gd name="connsiteX3" fmla="*/ 696938 w 696938"/>
              <a:gd name="connsiteY3" fmla="*/ 193045 h 386089"/>
              <a:gd name="connsiteX4" fmla="*/ 503894 w 696938"/>
              <a:gd name="connsiteY4" fmla="*/ 386089 h 386089"/>
              <a:gd name="connsiteX5" fmla="*/ 503894 w 696938"/>
              <a:gd name="connsiteY5" fmla="*/ 289567 h 386089"/>
              <a:gd name="connsiteX6" fmla="*/ 0 w 696938"/>
              <a:gd name="connsiteY6" fmla="*/ 285264 h 386089"/>
              <a:gd name="connsiteX7" fmla="*/ 201594 w 696938"/>
              <a:gd name="connsiteY7" fmla="*/ 105869 h 386089"/>
              <a:gd name="connsiteX0" fmla="*/ 196204 w 691548"/>
              <a:gd name="connsiteY0" fmla="*/ 105869 h 386089"/>
              <a:gd name="connsiteX1" fmla="*/ 498504 w 691548"/>
              <a:gd name="connsiteY1" fmla="*/ 96522 h 386089"/>
              <a:gd name="connsiteX2" fmla="*/ 498504 w 691548"/>
              <a:gd name="connsiteY2" fmla="*/ 0 h 386089"/>
              <a:gd name="connsiteX3" fmla="*/ 691548 w 691548"/>
              <a:gd name="connsiteY3" fmla="*/ 193045 h 386089"/>
              <a:gd name="connsiteX4" fmla="*/ 498504 w 691548"/>
              <a:gd name="connsiteY4" fmla="*/ 386089 h 386089"/>
              <a:gd name="connsiteX5" fmla="*/ 498504 w 691548"/>
              <a:gd name="connsiteY5" fmla="*/ 289567 h 386089"/>
              <a:gd name="connsiteX6" fmla="*/ 0 w 691548"/>
              <a:gd name="connsiteY6" fmla="*/ 272128 h 386089"/>
              <a:gd name="connsiteX7" fmla="*/ 196204 w 691548"/>
              <a:gd name="connsiteY7" fmla="*/ 105869 h 38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548" h="386089">
                <a:moveTo>
                  <a:pt x="196204" y="105869"/>
                </a:moveTo>
                <a:lnTo>
                  <a:pt x="498504" y="96522"/>
                </a:lnTo>
                <a:lnTo>
                  <a:pt x="498504" y="0"/>
                </a:lnTo>
                <a:lnTo>
                  <a:pt x="691548" y="193045"/>
                </a:lnTo>
                <a:lnTo>
                  <a:pt x="498504" y="386089"/>
                </a:lnTo>
                <a:lnTo>
                  <a:pt x="498504" y="289567"/>
                </a:lnTo>
                <a:lnTo>
                  <a:pt x="0" y="272128"/>
                </a:lnTo>
                <a:lnTo>
                  <a:pt x="196204" y="105869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9199574-7C08-DD12-ECC4-F4A17AF857B7}"/>
              </a:ext>
            </a:extLst>
          </p:cNvPr>
          <p:cNvSpPr/>
          <p:nvPr/>
        </p:nvSpPr>
        <p:spPr>
          <a:xfrm rot="5400000">
            <a:off x="898073" y="1325513"/>
            <a:ext cx="12541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0A05929-232D-2B69-B5A0-FA305CEE1988}"/>
              </a:ext>
            </a:extLst>
          </p:cNvPr>
          <p:cNvGrpSpPr/>
          <p:nvPr/>
        </p:nvGrpSpPr>
        <p:grpSpPr>
          <a:xfrm>
            <a:off x="203372" y="942103"/>
            <a:ext cx="1514816" cy="338554"/>
            <a:chOff x="-69645" y="698949"/>
            <a:chExt cx="2178751" cy="33855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501E2CA-F05E-4EC7-5300-B1073DB64987}"/>
                </a:ext>
              </a:extLst>
            </p:cNvPr>
            <p:cNvSpPr/>
            <p:nvPr/>
          </p:nvSpPr>
          <p:spPr>
            <a:xfrm>
              <a:off x="113942" y="750352"/>
              <a:ext cx="1834757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8A2AA9-1A39-4143-5964-F91E2AC2BAEC}"/>
                </a:ext>
              </a:extLst>
            </p:cNvPr>
            <p:cNvSpPr txBox="1"/>
            <p:nvPr/>
          </p:nvSpPr>
          <p:spPr>
            <a:xfrm>
              <a:off x="-69645" y="698949"/>
              <a:ext cx="21787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Normalization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9AD5ECE-87A9-C031-9366-F8F95B492695}"/>
              </a:ext>
            </a:extLst>
          </p:cNvPr>
          <p:cNvGrpSpPr/>
          <p:nvPr/>
        </p:nvGrpSpPr>
        <p:grpSpPr>
          <a:xfrm>
            <a:off x="69657" y="2191219"/>
            <a:ext cx="1782247" cy="830997"/>
            <a:chOff x="27906" y="5317845"/>
            <a:chExt cx="2185416" cy="83099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01FE049-B333-317A-DA54-4BA3013AAD9E}"/>
                </a:ext>
              </a:extLst>
            </p:cNvPr>
            <p:cNvSpPr/>
            <p:nvPr/>
          </p:nvSpPr>
          <p:spPr>
            <a:xfrm>
              <a:off x="292267" y="5372080"/>
              <a:ext cx="1658952" cy="729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EDC4AB2-CA9A-A0EF-023E-FB9DC5EA24F3}"/>
                </a:ext>
              </a:extLst>
            </p:cNvPr>
            <p:cNvSpPr txBox="1"/>
            <p:nvPr/>
          </p:nvSpPr>
          <p:spPr>
            <a:xfrm>
              <a:off x="27906" y="5317845"/>
              <a:ext cx="21854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Linear Dimensional </a:t>
              </a:r>
            </a:p>
            <a:p>
              <a:pPr algn="ctr"/>
              <a:r>
                <a:rPr lang="en-US" sz="1600" b="1" dirty="0"/>
                <a:t>Reduction 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470B1E2-6DBE-86ED-02A9-CE685C10CD95}"/>
              </a:ext>
            </a:extLst>
          </p:cNvPr>
          <p:cNvGrpSpPr/>
          <p:nvPr/>
        </p:nvGrpSpPr>
        <p:grpSpPr>
          <a:xfrm>
            <a:off x="210748" y="3363862"/>
            <a:ext cx="1500065" cy="1338812"/>
            <a:chOff x="88035" y="5728322"/>
            <a:chExt cx="2308029" cy="133881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AE9A2E9-9DB2-9058-9E5F-9BE6D2B505EC}"/>
                </a:ext>
              </a:extLst>
            </p:cNvPr>
            <p:cNvSpPr/>
            <p:nvPr/>
          </p:nvSpPr>
          <p:spPr>
            <a:xfrm>
              <a:off x="134321" y="5728322"/>
              <a:ext cx="2258573" cy="13234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98C4BD4-87E6-BCE9-C3C3-904C695371CA}"/>
                </a:ext>
              </a:extLst>
            </p:cNvPr>
            <p:cNvSpPr txBox="1"/>
            <p:nvPr/>
          </p:nvSpPr>
          <p:spPr>
            <a:xfrm>
              <a:off x="88035" y="5743695"/>
              <a:ext cx="230802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Nonlinear Dimension Reduction,</a:t>
              </a:r>
            </a:p>
            <a:p>
              <a:pPr algn="ctr"/>
              <a:r>
                <a:rPr lang="en-US" sz="1600" b="1" dirty="0"/>
                <a:t>Clustering,</a:t>
              </a:r>
            </a:p>
            <a:p>
              <a:pPr algn="ctr"/>
              <a:r>
                <a:rPr lang="en-US" sz="1600" b="1" dirty="0"/>
                <a:t>Partitioning 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FB46DC6-7213-D02E-DDB6-89D9456D1D8E}"/>
              </a:ext>
            </a:extLst>
          </p:cNvPr>
          <p:cNvGrpSpPr/>
          <p:nvPr/>
        </p:nvGrpSpPr>
        <p:grpSpPr>
          <a:xfrm>
            <a:off x="255434" y="1561471"/>
            <a:ext cx="1410693" cy="338554"/>
            <a:chOff x="636190" y="1289169"/>
            <a:chExt cx="1537719" cy="33855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3888E59-B969-3724-0512-1D6BC98D83A0}"/>
                </a:ext>
              </a:extLst>
            </p:cNvPr>
            <p:cNvSpPr/>
            <p:nvPr/>
          </p:nvSpPr>
          <p:spPr>
            <a:xfrm>
              <a:off x="754184" y="1332386"/>
              <a:ext cx="1271053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42A5EE3-831C-6041-DFA8-6A19C0DBA2A6}"/>
                </a:ext>
              </a:extLst>
            </p:cNvPr>
            <p:cNvSpPr txBox="1"/>
            <p:nvPr/>
          </p:nvSpPr>
          <p:spPr>
            <a:xfrm>
              <a:off x="636190" y="1289169"/>
              <a:ext cx="15377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Integration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6ED35F4-C56B-49FD-A45A-B0429F532C5E}"/>
              </a:ext>
            </a:extLst>
          </p:cNvPr>
          <p:cNvSpPr txBox="1"/>
          <p:nvPr/>
        </p:nvSpPr>
        <p:spPr>
          <a:xfrm>
            <a:off x="59695" y="1198409"/>
            <a:ext cx="18021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preprocess_cds</a:t>
            </a:r>
            <a:r>
              <a:rPr lang="en-US" sz="1200" i="1" dirty="0"/>
              <a:t>()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7F5EDC-2B38-2817-BB0D-F556F77478D8}"/>
              </a:ext>
            </a:extLst>
          </p:cNvPr>
          <p:cNvSpPr txBox="1"/>
          <p:nvPr/>
        </p:nvSpPr>
        <p:spPr>
          <a:xfrm>
            <a:off x="39342" y="1806129"/>
            <a:ext cx="18428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align_cds</a:t>
            </a:r>
            <a:r>
              <a:rPr lang="en-US" sz="1200" i="1" dirty="0"/>
              <a:t>()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D8CDD1-7279-E2A2-9CA6-5B2B7C9DDCA2}"/>
              </a:ext>
            </a:extLst>
          </p:cNvPr>
          <p:cNvSpPr txBox="1"/>
          <p:nvPr/>
        </p:nvSpPr>
        <p:spPr>
          <a:xfrm>
            <a:off x="75731" y="2951456"/>
            <a:ext cx="17700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reduce_dimension</a:t>
            </a:r>
            <a:r>
              <a:rPr lang="en-US" sz="1200" i="1" dirty="0"/>
              <a:t>()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49036E-FD12-5D52-FEF4-37D6F5821E4B}"/>
              </a:ext>
            </a:extLst>
          </p:cNvPr>
          <p:cNvSpPr txBox="1"/>
          <p:nvPr/>
        </p:nvSpPr>
        <p:spPr>
          <a:xfrm>
            <a:off x="374041" y="4635295"/>
            <a:ext cx="11734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 </a:t>
            </a:r>
            <a:r>
              <a:rPr lang="en-US" sz="1200" i="1" dirty="0" err="1"/>
              <a:t>cluster_cells</a:t>
            </a:r>
            <a:r>
              <a:rPr lang="en-US" sz="1200" i="1" dirty="0"/>
              <a:t> ()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59D121-F14F-0701-94C6-FC0BE46B75E3}"/>
              </a:ext>
            </a:extLst>
          </p:cNvPr>
          <p:cNvSpPr txBox="1"/>
          <p:nvPr/>
        </p:nvSpPr>
        <p:spPr>
          <a:xfrm>
            <a:off x="64888" y="5576330"/>
            <a:ext cx="17917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/>
              <a:t>learn_graph</a:t>
            </a:r>
            <a:r>
              <a:rPr lang="en-US" sz="1200" i="1" dirty="0"/>
              <a:t>()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9A6176F-3F73-74EF-AEB6-9C85DE01775E}"/>
              </a:ext>
            </a:extLst>
          </p:cNvPr>
          <p:cNvGrpSpPr/>
          <p:nvPr/>
        </p:nvGrpSpPr>
        <p:grpSpPr>
          <a:xfrm>
            <a:off x="255434" y="5063056"/>
            <a:ext cx="1410693" cy="584775"/>
            <a:chOff x="136544" y="5759803"/>
            <a:chExt cx="2170519" cy="58477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B3EE6E7-0D44-C743-75D4-F6DDF8D2F0CD}"/>
                </a:ext>
              </a:extLst>
            </p:cNvPr>
            <p:cNvSpPr/>
            <p:nvPr/>
          </p:nvSpPr>
          <p:spPr>
            <a:xfrm>
              <a:off x="297468" y="5781481"/>
              <a:ext cx="1805536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E443358-D8E2-6FA7-BC85-E185D8DEF63B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Trajectory Graph</a:t>
              </a:r>
            </a:p>
          </p:txBody>
        </p:sp>
      </p:grp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353F4CE5-EBA7-FA06-9D6A-095652E6BED2}"/>
              </a:ext>
            </a:extLst>
          </p:cNvPr>
          <p:cNvSpPr/>
          <p:nvPr/>
        </p:nvSpPr>
        <p:spPr>
          <a:xfrm rot="5400000">
            <a:off x="892518" y="1955718"/>
            <a:ext cx="136524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11CF4772-D0E5-5C7E-E9A0-2A2117FD5C06}"/>
              </a:ext>
            </a:extLst>
          </p:cNvPr>
          <p:cNvSpPr/>
          <p:nvPr/>
        </p:nvSpPr>
        <p:spPr>
          <a:xfrm rot="5400000">
            <a:off x="884295" y="3093403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AE251275-548A-BABE-9860-AE96E0D1AF6F}"/>
              </a:ext>
            </a:extLst>
          </p:cNvPr>
          <p:cNvSpPr/>
          <p:nvPr/>
        </p:nvSpPr>
        <p:spPr>
          <a:xfrm rot="5400000">
            <a:off x="884295" y="4805242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732CE35-E816-FA69-D41F-348F0216756F}"/>
              </a:ext>
            </a:extLst>
          </p:cNvPr>
          <p:cNvGrpSpPr/>
          <p:nvPr/>
        </p:nvGrpSpPr>
        <p:grpSpPr>
          <a:xfrm>
            <a:off x="255434" y="5973939"/>
            <a:ext cx="1410693" cy="338554"/>
            <a:chOff x="136544" y="5759803"/>
            <a:chExt cx="2170519" cy="33855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3941B8F-1E67-A2D7-6427-3D25A5DEE6C1}"/>
                </a:ext>
              </a:extLst>
            </p:cNvPr>
            <p:cNvSpPr/>
            <p:nvPr/>
          </p:nvSpPr>
          <p:spPr>
            <a:xfrm>
              <a:off x="297468" y="5781482"/>
              <a:ext cx="1805536" cy="2724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C82F6CA-69C6-BEF7-8F91-1D1E2054668B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Order Cells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0470409-35D8-FF43-01F7-F90A2FAE1669}"/>
              </a:ext>
            </a:extLst>
          </p:cNvPr>
          <p:cNvGrpSpPr/>
          <p:nvPr/>
        </p:nvGrpSpPr>
        <p:grpSpPr>
          <a:xfrm>
            <a:off x="2105727" y="993506"/>
            <a:ext cx="1410693" cy="584775"/>
            <a:chOff x="136544" y="5759803"/>
            <a:chExt cx="2170519" cy="584775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FD19649-B07B-1C9F-300D-64094390A613}"/>
                </a:ext>
              </a:extLst>
            </p:cNvPr>
            <p:cNvSpPr/>
            <p:nvPr/>
          </p:nvSpPr>
          <p:spPr>
            <a:xfrm>
              <a:off x="297468" y="5781481"/>
              <a:ext cx="1805536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27BF59-618A-E07D-0B41-A0472F47EE1C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Subset Trajectory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C74CFAD-22AB-205A-36B4-3B8C219616F0}"/>
              </a:ext>
            </a:extLst>
          </p:cNvPr>
          <p:cNvGrpSpPr/>
          <p:nvPr/>
        </p:nvGrpSpPr>
        <p:grpSpPr>
          <a:xfrm>
            <a:off x="2105727" y="2028272"/>
            <a:ext cx="1410693" cy="584775"/>
            <a:chOff x="136544" y="5759803"/>
            <a:chExt cx="2170519" cy="584775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DFA52EB-D711-4BD7-9474-BC733E5C6D49}"/>
                </a:ext>
              </a:extLst>
            </p:cNvPr>
            <p:cNvSpPr/>
            <p:nvPr/>
          </p:nvSpPr>
          <p:spPr>
            <a:xfrm>
              <a:off x="297468" y="5781481"/>
              <a:ext cx="1805536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EED3897-56EB-5377-369A-2DB66A09A4E6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Reprocess Trajectory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A670113-F25D-5DF0-9B70-DB5F9694C4E5}"/>
              </a:ext>
            </a:extLst>
          </p:cNvPr>
          <p:cNvGrpSpPr/>
          <p:nvPr/>
        </p:nvGrpSpPr>
        <p:grpSpPr>
          <a:xfrm>
            <a:off x="2105727" y="2916488"/>
            <a:ext cx="1410693" cy="592862"/>
            <a:chOff x="136544" y="5781481"/>
            <a:chExt cx="2170519" cy="592862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DC2957B-3863-7D48-2C04-B055B2A5CA20}"/>
                </a:ext>
              </a:extLst>
            </p:cNvPr>
            <p:cNvSpPr/>
            <p:nvPr/>
          </p:nvSpPr>
          <p:spPr>
            <a:xfrm>
              <a:off x="297468" y="5781481"/>
              <a:ext cx="1805536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EEEF533-FE35-A01D-2064-7A081C8DDD5A}"/>
                </a:ext>
              </a:extLst>
            </p:cNvPr>
            <p:cNvSpPr txBox="1"/>
            <p:nvPr/>
          </p:nvSpPr>
          <p:spPr>
            <a:xfrm>
              <a:off x="136544" y="5789568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Find Altered Genes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FFC2EBD-D7F5-9696-08BB-37FCA47EBAFD}"/>
              </a:ext>
            </a:extLst>
          </p:cNvPr>
          <p:cNvGrpSpPr/>
          <p:nvPr/>
        </p:nvGrpSpPr>
        <p:grpSpPr>
          <a:xfrm>
            <a:off x="2105727" y="3884946"/>
            <a:ext cx="1410693" cy="584775"/>
            <a:chOff x="199846" y="5774065"/>
            <a:chExt cx="2170519" cy="58477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9EEA3D1-E12D-E875-C76C-470D7E7D3CD6}"/>
                </a:ext>
              </a:extLst>
            </p:cNvPr>
            <p:cNvSpPr/>
            <p:nvPr/>
          </p:nvSpPr>
          <p:spPr>
            <a:xfrm>
              <a:off x="255376" y="5781481"/>
              <a:ext cx="2059461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D174598-D5F6-C09B-34B0-42E5EFA79B23}"/>
                </a:ext>
              </a:extLst>
            </p:cNvPr>
            <p:cNvSpPr txBox="1"/>
            <p:nvPr/>
          </p:nvSpPr>
          <p:spPr>
            <a:xfrm>
              <a:off x="199846" y="5774065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Aggregate to Gene Modules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7927310-A11B-BD5A-F352-397D7405E773}"/>
              </a:ext>
            </a:extLst>
          </p:cNvPr>
          <p:cNvGrpSpPr/>
          <p:nvPr/>
        </p:nvGrpSpPr>
        <p:grpSpPr>
          <a:xfrm>
            <a:off x="2105727" y="4876538"/>
            <a:ext cx="1410693" cy="584775"/>
            <a:chOff x="183194" y="5775239"/>
            <a:chExt cx="2170519" cy="584775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4288674-EFAC-C191-398C-DF2E81D664A7}"/>
                </a:ext>
              </a:extLst>
            </p:cNvPr>
            <p:cNvSpPr/>
            <p:nvPr/>
          </p:nvSpPr>
          <p:spPr>
            <a:xfrm>
              <a:off x="198991" y="5781481"/>
              <a:ext cx="2134969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B130212-2F96-D7CB-0DC0-02F1B20A6F35}"/>
                </a:ext>
              </a:extLst>
            </p:cNvPr>
            <p:cNvSpPr txBox="1"/>
            <p:nvPr/>
          </p:nvSpPr>
          <p:spPr>
            <a:xfrm>
              <a:off x="183194" y="5775239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Visualize Gene Modules</a:t>
              </a:r>
            </a:p>
          </p:txBody>
        </p:sp>
      </p:grp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A18312B8-DD01-1FE4-8F1A-761FF47168C7}"/>
              </a:ext>
            </a:extLst>
          </p:cNvPr>
          <p:cNvSpPr/>
          <p:nvPr/>
        </p:nvSpPr>
        <p:spPr>
          <a:xfrm rot="5400000">
            <a:off x="884295" y="5719870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068118D-6A6A-2908-AB88-8CF3AE811C51}"/>
              </a:ext>
            </a:extLst>
          </p:cNvPr>
          <p:cNvSpPr txBox="1"/>
          <p:nvPr/>
        </p:nvSpPr>
        <p:spPr>
          <a:xfrm>
            <a:off x="1843342" y="1560645"/>
            <a:ext cx="19354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/>
              <a:t>choose_graph_segments</a:t>
            </a:r>
            <a:r>
              <a:rPr lang="en-US" sz="1200" i="1" dirty="0"/>
              <a:t>()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2CECD2-C211-576B-26CA-8A7325D36824}"/>
              </a:ext>
            </a:extLst>
          </p:cNvPr>
          <p:cNvSpPr txBox="1"/>
          <p:nvPr/>
        </p:nvSpPr>
        <p:spPr>
          <a:xfrm>
            <a:off x="308595" y="6276253"/>
            <a:ext cx="13043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order_cells</a:t>
            </a:r>
            <a:r>
              <a:rPr lang="en-US" sz="1200" i="1" dirty="0"/>
              <a:t>()</a:t>
            </a:r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29308317-8942-E3C5-5590-F736CF9A6201}"/>
              </a:ext>
            </a:extLst>
          </p:cNvPr>
          <p:cNvSpPr/>
          <p:nvPr/>
        </p:nvSpPr>
        <p:spPr>
          <a:xfrm rot="5400000">
            <a:off x="2748366" y="1725003"/>
            <a:ext cx="12541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7B55B95-5F17-0834-4F35-506C80A63608}"/>
              </a:ext>
            </a:extLst>
          </p:cNvPr>
          <p:cNvSpPr txBox="1"/>
          <p:nvPr/>
        </p:nvSpPr>
        <p:spPr>
          <a:xfrm>
            <a:off x="1926024" y="3415963"/>
            <a:ext cx="17700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find_gene_modules</a:t>
            </a:r>
            <a:r>
              <a:rPr lang="en-US" sz="1200" i="1" dirty="0"/>
              <a:t>() </a:t>
            </a: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2745FDBF-2334-9507-B139-F22B281D7ACC}"/>
              </a:ext>
            </a:extLst>
          </p:cNvPr>
          <p:cNvSpPr/>
          <p:nvPr/>
        </p:nvSpPr>
        <p:spPr>
          <a:xfrm rot="5400000">
            <a:off x="2734588" y="3598006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5ADD10F-CD30-A2CD-CCFD-679D6A5701B2}"/>
              </a:ext>
            </a:extLst>
          </p:cNvPr>
          <p:cNvSpPr txBox="1"/>
          <p:nvPr/>
        </p:nvSpPr>
        <p:spPr>
          <a:xfrm>
            <a:off x="1763405" y="4436697"/>
            <a:ext cx="20953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aggregate_gene_expression</a:t>
            </a:r>
            <a:r>
              <a:rPr lang="en-US" sz="1200" i="1" dirty="0"/>
              <a:t>() </a:t>
            </a: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3903C244-1E55-D6F7-FC4F-964770435B1D}"/>
              </a:ext>
            </a:extLst>
          </p:cNvPr>
          <p:cNvSpPr/>
          <p:nvPr/>
        </p:nvSpPr>
        <p:spPr>
          <a:xfrm rot="5400000">
            <a:off x="2734588" y="2627482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2815650A-CE6A-2233-4561-FC7023D9B167}"/>
              </a:ext>
            </a:extLst>
          </p:cNvPr>
          <p:cNvSpPr/>
          <p:nvPr/>
        </p:nvSpPr>
        <p:spPr>
          <a:xfrm rot="5400000">
            <a:off x="2734588" y="4589580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91B6935-2021-CCEE-5C66-395FC997AEDB}"/>
              </a:ext>
            </a:extLst>
          </p:cNvPr>
          <p:cNvSpPr/>
          <p:nvPr/>
        </p:nvSpPr>
        <p:spPr>
          <a:xfrm>
            <a:off x="126999" y="894293"/>
            <a:ext cx="3644901" cy="5658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Right 147">
            <a:extLst>
              <a:ext uri="{FF2B5EF4-FFF2-40B4-BE49-F238E27FC236}">
                <a16:creationId xmlns:a16="http://schemas.microsoft.com/office/drawing/2014/main" id="{D221FD5A-4AE9-9185-A8B4-E66EF6D80115}"/>
              </a:ext>
            </a:extLst>
          </p:cNvPr>
          <p:cNvSpPr/>
          <p:nvPr/>
        </p:nvSpPr>
        <p:spPr>
          <a:xfrm rot="2467564">
            <a:off x="1430350" y="6257886"/>
            <a:ext cx="806312" cy="193754"/>
          </a:xfrm>
          <a:custGeom>
            <a:avLst/>
            <a:gdLst>
              <a:gd name="connsiteX0" fmla="*/ 0 w 865995"/>
              <a:gd name="connsiteY0" fmla="*/ 96522 h 386089"/>
              <a:gd name="connsiteX1" fmla="*/ 672951 w 865995"/>
              <a:gd name="connsiteY1" fmla="*/ 96522 h 386089"/>
              <a:gd name="connsiteX2" fmla="*/ 672951 w 865995"/>
              <a:gd name="connsiteY2" fmla="*/ 0 h 386089"/>
              <a:gd name="connsiteX3" fmla="*/ 865995 w 865995"/>
              <a:gd name="connsiteY3" fmla="*/ 193045 h 386089"/>
              <a:gd name="connsiteX4" fmla="*/ 672951 w 865995"/>
              <a:gd name="connsiteY4" fmla="*/ 386089 h 386089"/>
              <a:gd name="connsiteX5" fmla="*/ 672951 w 865995"/>
              <a:gd name="connsiteY5" fmla="*/ 289567 h 386089"/>
              <a:gd name="connsiteX6" fmla="*/ 0 w 865995"/>
              <a:gd name="connsiteY6" fmla="*/ 289567 h 386089"/>
              <a:gd name="connsiteX7" fmla="*/ 0 w 865995"/>
              <a:gd name="connsiteY7" fmla="*/ 96522 h 386089"/>
              <a:gd name="connsiteX0" fmla="*/ 0 w 865995"/>
              <a:gd name="connsiteY0" fmla="*/ 0 h 289567"/>
              <a:gd name="connsiteX1" fmla="*/ 672951 w 865995"/>
              <a:gd name="connsiteY1" fmla="*/ 0 h 289567"/>
              <a:gd name="connsiteX2" fmla="*/ 865995 w 865995"/>
              <a:gd name="connsiteY2" fmla="*/ 96523 h 289567"/>
              <a:gd name="connsiteX3" fmla="*/ 672951 w 865995"/>
              <a:gd name="connsiteY3" fmla="*/ 289567 h 289567"/>
              <a:gd name="connsiteX4" fmla="*/ 672951 w 865995"/>
              <a:gd name="connsiteY4" fmla="*/ 193045 h 289567"/>
              <a:gd name="connsiteX5" fmla="*/ 0 w 865995"/>
              <a:gd name="connsiteY5" fmla="*/ 193045 h 289567"/>
              <a:gd name="connsiteX6" fmla="*/ 0 w 865995"/>
              <a:gd name="connsiteY6" fmla="*/ 0 h 289567"/>
              <a:gd name="connsiteX0" fmla="*/ 0 w 672951"/>
              <a:gd name="connsiteY0" fmla="*/ 0 h 289567"/>
              <a:gd name="connsiteX1" fmla="*/ 672951 w 672951"/>
              <a:gd name="connsiteY1" fmla="*/ 0 h 289567"/>
              <a:gd name="connsiteX2" fmla="*/ 672951 w 672951"/>
              <a:gd name="connsiteY2" fmla="*/ 289567 h 289567"/>
              <a:gd name="connsiteX3" fmla="*/ 672951 w 672951"/>
              <a:gd name="connsiteY3" fmla="*/ 193045 h 289567"/>
              <a:gd name="connsiteX4" fmla="*/ 0 w 672951"/>
              <a:gd name="connsiteY4" fmla="*/ 193045 h 289567"/>
              <a:gd name="connsiteX5" fmla="*/ 0 w 672951"/>
              <a:gd name="connsiteY5" fmla="*/ 0 h 289567"/>
              <a:gd name="connsiteX0" fmla="*/ 0 w 672951"/>
              <a:gd name="connsiteY0" fmla="*/ 0 h 193045"/>
              <a:gd name="connsiteX1" fmla="*/ 672951 w 672951"/>
              <a:gd name="connsiteY1" fmla="*/ 0 h 193045"/>
              <a:gd name="connsiteX2" fmla="*/ 672951 w 672951"/>
              <a:gd name="connsiteY2" fmla="*/ 193045 h 193045"/>
              <a:gd name="connsiteX3" fmla="*/ 0 w 672951"/>
              <a:gd name="connsiteY3" fmla="*/ 193045 h 193045"/>
              <a:gd name="connsiteX4" fmla="*/ 0 w 672951"/>
              <a:gd name="connsiteY4" fmla="*/ 0 h 193045"/>
              <a:gd name="connsiteX0" fmla="*/ 0 w 672951"/>
              <a:gd name="connsiteY0" fmla="*/ 0 h 193045"/>
              <a:gd name="connsiteX1" fmla="*/ 629045 w 672951"/>
              <a:gd name="connsiteY1" fmla="*/ 402 h 193045"/>
              <a:gd name="connsiteX2" fmla="*/ 672951 w 672951"/>
              <a:gd name="connsiteY2" fmla="*/ 193045 h 193045"/>
              <a:gd name="connsiteX3" fmla="*/ 0 w 672951"/>
              <a:gd name="connsiteY3" fmla="*/ 193045 h 193045"/>
              <a:gd name="connsiteX4" fmla="*/ 0 w 672951"/>
              <a:gd name="connsiteY4" fmla="*/ 0 h 193045"/>
              <a:gd name="connsiteX0" fmla="*/ 0 w 629045"/>
              <a:gd name="connsiteY0" fmla="*/ 0 h 193045"/>
              <a:gd name="connsiteX1" fmla="*/ 629045 w 629045"/>
              <a:gd name="connsiteY1" fmla="*/ 402 h 193045"/>
              <a:gd name="connsiteX2" fmla="*/ 416461 w 629045"/>
              <a:gd name="connsiteY2" fmla="*/ 192553 h 193045"/>
              <a:gd name="connsiteX3" fmla="*/ 0 w 629045"/>
              <a:gd name="connsiteY3" fmla="*/ 193045 h 193045"/>
              <a:gd name="connsiteX4" fmla="*/ 0 w 629045"/>
              <a:gd name="connsiteY4" fmla="*/ 0 h 193045"/>
              <a:gd name="connsiteX0" fmla="*/ 0 w 637559"/>
              <a:gd name="connsiteY0" fmla="*/ 709 h 193754"/>
              <a:gd name="connsiteX1" fmla="*/ 637559 w 637559"/>
              <a:gd name="connsiteY1" fmla="*/ 0 h 193754"/>
              <a:gd name="connsiteX2" fmla="*/ 416461 w 637559"/>
              <a:gd name="connsiteY2" fmla="*/ 193262 h 193754"/>
              <a:gd name="connsiteX3" fmla="*/ 0 w 637559"/>
              <a:gd name="connsiteY3" fmla="*/ 193754 h 193754"/>
              <a:gd name="connsiteX4" fmla="*/ 0 w 637559"/>
              <a:gd name="connsiteY4" fmla="*/ 709 h 193754"/>
              <a:gd name="connsiteX0" fmla="*/ 0 w 824232"/>
              <a:gd name="connsiteY0" fmla="*/ 0 h 194435"/>
              <a:gd name="connsiteX1" fmla="*/ 824232 w 824232"/>
              <a:gd name="connsiteY1" fmla="*/ 681 h 194435"/>
              <a:gd name="connsiteX2" fmla="*/ 603134 w 824232"/>
              <a:gd name="connsiteY2" fmla="*/ 193943 h 194435"/>
              <a:gd name="connsiteX3" fmla="*/ 186673 w 824232"/>
              <a:gd name="connsiteY3" fmla="*/ 194435 h 194435"/>
              <a:gd name="connsiteX4" fmla="*/ 0 w 824232"/>
              <a:gd name="connsiteY4" fmla="*/ 0 h 194435"/>
              <a:gd name="connsiteX0" fmla="*/ 0 w 806312"/>
              <a:gd name="connsiteY0" fmla="*/ 534 h 193754"/>
              <a:gd name="connsiteX1" fmla="*/ 806312 w 806312"/>
              <a:gd name="connsiteY1" fmla="*/ 0 h 193754"/>
              <a:gd name="connsiteX2" fmla="*/ 585214 w 806312"/>
              <a:gd name="connsiteY2" fmla="*/ 193262 h 193754"/>
              <a:gd name="connsiteX3" fmla="*/ 168753 w 806312"/>
              <a:gd name="connsiteY3" fmla="*/ 193754 h 193754"/>
              <a:gd name="connsiteX4" fmla="*/ 0 w 806312"/>
              <a:gd name="connsiteY4" fmla="*/ 534 h 193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6312" h="193754">
                <a:moveTo>
                  <a:pt x="0" y="534"/>
                </a:moveTo>
                <a:lnTo>
                  <a:pt x="806312" y="0"/>
                </a:lnTo>
                <a:lnTo>
                  <a:pt x="585214" y="193262"/>
                </a:lnTo>
                <a:lnTo>
                  <a:pt x="168753" y="193754"/>
                </a:lnTo>
                <a:lnTo>
                  <a:pt x="0" y="534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E35801B-774F-3220-15B8-DCCC462DE05C}"/>
              </a:ext>
            </a:extLst>
          </p:cNvPr>
          <p:cNvSpPr/>
          <p:nvPr/>
        </p:nvSpPr>
        <p:spPr>
          <a:xfrm>
            <a:off x="158750" y="5834743"/>
            <a:ext cx="1765228" cy="718507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65726C1-274E-4EE5-4AD4-03BA51E1618F}"/>
              </a:ext>
            </a:extLst>
          </p:cNvPr>
          <p:cNvSpPr/>
          <p:nvPr/>
        </p:nvSpPr>
        <p:spPr>
          <a:xfrm>
            <a:off x="1867377" y="894292"/>
            <a:ext cx="1895815" cy="5658959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7F10984-D9E1-51FB-C947-4EACF10A215B}"/>
              </a:ext>
            </a:extLst>
          </p:cNvPr>
          <p:cNvSpPr/>
          <p:nvPr/>
        </p:nvSpPr>
        <p:spPr>
          <a:xfrm>
            <a:off x="152023" y="851975"/>
            <a:ext cx="1715353" cy="4213511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9CEB25-0D45-923F-408D-98F40BE9F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981" y="2363170"/>
            <a:ext cx="6233707" cy="449483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164DE304-72D2-3D56-207F-0AB08560B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662" y="915886"/>
            <a:ext cx="6087325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073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BDB9C-CDE5-9F35-B2D5-516B9D0B8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5A2D2-41FA-C59A-311C-E11264518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sp>
        <p:nvSpPr>
          <p:cNvPr id="4" name="Arrow: Right 148">
            <a:extLst>
              <a:ext uri="{FF2B5EF4-FFF2-40B4-BE49-F238E27FC236}">
                <a16:creationId xmlns:a16="http://schemas.microsoft.com/office/drawing/2014/main" id="{C6E76650-A35D-89A9-6DE3-4124DB64DB92}"/>
              </a:ext>
            </a:extLst>
          </p:cNvPr>
          <p:cNvSpPr/>
          <p:nvPr/>
        </p:nvSpPr>
        <p:spPr>
          <a:xfrm rot="2467564">
            <a:off x="1563366" y="875759"/>
            <a:ext cx="691548" cy="386089"/>
          </a:xfrm>
          <a:custGeom>
            <a:avLst/>
            <a:gdLst>
              <a:gd name="connsiteX0" fmla="*/ 0 w 865995"/>
              <a:gd name="connsiteY0" fmla="*/ 96522 h 386089"/>
              <a:gd name="connsiteX1" fmla="*/ 672951 w 865995"/>
              <a:gd name="connsiteY1" fmla="*/ 96522 h 386089"/>
              <a:gd name="connsiteX2" fmla="*/ 672951 w 865995"/>
              <a:gd name="connsiteY2" fmla="*/ 0 h 386089"/>
              <a:gd name="connsiteX3" fmla="*/ 865995 w 865995"/>
              <a:gd name="connsiteY3" fmla="*/ 193045 h 386089"/>
              <a:gd name="connsiteX4" fmla="*/ 672951 w 865995"/>
              <a:gd name="connsiteY4" fmla="*/ 386089 h 386089"/>
              <a:gd name="connsiteX5" fmla="*/ 672951 w 865995"/>
              <a:gd name="connsiteY5" fmla="*/ 289567 h 386089"/>
              <a:gd name="connsiteX6" fmla="*/ 0 w 865995"/>
              <a:gd name="connsiteY6" fmla="*/ 289567 h 386089"/>
              <a:gd name="connsiteX7" fmla="*/ 0 w 865995"/>
              <a:gd name="connsiteY7" fmla="*/ 96522 h 386089"/>
              <a:gd name="connsiteX0" fmla="*/ 370651 w 865995"/>
              <a:gd name="connsiteY0" fmla="*/ 105869 h 386089"/>
              <a:gd name="connsiteX1" fmla="*/ 672951 w 865995"/>
              <a:gd name="connsiteY1" fmla="*/ 96522 h 386089"/>
              <a:gd name="connsiteX2" fmla="*/ 672951 w 865995"/>
              <a:gd name="connsiteY2" fmla="*/ 0 h 386089"/>
              <a:gd name="connsiteX3" fmla="*/ 865995 w 865995"/>
              <a:gd name="connsiteY3" fmla="*/ 193045 h 386089"/>
              <a:gd name="connsiteX4" fmla="*/ 672951 w 865995"/>
              <a:gd name="connsiteY4" fmla="*/ 386089 h 386089"/>
              <a:gd name="connsiteX5" fmla="*/ 672951 w 865995"/>
              <a:gd name="connsiteY5" fmla="*/ 289567 h 386089"/>
              <a:gd name="connsiteX6" fmla="*/ 0 w 865995"/>
              <a:gd name="connsiteY6" fmla="*/ 289567 h 386089"/>
              <a:gd name="connsiteX7" fmla="*/ 370651 w 865995"/>
              <a:gd name="connsiteY7" fmla="*/ 105869 h 386089"/>
              <a:gd name="connsiteX0" fmla="*/ 219817 w 715161"/>
              <a:gd name="connsiteY0" fmla="*/ 105869 h 386089"/>
              <a:gd name="connsiteX1" fmla="*/ 522117 w 715161"/>
              <a:gd name="connsiteY1" fmla="*/ 96522 h 386089"/>
              <a:gd name="connsiteX2" fmla="*/ 522117 w 715161"/>
              <a:gd name="connsiteY2" fmla="*/ 0 h 386089"/>
              <a:gd name="connsiteX3" fmla="*/ 715161 w 715161"/>
              <a:gd name="connsiteY3" fmla="*/ 193045 h 386089"/>
              <a:gd name="connsiteX4" fmla="*/ 522117 w 715161"/>
              <a:gd name="connsiteY4" fmla="*/ 386089 h 386089"/>
              <a:gd name="connsiteX5" fmla="*/ 522117 w 715161"/>
              <a:gd name="connsiteY5" fmla="*/ 289567 h 386089"/>
              <a:gd name="connsiteX6" fmla="*/ 0 w 715161"/>
              <a:gd name="connsiteY6" fmla="*/ 288530 h 386089"/>
              <a:gd name="connsiteX7" fmla="*/ 219817 w 715161"/>
              <a:gd name="connsiteY7" fmla="*/ 105869 h 386089"/>
              <a:gd name="connsiteX0" fmla="*/ 201594 w 696938"/>
              <a:gd name="connsiteY0" fmla="*/ 105869 h 386089"/>
              <a:gd name="connsiteX1" fmla="*/ 503894 w 696938"/>
              <a:gd name="connsiteY1" fmla="*/ 96522 h 386089"/>
              <a:gd name="connsiteX2" fmla="*/ 503894 w 696938"/>
              <a:gd name="connsiteY2" fmla="*/ 0 h 386089"/>
              <a:gd name="connsiteX3" fmla="*/ 696938 w 696938"/>
              <a:gd name="connsiteY3" fmla="*/ 193045 h 386089"/>
              <a:gd name="connsiteX4" fmla="*/ 503894 w 696938"/>
              <a:gd name="connsiteY4" fmla="*/ 386089 h 386089"/>
              <a:gd name="connsiteX5" fmla="*/ 503894 w 696938"/>
              <a:gd name="connsiteY5" fmla="*/ 289567 h 386089"/>
              <a:gd name="connsiteX6" fmla="*/ 0 w 696938"/>
              <a:gd name="connsiteY6" fmla="*/ 285264 h 386089"/>
              <a:gd name="connsiteX7" fmla="*/ 201594 w 696938"/>
              <a:gd name="connsiteY7" fmla="*/ 105869 h 386089"/>
              <a:gd name="connsiteX0" fmla="*/ 196204 w 691548"/>
              <a:gd name="connsiteY0" fmla="*/ 105869 h 386089"/>
              <a:gd name="connsiteX1" fmla="*/ 498504 w 691548"/>
              <a:gd name="connsiteY1" fmla="*/ 96522 h 386089"/>
              <a:gd name="connsiteX2" fmla="*/ 498504 w 691548"/>
              <a:gd name="connsiteY2" fmla="*/ 0 h 386089"/>
              <a:gd name="connsiteX3" fmla="*/ 691548 w 691548"/>
              <a:gd name="connsiteY3" fmla="*/ 193045 h 386089"/>
              <a:gd name="connsiteX4" fmla="*/ 498504 w 691548"/>
              <a:gd name="connsiteY4" fmla="*/ 386089 h 386089"/>
              <a:gd name="connsiteX5" fmla="*/ 498504 w 691548"/>
              <a:gd name="connsiteY5" fmla="*/ 289567 h 386089"/>
              <a:gd name="connsiteX6" fmla="*/ 0 w 691548"/>
              <a:gd name="connsiteY6" fmla="*/ 272128 h 386089"/>
              <a:gd name="connsiteX7" fmla="*/ 196204 w 691548"/>
              <a:gd name="connsiteY7" fmla="*/ 105869 h 38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548" h="386089">
                <a:moveTo>
                  <a:pt x="196204" y="105869"/>
                </a:moveTo>
                <a:lnTo>
                  <a:pt x="498504" y="96522"/>
                </a:lnTo>
                <a:lnTo>
                  <a:pt x="498504" y="0"/>
                </a:lnTo>
                <a:lnTo>
                  <a:pt x="691548" y="193045"/>
                </a:lnTo>
                <a:lnTo>
                  <a:pt x="498504" y="386089"/>
                </a:lnTo>
                <a:lnTo>
                  <a:pt x="498504" y="289567"/>
                </a:lnTo>
                <a:lnTo>
                  <a:pt x="0" y="272128"/>
                </a:lnTo>
                <a:lnTo>
                  <a:pt x="196204" y="105869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4510C2F-F298-6C34-C7D0-4CB2604D1B5E}"/>
              </a:ext>
            </a:extLst>
          </p:cNvPr>
          <p:cNvSpPr/>
          <p:nvPr/>
        </p:nvSpPr>
        <p:spPr>
          <a:xfrm rot="5400000">
            <a:off x="898073" y="1325513"/>
            <a:ext cx="12541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4FF6595-5171-3017-8A77-9C37A1F972B0}"/>
              </a:ext>
            </a:extLst>
          </p:cNvPr>
          <p:cNvGrpSpPr/>
          <p:nvPr/>
        </p:nvGrpSpPr>
        <p:grpSpPr>
          <a:xfrm>
            <a:off x="203372" y="942103"/>
            <a:ext cx="1514816" cy="338554"/>
            <a:chOff x="-69645" y="698949"/>
            <a:chExt cx="2178751" cy="33855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C74E4C0-FBFB-88BB-58F8-DFB28068D25A}"/>
                </a:ext>
              </a:extLst>
            </p:cNvPr>
            <p:cNvSpPr/>
            <p:nvPr/>
          </p:nvSpPr>
          <p:spPr>
            <a:xfrm>
              <a:off x="113942" y="750352"/>
              <a:ext cx="1834757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326608D-7EC7-4C04-303E-504FC354C3AA}"/>
                </a:ext>
              </a:extLst>
            </p:cNvPr>
            <p:cNvSpPr txBox="1"/>
            <p:nvPr/>
          </p:nvSpPr>
          <p:spPr>
            <a:xfrm>
              <a:off x="-69645" y="698949"/>
              <a:ext cx="21787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Normalization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8F87C10-4F15-F9B8-CCA0-89571ABAF945}"/>
              </a:ext>
            </a:extLst>
          </p:cNvPr>
          <p:cNvGrpSpPr/>
          <p:nvPr/>
        </p:nvGrpSpPr>
        <p:grpSpPr>
          <a:xfrm>
            <a:off x="69657" y="2191219"/>
            <a:ext cx="1782247" cy="830997"/>
            <a:chOff x="27906" y="5317845"/>
            <a:chExt cx="2185416" cy="83099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2139E03-3392-9305-8172-8A4A95167A62}"/>
                </a:ext>
              </a:extLst>
            </p:cNvPr>
            <p:cNvSpPr/>
            <p:nvPr/>
          </p:nvSpPr>
          <p:spPr>
            <a:xfrm>
              <a:off x="292267" y="5372080"/>
              <a:ext cx="1658952" cy="729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95116A-2C77-0859-0036-F2DFBEA7635E}"/>
                </a:ext>
              </a:extLst>
            </p:cNvPr>
            <p:cNvSpPr txBox="1"/>
            <p:nvPr/>
          </p:nvSpPr>
          <p:spPr>
            <a:xfrm>
              <a:off x="27906" y="5317845"/>
              <a:ext cx="21854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Linear Dimensional </a:t>
              </a:r>
            </a:p>
            <a:p>
              <a:pPr algn="ctr"/>
              <a:r>
                <a:rPr lang="en-US" sz="1600" b="1" dirty="0"/>
                <a:t>Reduction 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77F4FF-A892-7AC9-AFD1-389FCB9BB397}"/>
              </a:ext>
            </a:extLst>
          </p:cNvPr>
          <p:cNvGrpSpPr/>
          <p:nvPr/>
        </p:nvGrpSpPr>
        <p:grpSpPr>
          <a:xfrm>
            <a:off x="210748" y="3363862"/>
            <a:ext cx="1500065" cy="1338812"/>
            <a:chOff x="88035" y="5728322"/>
            <a:chExt cx="2308029" cy="133881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F00A591-7BF4-CF3D-5A0D-B69E329B542E}"/>
                </a:ext>
              </a:extLst>
            </p:cNvPr>
            <p:cNvSpPr/>
            <p:nvPr/>
          </p:nvSpPr>
          <p:spPr>
            <a:xfrm>
              <a:off x="134321" y="5728322"/>
              <a:ext cx="2258573" cy="13234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B2A3F82-CF21-147C-54DE-75E3F8F2C56F}"/>
                </a:ext>
              </a:extLst>
            </p:cNvPr>
            <p:cNvSpPr txBox="1"/>
            <p:nvPr/>
          </p:nvSpPr>
          <p:spPr>
            <a:xfrm>
              <a:off x="88035" y="5743695"/>
              <a:ext cx="230802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Nonlinear Dimension Reduction,</a:t>
              </a:r>
            </a:p>
            <a:p>
              <a:pPr algn="ctr"/>
              <a:r>
                <a:rPr lang="en-US" sz="1600" b="1" dirty="0"/>
                <a:t>Clustering,</a:t>
              </a:r>
            </a:p>
            <a:p>
              <a:pPr algn="ctr"/>
              <a:r>
                <a:rPr lang="en-US" sz="1600" b="1" dirty="0"/>
                <a:t>Partitioning 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E234E23-A418-212F-AB56-46746B3291F8}"/>
              </a:ext>
            </a:extLst>
          </p:cNvPr>
          <p:cNvGrpSpPr/>
          <p:nvPr/>
        </p:nvGrpSpPr>
        <p:grpSpPr>
          <a:xfrm>
            <a:off x="255434" y="1561471"/>
            <a:ext cx="1410693" cy="338554"/>
            <a:chOff x="636190" y="1289169"/>
            <a:chExt cx="1537719" cy="33855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3F8D594-6907-8ADF-8C68-F762D7DF4000}"/>
                </a:ext>
              </a:extLst>
            </p:cNvPr>
            <p:cNvSpPr/>
            <p:nvPr/>
          </p:nvSpPr>
          <p:spPr>
            <a:xfrm>
              <a:off x="754184" y="1332386"/>
              <a:ext cx="1271053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ECCEDD4-A622-A79D-0013-DDF3A0F31EFF}"/>
                </a:ext>
              </a:extLst>
            </p:cNvPr>
            <p:cNvSpPr txBox="1"/>
            <p:nvPr/>
          </p:nvSpPr>
          <p:spPr>
            <a:xfrm>
              <a:off x="636190" y="1289169"/>
              <a:ext cx="15377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Integration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3A5BA12-3529-5D99-4D54-B31043CAEE3F}"/>
              </a:ext>
            </a:extLst>
          </p:cNvPr>
          <p:cNvSpPr txBox="1"/>
          <p:nvPr/>
        </p:nvSpPr>
        <p:spPr>
          <a:xfrm>
            <a:off x="59695" y="1198409"/>
            <a:ext cx="18021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preprocess_cds</a:t>
            </a:r>
            <a:r>
              <a:rPr lang="en-US" sz="1200" i="1" dirty="0"/>
              <a:t>()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4898E9-9C85-DFE7-0237-CFF6F52BF383}"/>
              </a:ext>
            </a:extLst>
          </p:cNvPr>
          <p:cNvSpPr txBox="1"/>
          <p:nvPr/>
        </p:nvSpPr>
        <p:spPr>
          <a:xfrm>
            <a:off x="39342" y="1806129"/>
            <a:ext cx="18428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align_cds</a:t>
            </a:r>
            <a:r>
              <a:rPr lang="en-US" sz="1200" i="1" dirty="0"/>
              <a:t>()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19F5D4-24CD-632E-F685-7BCDBFD326FC}"/>
              </a:ext>
            </a:extLst>
          </p:cNvPr>
          <p:cNvSpPr txBox="1"/>
          <p:nvPr/>
        </p:nvSpPr>
        <p:spPr>
          <a:xfrm>
            <a:off x="75731" y="2951456"/>
            <a:ext cx="17700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reduce_dimension</a:t>
            </a:r>
            <a:r>
              <a:rPr lang="en-US" sz="1200" i="1" dirty="0"/>
              <a:t>()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BE0665-9AB4-FB66-C71C-A88D26D537C2}"/>
              </a:ext>
            </a:extLst>
          </p:cNvPr>
          <p:cNvSpPr txBox="1"/>
          <p:nvPr/>
        </p:nvSpPr>
        <p:spPr>
          <a:xfrm>
            <a:off x="374041" y="4635295"/>
            <a:ext cx="11734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 </a:t>
            </a:r>
            <a:r>
              <a:rPr lang="en-US" sz="1200" i="1" dirty="0" err="1"/>
              <a:t>cluster_cells</a:t>
            </a:r>
            <a:r>
              <a:rPr lang="en-US" sz="1200" i="1" dirty="0"/>
              <a:t> ()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DE488A-233B-983B-1395-A14E8946C74F}"/>
              </a:ext>
            </a:extLst>
          </p:cNvPr>
          <p:cNvSpPr txBox="1"/>
          <p:nvPr/>
        </p:nvSpPr>
        <p:spPr>
          <a:xfrm>
            <a:off x="64888" y="5576330"/>
            <a:ext cx="17917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/>
              <a:t>learn_graph</a:t>
            </a:r>
            <a:r>
              <a:rPr lang="en-US" sz="1200" i="1" dirty="0"/>
              <a:t>()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4775000-9AF3-EC8D-AE25-4FFAD2790579}"/>
              </a:ext>
            </a:extLst>
          </p:cNvPr>
          <p:cNvGrpSpPr/>
          <p:nvPr/>
        </p:nvGrpSpPr>
        <p:grpSpPr>
          <a:xfrm>
            <a:off x="255434" y="5063056"/>
            <a:ext cx="1410693" cy="584775"/>
            <a:chOff x="136544" y="5759803"/>
            <a:chExt cx="2170519" cy="58477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9A08C2E-9168-F1C7-2848-28870D08F647}"/>
                </a:ext>
              </a:extLst>
            </p:cNvPr>
            <p:cNvSpPr/>
            <p:nvPr/>
          </p:nvSpPr>
          <p:spPr>
            <a:xfrm>
              <a:off x="297468" y="5781481"/>
              <a:ext cx="1805536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F711C7F-7FC4-AB3D-F3BE-09A1B17DECFF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Trajectory Graph</a:t>
              </a:r>
            </a:p>
          </p:txBody>
        </p:sp>
      </p:grp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92F696D2-3BAA-C34C-998E-5FFF95680A41}"/>
              </a:ext>
            </a:extLst>
          </p:cNvPr>
          <p:cNvSpPr/>
          <p:nvPr/>
        </p:nvSpPr>
        <p:spPr>
          <a:xfrm rot="5400000">
            <a:off x="892518" y="1955718"/>
            <a:ext cx="136524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C5EA274A-36A6-C89A-136A-5D2F120C549A}"/>
              </a:ext>
            </a:extLst>
          </p:cNvPr>
          <p:cNvSpPr/>
          <p:nvPr/>
        </p:nvSpPr>
        <p:spPr>
          <a:xfrm rot="5400000">
            <a:off x="884295" y="3093403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4B4E24DC-1134-559B-F4BF-CFED00C01704}"/>
              </a:ext>
            </a:extLst>
          </p:cNvPr>
          <p:cNvSpPr/>
          <p:nvPr/>
        </p:nvSpPr>
        <p:spPr>
          <a:xfrm rot="5400000">
            <a:off x="884295" y="4805242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34F87F7-7176-E610-777C-9354CBB70F35}"/>
              </a:ext>
            </a:extLst>
          </p:cNvPr>
          <p:cNvGrpSpPr/>
          <p:nvPr/>
        </p:nvGrpSpPr>
        <p:grpSpPr>
          <a:xfrm>
            <a:off x="255434" y="5973939"/>
            <a:ext cx="1410693" cy="338554"/>
            <a:chOff x="136544" y="5759803"/>
            <a:chExt cx="2170519" cy="33855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8D5E85E-35DB-C31B-08AD-FEFB42A90EA4}"/>
                </a:ext>
              </a:extLst>
            </p:cNvPr>
            <p:cNvSpPr/>
            <p:nvPr/>
          </p:nvSpPr>
          <p:spPr>
            <a:xfrm>
              <a:off x="297468" y="5781482"/>
              <a:ext cx="1805536" cy="2724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AC09B9B-8576-7996-66CB-6886E5B85A23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Order Cells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F4C7BBB-A5B8-76F3-AA5F-EBECB2C28E27}"/>
              </a:ext>
            </a:extLst>
          </p:cNvPr>
          <p:cNvGrpSpPr/>
          <p:nvPr/>
        </p:nvGrpSpPr>
        <p:grpSpPr>
          <a:xfrm>
            <a:off x="2105727" y="993506"/>
            <a:ext cx="1410693" cy="584775"/>
            <a:chOff x="136544" y="5759803"/>
            <a:chExt cx="2170519" cy="584775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5F78465-175C-6BC6-6C36-B9F34A92CB45}"/>
                </a:ext>
              </a:extLst>
            </p:cNvPr>
            <p:cNvSpPr/>
            <p:nvPr/>
          </p:nvSpPr>
          <p:spPr>
            <a:xfrm>
              <a:off x="297468" y="5781481"/>
              <a:ext cx="1805536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1907F42-72A6-56D7-E197-1D4917FE2D60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Subset Trajectory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4FDF4D5-9407-8794-A528-8AB26C41C56C}"/>
              </a:ext>
            </a:extLst>
          </p:cNvPr>
          <p:cNvGrpSpPr/>
          <p:nvPr/>
        </p:nvGrpSpPr>
        <p:grpSpPr>
          <a:xfrm>
            <a:off x="2105727" y="2028272"/>
            <a:ext cx="1410693" cy="584775"/>
            <a:chOff x="136544" y="5759803"/>
            <a:chExt cx="2170519" cy="584775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8CB076D-D006-076F-D72B-4B752A82D5AC}"/>
                </a:ext>
              </a:extLst>
            </p:cNvPr>
            <p:cNvSpPr/>
            <p:nvPr/>
          </p:nvSpPr>
          <p:spPr>
            <a:xfrm>
              <a:off x="297468" y="5781481"/>
              <a:ext cx="1805536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F63C959-794F-03EF-C95E-0FDE6BEDE121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Reprocess Trajectory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B66414D-85E4-7996-089C-CB22DDD87C41}"/>
              </a:ext>
            </a:extLst>
          </p:cNvPr>
          <p:cNvGrpSpPr/>
          <p:nvPr/>
        </p:nvGrpSpPr>
        <p:grpSpPr>
          <a:xfrm>
            <a:off x="2105727" y="2916488"/>
            <a:ext cx="1410693" cy="592862"/>
            <a:chOff x="136544" y="5781481"/>
            <a:chExt cx="2170519" cy="592862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7265006-F7CB-33FF-BAD7-26BB309426DC}"/>
                </a:ext>
              </a:extLst>
            </p:cNvPr>
            <p:cNvSpPr/>
            <p:nvPr/>
          </p:nvSpPr>
          <p:spPr>
            <a:xfrm>
              <a:off x="297468" y="5781481"/>
              <a:ext cx="1805536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9A84F30-8B5F-0146-06B9-6C24BA8E57F1}"/>
                </a:ext>
              </a:extLst>
            </p:cNvPr>
            <p:cNvSpPr txBox="1"/>
            <p:nvPr/>
          </p:nvSpPr>
          <p:spPr>
            <a:xfrm>
              <a:off x="136544" y="5789568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Find Altered Genes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FF2184-99AE-5702-CC7F-CFE462DD97F3}"/>
              </a:ext>
            </a:extLst>
          </p:cNvPr>
          <p:cNvGrpSpPr/>
          <p:nvPr/>
        </p:nvGrpSpPr>
        <p:grpSpPr>
          <a:xfrm>
            <a:off x="2105727" y="3884946"/>
            <a:ext cx="1410693" cy="584775"/>
            <a:chOff x="199846" y="5774065"/>
            <a:chExt cx="2170519" cy="58477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2422147-8AC2-970E-1B0C-1FA36B0FAE9C}"/>
                </a:ext>
              </a:extLst>
            </p:cNvPr>
            <p:cNvSpPr/>
            <p:nvPr/>
          </p:nvSpPr>
          <p:spPr>
            <a:xfrm>
              <a:off x="255376" y="5781481"/>
              <a:ext cx="2059461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2EEF498-A8C0-6329-1BA2-4793ACD013F6}"/>
                </a:ext>
              </a:extLst>
            </p:cNvPr>
            <p:cNvSpPr txBox="1"/>
            <p:nvPr/>
          </p:nvSpPr>
          <p:spPr>
            <a:xfrm>
              <a:off x="199846" y="5774065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Aggregate to Gene Modules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640D256-755C-E451-41AF-78F222BD301C}"/>
              </a:ext>
            </a:extLst>
          </p:cNvPr>
          <p:cNvGrpSpPr/>
          <p:nvPr/>
        </p:nvGrpSpPr>
        <p:grpSpPr>
          <a:xfrm>
            <a:off x="2105727" y="4876538"/>
            <a:ext cx="1410693" cy="584775"/>
            <a:chOff x="183194" y="5775239"/>
            <a:chExt cx="2170519" cy="584775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326FC33-3298-E022-9869-9EFEECC55971}"/>
                </a:ext>
              </a:extLst>
            </p:cNvPr>
            <p:cNvSpPr/>
            <p:nvPr/>
          </p:nvSpPr>
          <p:spPr>
            <a:xfrm>
              <a:off x="198991" y="5781481"/>
              <a:ext cx="2134969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6AA810F-64FA-181A-5ACB-7BF137322F59}"/>
                </a:ext>
              </a:extLst>
            </p:cNvPr>
            <p:cNvSpPr txBox="1"/>
            <p:nvPr/>
          </p:nvSpPr>
          <p:spPr>
            <a:xfrm>
              <a:off x="183194" y="5775239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Visualize Gene Modules</a:t>
              </a:r>
            </a:p>
          </p:txBody>
        </p:sp>
      </p:grp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6555DC18-E990-1576-47AE-B726DF86AD69}"/>
              </a:ext>
            </a:extLst>
          </p:cNvPr>
          <p:cNvSpPr/>
          <p:nvPr/>
        </p:nvSpPr>
        <p:spPr>
          <a:xfrm rot="5400000">
            <a:off x="884295" y="5719870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76F94C4-2FD6-2C58-DBEE-29E80DA5C024}"/>
              </a:ext>
            </a:extLst>
          </p:cNvPr>
          <p:cNvSpPr txBox="1"/>
          <p:nvPr/>
        </p:nvSpPr>
        <p:spPr>
          <a:xfrm>
            <a:off x="1843342" y="1560645"/>
            <a:ext cx="19354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/>
              <a:t>choose_graph_segments</a:t>
            </a:r>
            <a:r>
              <a:rPr lang="en-US" sz="1200" i="1" dirty="0"/>
              <a:t>()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BA0D33C-00A8-F691-1386-704B8B3916C8}"/>
              </a:ext>
            </a:extLst>
          </p:cNvPr>
          <p:cNvSpPr txBox="1"/>
          <p:nvPr/>
        </p:nvSpPr>
        <p:spPr>
          <a:xfrm>
            <a:off x="308595" y="6276253"/>
            <a:ext cx="13043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order_cells</a:t>
            </a:r>
            <a:r>
              <a:rPr lang="en-US" sz="1200" i="1" dirty="0"/>
              <a:t>()</a:t>
            </a:r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1540B6A1-0EC4-AFD8-E251-0DEDB7B38E5C}"/>
              </a:ext>
            </a:extLst>
          </p:cNvPr>
          <p:cNvSpPr/>
          <p:nvPr/>
        </p:nvSpPr>
        <p:spPr>
          <a:xfrm rot="5400000">
            <a:off x="2748366" y="1725003"/>
            <a:ext cx="12541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12CE109-1336-6E0C-ED81-96F8EC8C7B7E}"/>
              </a:ext>
            </a:extLst>
          </p:cNvPr>
          <p:cNvSpPr txBox="1"/>
          <p:nvPr/>
        </p:nvSpPr>
        <p:spPr>
          <a:xfrm>
            <a:off x="1926024" y="3415963"/>
            <a:ext cx="17700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find_gene_modules</a:t>
            </a:r>
            <a:r>
              <a:rPr lang="en-US" sz="1200" i="1" dirty="0"/>
              <a:t>() </a:t>
            </a: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7953F3DC-981C-50E5-08A3-CFA2D09201A2}"/>
              </a:ext>
            </a:extLst>
          </p:cNvPr>
          <p:cNvSpPr/>
          <p:nvPr/>
        </p:nvSpPr>
        <p:spPr>
          <a:xfrm rot="5400000">
            <a:off x="2734588" y="3598006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F85903C-12CC-3E1F-7D91-D4D20698B18B}"/>
              </a:ext>
            </a:extLst>
          </p:cNvPr>
          <p:cNvSpPr txBox="1"/>
          <p:nvPr/>
        </p:nvSpPr>
        <p:spPr>
          <a:xfrm>
            <a:off x="1763405" y="4436697"/>
            <a:ext cx="20953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aggregate_gene_expression</a:t>
            </a:r>
            <a:r>
              <a:rPr lang="en-US" sz="1200" i="1" dirty="0"/>
              <a:t>() </a:t>
            </a: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54E851FC-DD1E-C514-89CB-202B575DF687}"/>
              </a:ext>
            </a:extLst>
          </p:cNvPr>
          <p:cNvSpPr/>
          <p:nvPr/>
        </p:nvSpPr>
        <p:spPr>
          <a:xfrm rot="5400000">
            <a:off x="2734588" y="2627482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224F6750-6627-EE8C-846F-CBBC5AF4AC27}"/>
              </a:ext>
            </a:extLst>
          </p:cNvPr>
          <p:cNvSpPr/>
          <p:nvPr/>
        </p:nvSpPr>
        <p:spPr>
          <a:xfrm rot="5400000">
            <a:off x="2734588" y="4589580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1C6DB88-E9C0-7A7C-C950-F2A22AB7D604}"/>
              </a:ext>
            </a:extLst>
          </p:cNvPr>
          <p:cNvSpPr/>
          <p:nvPr/>
        </p:nvSpPr>
        <p:spPr>
          <a:xfrm>
            <a:off x="126999" y="894293"/>
            <a:ext cx="3644901" cy="5658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Right 147">
            <a:extLst>
              <a:ext uri="{FF2B5EF4-FFF2-40B4-BE49-F238E27FC236}">
                <a16:creationId xmlns:a16="http://schemas.microsoft.com/office/drawing/2014/main" id="{115C78E8-D0A2-B1B9-C904-72FBE573F48D}"/>
              </a:ext>
            </a:extLst>
          </p:cNvPr>
          <p:cNvSpPr/>
          <p:nvPr/>
        </p:nvSpPr>
        <p:spPr>
          <a:xfrm rot="2467564">
            <a:off x="1430350" y="6257886"/>
            <a:ext cx="806312" cy="193754"/>
          </a:xfrm>
          <a:custGeom>
            <a:avLst/>
            <a:gdLst>
              <a:gd name="connsiteX0" fmla="*/ 0 w 865995"/>
              <a:gd name="connsiteY0" fmla="*/ 96522 h 386089"/>
              <a:gd name="connsiteX1" fmla="*/ 672951 w 865995"/>
              <a:gd name="connsiteY1" fmla="*/ 96522 h 386089"/>
              <a:gd name="connsiteX2" fmla="*/ 672951 w 865995"/>
              <a:gd name="connsiteY2" fmla="*/ 0 h 386089"/>
              <a:gd name="connsiteX3" fmla="*/ 865995 w 865995"/>
              <a:gd name="connsiteY3" fmla="*/ 193045 h 386089"/>
              <a:gd name="connsiteX4" fmla="*/ 672951 w 865995"/>
              <a:gd name="connsiteY4" fmla="*/ 386089 h 386089"/>
              <a:gd name="connsiteX5" fmla="*/ 672951 w 865995"/>
              <a:gd name="connsiteY5" fmla="*/ 289567 h 386089"/>
              <a:gd name="connsiteX6" fmla="*/ 0 w 865995"/>
              <a:gd name="connsiteY6" fmla="*/ 289567 h 386089"/>
              <a:gd name="connsiteX7" fmla="*/ 0 w 865995"/>
              <a:gd name="connsiteY7" fmla="*/ 96522 h 386089"/>
              <a:gd name="connsiteX0" fmla="*/ 0 w 865995"/>
              <a:gd name="connsiteY0" fmla="*/ 0 h 289567"/>
              <a:gd name="connsiteX1" fmla="*/ 672951 w 865995"/>
              <a:gd name="connsiteY1" fmla="*/ 0 h 289567"/>
              <a:gd name="connsiteX2" fmla="*/ 865995 w 865995"/>
              <a:gd name="connsiteY2" fmla="*/ 96523 h 289567"/>
              <a:gd name="connsiteX3" fmla="*/ 672951 w 865995"/>
              <a:gd name="connsiteY3" fmla="*/ 289567 h 289567"/>
              <a:gd name="connsiteX4" fmla="*/ 672951 w 865995"/>
              <a:gd name="connsiteY4" fmla="*/ 193045 h 289567"/>
              <a:gd name="connsiteX5" fmla="*/ 0 w 865995"/>
              <a:gd name="connsiteY5" fmla="*/ 193045 h 289567"/>
              <a:gd name="connsiteX6" fmla="*/ 0 w 865995"/>
              <a:gd name="connsiteY6" fmla="*/ 0 h 289567"/>
              <a:gd name="connsiteX0" fmla="*/ 0 w 672951"/>
              <a:gd name="connsiteY0" fmla="*/ 0 h 289567"/>
              <a:gd name="connsiteX1" fmla="*/ 672951 w 672951"/>
              <a:gd name="connsiteY1" fmla="*/ 0 h 289567"/>
              <a:gd name="connsiteX2" fmla="*/ 672951 w 672951"/>
              <a:gd name="connsiteY2" fmla="*/ 289567 h 289567"/>
              <a:gd name="connsiteX3" fmla="*/ 672951 w 672951"/>
              <a:gd name="connsiteY3" fmla="*/ 193045 h 289567"/>
              <a:gd name="connsiteX4" fmla="*/ 0 w 672951"/>
              <a:gd name="connsiteY4" fmla="*/ 193045 h 289567"/>
              <a:gd name="connsiteX5" fmla="*/ 0 w 672951"/>
              <a:gd name="connsiteY5" fmla="*/ 0 h 289567"/>
              <a:gd name="connsiteX0" fmla="*/ 0 w 672951"/>
              <a:gd name="connsiteY0" fmla="*/ 0 h 193045"/>
              <a:gd name="connsiteX1" fmla="*/ 672951 w 672951"/>
              <a:gd name="connsiteY1" fmla="*/ 0 h 193045"/>
              <a:gd name="connsiteX2" fmla="*/ 672951 w 672951"/>
              <a:gd name="connsiteY2" fmla="*/ 193045 h 193045"/>
              <a:gd name="connsiteX3" fmla="*/ 0 w 672951"/>
              <a:gd name="connsiteY3" fmla="*/ 193045 h 193045"/>
              <a:gd name="connsiteX4" fmla="*/ 0 w 672951"/>
              <a:gd name="connsiteY4" fmla="*/ 0 h 193045"/>
              <a:gd name="connsiteX0" fmla="*/ 0 w 672951"/>
              <a:gd name="connsiteY0" fmla="*/ 0 h 193045"/>
              <a:gd name="connsiteX1" fmla="*/ 629045 w 672951"/>
              <a:gd name="connsiteY1" fmla="*/ 402 h 193045"/>
              <a:gd name="connsiteX2" fmla="*/ 672951 w 672951"/>
              <a:gd name="connsiteY2" fmla="*/ 193045 h 193045"/>
              <a:gd name="connsiteX3" fmla="*/ 0 w 672951"/>
              <a:gd name="connsiteY3" fmla="*/ 193045 h 193045"/>
              <a:gd name="connsiteX4" fmla="*/ 0 w 672951"/>
              <a:gd name="connsiteY4" fmla="*/ 0 h 193045"/>
              <a:gd name="connsiteX0" fmla="*/ 0 w 629045"/>
              <a:gd name="connsiteY0" fmla="*/ 0 h 193045"/>
              <a:gd name="connsiteX1" fmla="*/ 629045 w 629045"/>
              <a:gd name="connsiteY1" fmla="*/ 402 h 193045"/>
              <a:gd name="connsiteX2" fmla="*/ 416461 w 629045"/>
              <a:gd name="connsiteY2" fmla="*/ 192553 h 193045"/>
              <a:gd name="connsiteX3" fmla="*/ 0 w 629045"/>
              <a:gd name="connsiteY3" fmla="*/ 193045 h 193045"/>
              <a:gd name="connsiteX4" fmla="*/ 0 w 629045"/>
              <a:gd name="connsiteY4" fmla="*/ 0 h 193045"/>
              <a:gd name="connsiteX0" fmla="*/ 0 w 637559"/>
              <a:gd name="connsiteY0" fmla="*/ 709 h 193754"/>
              <a:gd name="connsiteX1" fmla="*/ 637559 w 637559"/>
              <a:gd name="connsiteY1" fmla="*/ 0 h 193754"/>
              <a:gd name="connsiteX2" fmla="*/ 416461 w 637559"/>
              <a:gd name="connsiteY2" fmla="*/ 193262 h 193754"/>
              <a:gd name="connsiteX3" fmla="*/ 0 w 637559"/>
              <a:gd name="connsiteY3" fmla="*/ 193754 h 193754"/>
              <a:gd name="connsiteX4" fmla="*/ 0 w 637559"/>
              <a:gd name="connsiteY4" fmla="*/ 709 h 193754"/>
              <a:gd name="connsiteX0" fmla="*/ 0 w 824232"/>
              <a:gd name="connsiteY0" fmla="*/ 0 h 194435"/>
              <a:gd name="connsiteX1" fmla="*/ 824232 w 824232"/>
              <a:gd name="connsiteY1" fmla="*/ 681 h 194435"/>
              <a:gd name="connsiteX2" fmla="*/ 603134 w 824232"/>
              <a:gd name="connsiteY2" fmla="*/ 193943 h 194435"/>
              <a:gd name="connsiteX3" fmla="*/ 186673 w 824232"/>
              <a:gd name="connsiteY3" fmla="*/ 194435 h 194435"/>
              <a:gd name="connsiteX4" fmla="*/ 0 w 824232"/>
              <a:gd name="connsiteY4" fmla="*/ 0 h 194435"/>
              <a:gd name="connsiteX0" fmla="*/ 0 w 806312"/>
              <a:gd name="connsiteY0" fmla="*/ 534 h 193754"/>
              <a:gd name="connsiteX1" fmla="*/ 806312 w 806312"/>
              <a:gd name="connsiteY1" fmla="*/ 0 h 193754"/>
              <a:gd name="connsiteX2" fmla="*/ 585214 w 806312"/>
              <a:gd name="connsiteY2" fmla="*/ 193262 h 193754"/>
              <a:gd name="connsiteX3" fmla="*/ 168753 w 806312"/>
              <a:gd name="connsiteY3" fmla="*/ 193754 h 193754"/>
              <a:gd name="connsiteX4" fmla="*/ 0 w 806312"/>
              <a:gd name="connsiteY4" fmla="*/ 534 h 193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6312" h="193754">
                <a:moveTo>
                  <a:pt x="0" y="534"/>
                </a:moveTo>
                <a:lnTo>
                  <a:pt x="806312" y="0"/>
                </a:lnTo>
                <a:lnTo>
                  <a:pt x="585214" y="193262"/>
                </a:lnTo>
                <a:lnTo>
                  <a:pt x="168753" y="193754"/>
                </a:lnTo>
                <a:lnTo>
                  <a:pt x="0" y="534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272B7AD-655E-01E9-544C-CABC1FCDE18C}"/>
              </a:ext>
            </a:extLst>
          </p:cNvPr>
          <p:cNvSpPr/>
          <p:nvPr/>
        </p:nvSpPr>
        <p:spPr>
          <a:xfrm>
            <a:off x="158750" y="5827394"/>
            <a:ext cx="1765228" cy="725856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D6CE684-598F-EB27-B540-1BC9E418F5E0}"/>
              </a:ext>
            </a:extLst>
          </p:cNvPr>
          <p:cNvSpPr/>
          <p:nvPr/>
        </p:nvSpPr>
        <p:spPr>
          <a:xfrm>
            <a:off x="1867377" y="894292"/>
            <a:ext cx="1895815" cy="5658959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009C5FC-F225-9FCE-CEA1-9A7DFCE84903}"/>
              </a:ext>
            </a:extLst>
          </p:cNvPr>
          <p:cNvSpPr/>
          <p:nvPr/>
        </p:nvSpPr>
        <p:spPr>
          <a:xfrm>
            <a:off x="152023" y="851975"/>
            <a:ext cx="1715353" cy="4192319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D8139B-0BE6-472C-548B-12F7CBAD38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4204176" y="961661"/>
            <a:ext cx="6144482" cy="643027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E424339F-A6D5-4FBA-655F-519350A93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973" y="1837644"/>
            <a:ext cx="6831922" cy="42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60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B7C271-F2CE-D4AE-F30F-84FB5E30A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4DA7D-FAB5-59CD-3BF3-28FA86C60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sp>
        <p:nvSpPr>
          <p:cNvPr id="4" name="Arrow: Right 148">
            <a:extLst>
              <a:ext uri="{FF2B5EF4-FFF2-40B4-BE49-F238E27FC236}">
                <a16:creationId xmlns:a16="http://schemas.microsoft.com/office/drawing/2014/main" id="{CB8F4DE3-F023-6D09-84B5-8E0CDE899961}"/>
              </a:ext>
            </a:extLst>
          </p:cNvPr>
          <p:cNvSpPr/>
          <p:nvPr/>
        </p:nvSpPr>
        <p:spPr>
          <a:xfrm rot="2467564">
            <a:off x="1563366" y="875759"/>
            <a:ext cx="691548" cy="386089"/>
          </a:xfrm>
          <a:custGeom>
            <a:avLst/>
            <a:gdLst>
              <a:gd name="connsiteX0" fmla="*/ 0 w 865995"/>
              <a:gd name="connsiteY0" fmla="*/ 96522 h 386089"/>
              <a:gd name="connsiteX1" fmla="*/ 672951 w 865995"/>
              <a:gd name="connsiteY1" fmla="*/ 96522 h 386089"/>
              <a:gd name="connsiteX2" fmla="*/ 672951 w 865995"/>
              <a:gd name="connsiteY2" fmla="*/ 0 h 386089"/>
              <a:gd name="connsiteX3" fmla="*/ 865995 w 865995"/>
              <a:gd name="connsiteY3" fmla="*/ 193045 h 386089"/>
              <a:gd name="connsiteX4" fmla="*/ 672951 w 865995"/>
              <a:gd name="connsiteY4" fmla="*/ 386089 h 386089"/>
              <a:gd name="connsiteX5" fmla="*/ 672951 w 865995"/>
              <a:gd name="connsiteY5" fmla="*/ 289567 h 386089"/>
              <a:gd name="connsiteX6" fmla="*/ 0 w 865995"/>
              <a:gd name="connsiteY6" fmla="*/ 289567 h 386089"/>
              <a:gd name="connsiteX7" fmla="*/ 0 w 865995"/>
              <a:gd name="connsiteY7" fmla="*/ 96522 h 386089"/>
              <a:gd name="connsiteX0" fmla="*/ 370651 w 865995"/>
              <a:gd name="connsiteY0" fmla="*/ 105869 h 386089"/>
              <a:gd name="connsiteX1" fmla="*/ 672951 w 865995"/>
              <a:gd name="connsiteY1" fmla="*/ 96522 h 386089"/>
              <a:gd name="connsiteX2" fmla="*/ 672951 w 865995"/>
              <a:gd name="connsiteY2" fmla="*/ 0 h 386089"/>
              <a:gd name="connsiteX3" fmla="*/ 865995 w 865995"/>
              <a:gd name="connsiteY3" fmla="*/ 193045 h 386089"/>
              <a:gd name="connsiteX4" fmla="*/ 672951 w 865995"/>
              <a:gd name="connsiteY4" fmla="*/ 386089 h 386089"/>
              <a:gd name="connsiteX5" fmla="*/ 672951 w 865995"/>
              <a:gd name="connsiteY5" fmla="*/ 289567 h 386089"/>
              <a:gd name="connsiteX6" fmla="*/ 0 w 865995"/>
              <a:gd name="connsiteY6" fmla="*/ 289567 h 386089"/>
              <a:gd name="connsiteX7" fmla="*/ 370651 w 865995"/>
              <a:gd name="connsiteY7" fmla="*/ 105869 h 386089"/>
              <a:gd name="connsiteX0" fmla="*/ 219817 w 715161"/>
              <a:gd name="connsiteY0" fmla="*/ 105869 h 386089"/>
              <a:gd name="connsiteX1" fmla="*/ 522117 w 715161"/>
              <a:gd name="connsiteY1" fmla="*/ 96522 h 386089"/>
              <a:gd name="connsiteX2" fmla="*/ 522117 w 715161"/>
              <a:gd name="connsiteY2" fmla="*/ 0 h 386089"/>
              <a:gd name="connsiteX3" fmla="*/ 715161 w 715161"/>
              <a:gd name="connsiteY3" fmla="*/ 193045 h 386089"/>
              <a:gd name="connsiteX4" fmla="*/ 522117 w 715161"/>
              <a:gd name="connsiteY4" fmla="*/ 386089 h 386089"/>
              <a:gd name="connsiteX5" fmla="*/ 522117 w 715161"/>
              <a:gd name="connsiteY5" fmla="*/ 289567 h 386089"/>
              <a:gd name="connsiteX6" fmla="*/ 0 w 715161"/>
              <a:gd name="connsiteY6" fmla="*/ 288530 h 386089"/>
              <a:gd name="connsiteX7" fmla="*/ 219817 w 715161"/>
              <a:gd name="connsiteY7" fmla="*/ 105869 h 386089"/>
              <a:gd name="connsiteX0" fmla="*/ 201594 w 696938"/>
              <a:gd name="connsiteY0" fmla="*/ 105869 h 386089"/>
              <a:gd name="connsiteX1" fmla="*/ 503894 w 696938"/>
              <a:gd name="connsiteY1" fmla="*/ 96522 h 386089"/>
              <a:gd name="connsiteX2" fmla="*/ 503894 w 696938"/>
              <a:gd name="connsiteY2" fmla="*/ 0 h 386089"/>
              <a:gd name="connsiteX3" fmla="*/ 696938 w 696938"/>
              <a:gd name="connsiteY3" fmla="*/ 193045 h 386089"/>
              <a:gd name="connsiteX4" fmla="*/ 503894 w 696938"/>
              <a:gd name="connsiteY4" fmla="*/ 386089 h 386089"/>
              <a:gd name="connsiteX5" fmla="*/ 503894 w 696938"/>
              <a:gd name="connsiteY5" fmla="*/ 289567 h 386089"/>
              <a:gd name="connsiteX6" fmla="*/ 0 w 696938"/>
              <a:gd name="connsiteY6" fmla="*/ 285264 h 386089"/>
              <a:gd name="connsiteX7" fmla="*/ 201594 w 696938"/>
              <a:gd name="connsiteY7" fmla="*/ 105869 h 386089"/>
              <a:gd name="connsiteX0" fmla="*/ 196204 w 691548"/>
              <a:gd name="connsiteY0" fmla="*/ 105869 h 386089"/>
              <a:gd name="connsiteX1" fmla="*/ 498504 w 691548"/>
              <a:gd name="connsiteY1" fmla="*/ 96522 h 386089"/>
              <a:gd name="connsiteX2" fmla="*/ 498504 w 691548"/>
              <a:gd name="connsiteY2" fmla="*/ 0 h 386089"/>
              <a:gd name="connsiteX3" fmla="*/ 691548 w 691548"/>
              <a:gd name="connsiteY3" fmla="*/ 193045 h 386089"/>
              <a:gd name="connsiteX4" fmla="*/ 498504 w 691548"/>
              <a:gd name="connsiteY4" fmla="*/ 386089 h 386089"/>
              <a:gd name="connsiteX5" fmla="*/ 498504 w 691548"/>
              <a:gd name="connsiteY5" fmla="*/ 289567 h 386089"/>
              <a:gd name="connsiteX6" fmla="*/ 0 w 691548"/>
              <a:gd name="connsiteY6" fmla="*/ 272128 h 386089"/>
              <a:gd name="connsiteX7" fmla="*/ 196204 w 691548"/>
              <a:gd name="connsiteY7" fmla="*/ 105869 h 38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548" h="386089">
                <a:moveTo>
                  <a:pt x="196204" y="105869"/>
                </a:moveTo>
                <a:lnTo>
                  <a:pt x="498504" y="96522"/>
                </a:lnTo>
                <a:lnTo>
                  <a:pt x="498504" y="0"/>
                </a:lnTo>
                <a:lnTo>
                  <a:pt x="691548" y="193045"/>
                </a:lnTo>
                <a:lnTo>
                  <a:pt x="498504" y="386089"/>
                </a:lnTo>
                <a:lnTo>
                  <a:pt x="498504" y="289567"/>
                </a:lnTo>
                <a:lnTo>
                  <a:pt x="0" y="272128"/>
                </a:lnTo>
                <a:lnTo>
                  <a:pt x="196204" y="105869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2269C57-8EAC-D4BF-B7EB-7CF5BC2CE975}"/>
              </a:ext>
            </a:extLst>
          </p:cNvPr>
          <p:cNvSpPr/>
          <p:nvPr/>
        </p:nvSpPr>
        <p:spPr>
          <a:xfrm rot="5400000">
            <a:off x="898073" y="1325513"/>
            <a:ext cx="12541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601DB1C-AFEA-62A6-14EC-E3CBBB09C8BC}"/>
              </a:ext>
            </a:extLst>
          </p:cNvPr>
          <p:cNvGrpSpPr/>
          <p:nvPr/>
        </p:nvGrpSpPr>
        <p:grpSpPr>
          <a:xfrm>
            <a:off x="203372" y="942103"/>
            <a:ext cx="1514816" cy="338554"/>
            <a:chOff x="-69645" y="698949"/>
            <a:chExt cx="2178751" cy="33855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828025-C8D3-1E2B-8847-5E718905F284}"/>
                </a:ext>
              </a:extLst>
            </p:cNvPr>
            <p:cNvSpPr/>
            <p:nvPr/>
          </p:nvSpPr>
          <p:spPr>
            <a:xfrm>
              <a:off x="113942" y="750352"/>
              <a:ext cx="1834757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B4DF1AB-9787-30E5-5582-ADCE24DF0A93}"/>
                </a:ext>
              </a:extLst>
            </p:cNvPr>
            <p:cNvSpPr txBox="1"/>
            <p:nvPr/>
          </p:nvSpPr>
          <p:spPr>
            <a:xfrm>
              <a:off x="-69645" y="698949"/>
              <a:ext cx="21787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Normalization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C33EA5-9373-AC01-27D9-7FDE88000006}"/>
              </a:ext>
            </a:extLst>
          </p:cNvPr>
          <p:cNvGrpSpPr/>
          <p:nvPr/>
        </p:nvGrpSpPr>
        <p:grpSpPr>
          <a:xfrm>
            <a:off x="69657" y="2191219"/>
            <a:ext cx="1782247" cy="830997"/>
            <a:chOff x="27906" y="5317845"/>
            <a:chExt cx="2185416" cy="83099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23B8A01-CCEB-C338-E702-79B9A96A5BF8}"/>
                </a:ext>
              </a:extLst>
            </p:cNvPr>
            <p:cNvSpPr/>
            <p:nvPr/>
          </p:nvSpPr>
          <p:spPr>
            <a:xfrm>
              <a:off x="292267" y="5372080"/>
              <a:ext cx="1658952" cy="729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2BC9008-E48E-C654-D293-228F2918B316}"/>
                </a:ext>
              </a:extLst>
            </p:cNvPr>
            <p:cNvSpPr txBox="1"/>
            <p:nvPr/>
          </p:nvSpPr>
          <p:spPr>
            <a:xfrm>
              <a:off x="27906" y="5317845"/>
              <a:ext cx="21854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Linear Dimensional </a:t>
              </a:r>
            </a:p>
            <a:p>
              <a:pPr algn="ctr"/>
              <a:r>
                <a:rPr lang="en-US" sz="1600" b="1" dirty="0"/>
                <a:t>Reduction 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44633A3-A11B-8E0A-C486-B0BE75A00043}"/>
              </a:ext>
            </a:extLst>
          </p:cNvPr>
          <p:cNvGrpSpPr/>
          <p:nvPr/>
        </p:nvGrpSpPr>
        <p:grpSpPr>
          <a:xfrm>
            <a:off x="210748" y="3363862"/>
            <a:ext cx="1500065" cy="1338812"/>
            <a:chOff x="88035" y="5728322"/>
            <a:chExt cx="2308029" cy="133881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869852D-A6DF-99F0-C84B-8A23E81FE63E}"/>
                </a:ext>
              </a:extLst>
            </p:cNvPr>
            <p:cNvSpPr/>
            <p:nvPr/>
          </p:nvSpPr>
          <p:spPr>
            <a:xfrm>
              <a:off x="134321" y="5728322"/>
              <a:ext cx="2258573" cy="13234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A896696-F4EE-ADE5-D884-6BFBC0B6F69A}"/>
                </a:ext>
              </a:extLst>
            </p:cNvPr>
            <p:cNvSpPr txBox="1"/>
            <p:nvPr/>
          </p:nvSpPr>
          <p:spPr>
            <a:xfrm>
              <a:off x="88035" y="5743695"/>
              <a:ext cx="230802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Nonlinear Dimension Reduction,</a:t>
              </a:r>
            </a:p>
            <a:p>
              <a:pPr algn="ctr"/>
              <a:r>
                <a:rPr lang="en-US" sz="1600" b="1" dirty="0"/>
                <a:t>Clustering,</a:t>
              </a:r>
            </a:p>
            <a:p>
              <a:pPr algn="ctr"/>
              <a:r>
                <a:rPr lang="en-US" sz="1600" b="1" dirty="0"/>
                <a:t>Partitioning 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BDC5162-7065-43E8-E70E-59855B307BC9}"/>
              </a:ext>
            </a:extLst>
          </p:cNvPr>
          <p:cNvGrpSpPr/>
          <p:nvPr/>
        </p:nvGrpSpPr>
        <p:grpSpPr>
          <a:xfrm>
            <a:off x="255434" y="1561471"/>
            <a:ext cx="1410693" cy="338554"/>
            <a:chOff x="636190" y="1289169"/>
            <a:chExt cx="1537719" cy="33855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A792FFB-415A-B55A-82F3-77BC8DB9E8CC}"/>
                </a:ext>
              </a:extLst>
            </p:cNvPr>
            <p:cNvSpPr/>
            <p:nvPr/>
          </p:nvSpPr>
          <p:spPr>
            <a:xfrm>
              <a:off x="754184" y="1332386"/>
              <a:ext cx="1271053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AF1DCA8-BC63-B71E-5AE5-C1FDFD4DD8CD}"/>
                </a:ext>
              </a:extLst>
            </p:cNvPr>
            <p:cNvSpPr txBox="1"/>
            <p:nvPr/>
          </p:nvSpPr>
          <p:spPr>
            <a:xfrm>
              <a:off x="636190" y="1289169"/>
              <a:ext cx="15377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Integration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40A44F9-5587-E3B5-1B14-EDD97DD7D015}"/>
              </a:ext>
            </a:extLst>
          </p:cNvPr>
          <p:cNvSpPr txBox="1"/>
          <p:nvPr/>
        </p:nvSpPr>
        <p:spPr>
          <a:xfrm>
            <a:off x="59695" y="1198409"/>
            <a:ext cx="18021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preprocess_cds</a:t>
            </a:r>
            <a:r>
              <a:rPr lang="en-US" sz="1200" i="1" dirty="0"/>
              <a:t>()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588EF7-1A06-CCDE-43E2-AEA36CB53424}"/>
              </a:ext>
            </a:extLst>
          </p:cNvPr>
          <p:cNvSpPr txBox="1"/>
          <p:nvPr/>
        </p:nvSpPr>
        <p:spPr>
          <a:xfrm>
            <a:off x="39342" y="1806129"/>
            <a:ext cx="18428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align_cds</a:t>
            </a:r>
            <a:r>
              <a:rPr lang="en-US" sz="1200" i="1" dirty="0"/>
              <a:t>()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612143-E751-E021-1C9C-0095E84B93D1}"/>
              </a:ext>
            </a:extLst>
          </p:cNvPr>
          <p:cNvSpPr txBox="1"/>
          <p:nvPr/>
        </p:nvSpPr>
        <p:spPr>
          <a:xfrm>
            <a:off x="75731" y="2951456"/>
            <a:ext cx="17700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reduce_dimension</a:t>
            </a:r>
            <a:r>
              <a:rPr lang="en-US" sz="1200" i="1" dirty="0"/>
              <a:t>()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0BB3D1-72FC-5BB0-688D-2289F29A5044}"/>
              </a:ext>
            </a:extLst>
          </p:cNvPr>
          <p:cNvSpPr txBox="1"/>
          <p:nvPr/>
        </p:nvSpPr>
        <p:spPr>
          <a:xfrm>
            <a:off x="374041" y="4635295"/>
            <a:ext cx="11734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 </a:t>
            </a:r>
            <a:r>
              <a:rPr lang="en-US" sz="1200" i="1" dirty="0" err="1"/>
              <a:t>cluster_cells</a:t>
            </a:r>
            <a:r>
              <a:rPr lang="en-US" sz="1200" i="1" dirty="0"/>
              <a:t> ()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3ECFCB-000B-3274-3D3D-74C7259A61C4}"/>
              </a:ext>
            </a:extLst>
          </p:cNvPr>
          <p:cNvSpPr txBox="1"/>
          <p:nvPr/>
        </p:nvSpPr>
        <p:spPr>
          <a:xfrm>
            <a:off x="64888" y="5576330"/>
            <a:ext cx="17917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/>
              <a:t>learn_graph</a:t>
            </a:r>
            <a:r>
              <a:rPr lang="en-US" sz="1200" i="1" dirty="0"/>
              <a:t>()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BB8B8E2-C8B7-5096-D82C-A756C20DE183}"/>
              </a:ext>
            </a:extLst>
          </p:cNvPr>
          <p:cNvGrpSpPr/>
          <p:nvPr/>
        </p:nvGrpSpPr>
        <p:grpSpPr>
          <a:xfrm>
            <a:off x="255434" y="5063056"/>
            <a:ext cx="1410693" cy="584775"/>
            <a:chOff x="136544" y="5759803"/>
            <a:chExt cx="2170519" cy="58477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833714D-3E18-9DCB-208C-D32EE474FE05}"/>
                </a:ext>
              </a:extLst>
            </p:cNvPr>
            <p:cNvSpPr/>
            <p:nvPr/>
          </p:nvSpPr>
          <p:spPr>
            <a:xfrm>
              <a:off x="297468" y="5781481"/>
              <a:ext cx="1805536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071EFEE-486E-3180-9EA6-A8BF2556952D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Trajectory Graph</a:t>
              </a:r>
            </a:p>
          </p:txBody>
        </p:sp>
      </p:grp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3273B512-5431-BE11-9D71-2D4BF1F6A6B7}"/>
              </a:ext>
            </a:extLst>
          </p:cNvPr>
          <p:cNvSpPr/>
          <p:nvPr/>
        </p:nvSpPr>
        <p:spPr>
          <a:xfrm rot="5400000">
            <a:off x="892518" y="1955718"/>
            <a:ext cx="136524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C8C89D-8942-CBC7-5F44-3E85E024BB33}"/>
              </a:ext>
            </a:extLst>
          </p:cNvPr>
          <p:cNvSpPr/>
          <p:nvPr/>
        </p:nvSpPr>
        <p:spPr>
          <a:xfrm rot="5400000">
            <a:off x="884295" y="3093403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0B7F57A7-189B-6EEF-B399-4AA33826CD8C}"/>
              </a:ext>
            </a:extLst>
          </p:cNvPr>
          <p:cNvSpPr/>
          <p:nvPr/>
        </p:nvSpPr>
        <p:spPr>
          <a:xfrm rot="5400000">
            <a:off x="884295" y="4805242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23F31DC-7F02-9B5C-AA82-5F89EC9E1933}"/>
              </a:ext>
            </a:extLst>
          </p:cNvPr>
          <p:cNvGrpSpPr/>
          <p:nvPr/>
        </p:nvGrpSpPr>
        <p:grpSpPr>
          <a:xfrm>
            <a:off x="255434" y="5973939"/>
            <a:ext cx="1410693" cy="338554"/>
            <a:chOff x="136544" y="5759803"/>
            <a:chExt cx="2170519" cy="33855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6700B1C-B031-C3FA-EA9B-2F2652F0A100}"/>
                </a:ext>
              </a:extLst>
            </p:cNvPr>
            <p:cNvSpPr/>
            <p:nvPr/>
          </p:nvSpPr>
          <p:spPr>
            <a:xfrm>
              <a:off x="297468" y="5781482"/>
              <a:ext cx="1805536" cy="2724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329B16D-70FA-F4A9-5247-D1AF9C982D7D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Order Cells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2DD58C6-46E1-3DD3-455C-408E503CC9D4}"/>
              </a:ext>
            </a:extLst>
          </p:cNvPr>
          <p:cNvGrpSpPr/>
          <p:nvPr/>
        </p:nvGrpSpPr>
        <p:grpSpPr>
          <a:xfrm>
            <a:off x="2105727" y="993506"/>
            <a:ext cx="1410693" cy="584775"/>
            <a:chOff x="136544" y="5759803"/>
            <a:chExt cx="2170519" cy="584775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7173769-C10D-4CEC-2A4B-77B8C4CE2754}"/>
                </a:ext>
              </a:extLst>
            </p:cNvPr>
            <p:cNvSpPr/>
            <p:nvPr/>
          </p:nvSpPr>
          <p:spPr>
            <a:xfrm>
              <a:off x="297468" y="5781481"/>
              <a:ext cx="1805536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AD40B99-6784-A047-E6B3-F6D677EE34AD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Subset Trajectory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E7420B7-7151-0041-769A-74E01D7EFCA4}"/>
              </a:ext>
            </a:extLst>
          </p:cNvPr>
          <p:cNvGrpSpPr/>
          <p:nvPr/>
        </p:nvGrpSpPr>
        <p:grpSpPr>
          <a:xfrm>
            <a:off x="2105727" y="2028272"/>
            <a:ext cx="1410693" cy="584775"/>
            <a:chOff x="136544" y="5759803"/>
            <a:chExt cx="2170519" cy="584775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359D44F-2646-F60A-88D7-C36AA67B9514}"/>
                </a:ext>
              </a:extLst>
            </p:cNvPr>
            <p:cNvSpPr/>
            <p:nvPr/>
          </p:nvSpPr>
          <p:spPr>
            <a:xfrm>
              <a:off x="297468" y="5781481"/>
              <a:ext cx="1805536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321690E-0D91-885B-298C-1864F2616B07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Reprocess Trajectory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0945B3D-FC39-FF78-BD34-D619EA65E1CC}"/>
              </a:ext>
            </a:extLst>
          </p:cNvPr>
          <p:cNvGrpSpPr/>
          <p:nvPr/>
        </p:nvGrpSpPr>
        <p:grpSpPr>
          <a:xfrm>
            <a:off x="2105727" y="2916488"/>
            <a:ext cx="1410693" cy="592862"/>
            <a:chOff x="136544" y="5781481"/>
            <a:chExt cx="2170519" cy="592862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83FEB83-666E-15EC-2BEB-4C9A0EDEC6D4}"/>
                </a:ext>
              </a:extLst>
            </p:cNvPr>
            <p:cNvSpPr/>
            <p:nvPr/>
          </p:nvSpPr>
          <p:spPr>
            <a:xfrm>
              <a:off x="297468" y="5781481"/>
              <a:ext cx="1805536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8AE704E-33C2-447F-E699-C0CAC519EDA0}"/>
                </a:ext>
              </a:extLst>
            </p:cNvPr>
            <p:cNvSpPr txBox="1"/>
            <p:nvPr/>
          </p:nvSpPr>
          <p:spPr>
            <a:xfrm>
              <a:off x="136544" y="5789568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Find Altered Genes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CC97379-2367-37AF-F095-CD3DCF0D27EF}"/>
              </a:ext>
            </a:extLst>
          </p:cNvPr>
          <p:cNvGrpSpPr/>
          <p:nvPr/>
        </p:nvGrpSpPr>
        <p:grpSpPr>
          <a:xfrm>
            <a:off x="2105727" y="3884946"/>
            <a:ext cx="1410693" cy="584775"/>
            <a:chOff x="199846" y="5774065"/>
            <a:chExt cx="2170519" cy="58477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6A587F9-0399-7D90-8E41-6A8CDE073E94}"/>
                </a:ext>
              </a:extLst>
            </p:cNvPr>
            <p:cNvSpPr/>
            <p:nvPr/>
          </p:nvSpPr>
          <p:spPr>
            <a:xfrm>
              <a:off x="255376" y="5781481"/>
              <a:ext cx="2059461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6D7FE29-4CC1-7527-332C-86EA0B2CA0FB}"/>
                </a:ext>
              </a:extLst>
            </p:cNvPr>
            <p:cNvSpPr txBox="1"/>
            <p:nvPr/>
          </p:nvSpPr>
          <p:spPr>
            <a:xfrm>
              <a:off x="199846" y="5774065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Aggregate to Gene Modules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4FCD104-3139-0890-213C-7DE493400B68}"/>
              </a:ext>
            </a:extLst>
          </p:cNvPr>
          <p:cNvGrpSpPr/>
          <p:nvPr/>
        </p:nvGrpSpPr>
        <p:grpSpPr>
          <a:xfrm>
            <a:off x="2105727" y="4876538"/>
            <a:ext cx="1410693" cy="584775"/>
            <a:chOff x="183194" y="5775239"/>
            <a:chExt cx="2170519" cy="584775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71A8283-51C9-D0CA-78EC-3D1F984B234C}"/>
                </a:ext>
              </a:extLst>
            </p:cNvPr>
            <p:cNvSpPr/>
            <p:nvPr/>
          </p:nvSpPr>
          <p:spPr>
            <a:xfrm>
              <a:off x="198991" y="5781481"/>
              <a:ext cx="2134969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57F1BA8-0867-67C3-28DD-4072CF2CAEA5}"/>
                </a:ext>
              </a:extLst>
            </p:cNvPr>
            <p:cNvSpPr txBox="1"/>
            <p:nvPr/>
          </p:nvSpPr>
          <p:spPr>
            <a:xfrm>
              <a:off x="183194" y="5775239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Visualize Gene Modules</a:t>
              </a:r>
            </a:p>
          </p:txBody>
        </p:sp>
      </p:grp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9AA9F379-75BE-1A02-BC55-94B4122EC965}"/>
              </a:ext>
            </a:extLst>
          </p:cNvPr>
          <p:cNvSpPr/>
          <p:nvPr/>
        </p:nvSpPr>
        <p:spPr>
          <a:xfrm rot="5400000">
            <a:off x="884295" y="5719870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70D0919-2AC2-4811-EDA7-BBF8F24489F2}"/>
              </a:ext>
            </a:extLst>
          </p:cNvPr>
          <p:cNvSpPr txBox="1"/>
          <p:nvPr/>
        </p:nvSpPr>
        <p:spPr>
          <a:xfrm>
            <a:off x="1843342" y="1560645"/>
            <a:ext cx="19354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/>
              <a:t>choose_graph_segments</a:t>
            </a:r>
            <a:r>
              <a:rPr lang="en-US" sz="1200" i="1" dirty="0"/>
              <a:t>()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AD962A5-69E5-F552-3045-4B7C052F5803}"/>
              </a:ext>
            </a:extLst>
          </p:cNvPr>
          <p:cNvSpPr txBox="1"/>
          <p:nvPr/>
        </p:nvSpPr>
        <p:spPr>
          <a:xfrm>
            <a:off x="308595" y="6276253"/>
            <a:ext cx="13043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order_cells</a:t>
            </a:r>
            <a:r>
              <a:rPr lang="en-US" sz="1200" i="1" dirty="0"/>
              <a:t>()</a:t>
            </a:r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AF670A23-D9F6-F167-39F0-5DFB518EF250}"/>
              </a:ext>
            </a:extLst>
          </p:cNvPr>
          <p:cNvSpPr/>
          <p:nvPr/>
        </p:nvSpPr>
        <p:spPr>
          <a:xfrm rot="5400000">
            <a:off x="2748366" y="1725003"/>
            <a:ext cx="12541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119DBDD-25CA-6484-1535-A91CEF9C1916}"/>
              </a:ext>
            </a:extLst>
          </p:cNvPr>
          <p:cNvSpPr txBox="1"/>
          <p:nvPr/>
        </p:nvSpPr>
        <p:spPr>
          <a:xfrm>
            <a:off x="1926024" y="3415963"/>
            <a:ext cx="17700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find_gene_modules</a:t>
            </a:r>
            <a:r>
              <a:rPr lang="en-US" sz="1200" i="1" dirty="0"/>
              <a:t>() </a:t>
            </a: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CFDBA9FF-E5A6-2695-6C2A-A68CE3F4759B}"/>
              </a:ext>
            </a:extLst>
          </p:cNvPr>
          <p:cNvSpPr/>
          <p:nvPr/>
        </p:nvSpPr>
        <p:spPr>
          <a:xfrm rot="5400000">
            <a:off x="2734588" y="3598006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293B0B6-070F-79E7-C34B-4E7C4DCEA793}"/>
              </a:ext>
            </a:extLst>
          </p:cNvPr>
          <p:cNvSpPr txBox="1"/>
          <p:nvPr/>
        </p:nvSpPr>
        <p:spPr>
          <a:xfrm>
            <a:off x="1763405" y="4436697"/>
            <a:ext cx="20953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aggregate_gene_expression</a:t>
            </a:r>
            <a:r>
              <a:rPr lang="en-US" sz="1200" i="1" dirty="0"/>
              <a:t>() </a:t>
            </a: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EE6943FB-9F21-D97C-4334-79AFB2197E57}"/>
              </a:ext>
            </a:extLst>
          </p:cNvPr>
          <p:cNvSpPr/>
          <p:nvPr/>
        </p:nvSpPr>
        <p:spPr>
          <a:xfrm rot="5400000">
            <a:off x="2734588" y="2627482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F4A6B8DA-6548-BF48-AA54-3AF3DAF83BA1}"/>
              </a:ext>
            </a:extLst>
          </p:cNvPr>
          <p:cNvSpPr/>
          <p:nvPr/>
        </p:nvSpPr>
        <p:spPr>
          <a:xfrm rot="5400000">
            <a:off x="2734588" y="4589580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978C35B-4939-F9BC-35FF-4B657389B70A}"/>
              </a:ext>
            </a:extLst>
          </p:cNvPr>
          <p:cNvSpPr/>
          <p:nvPr/>
        </p:nvSpPr>
        <p:spPr>
          <a:xfrm>
            <a:off x="126999" y="894293"/>
            <a:ext cx="3644901" cy="5658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Right 147">
            <a:extLst>
              <a:ext uri="{FF2B5EF4-FFF2-40B4-BE49-F238E27FC236}">
                <a16:creationId xmlns:a16="http://schemas.microsoft.com/office/drawing/2014/main" id="{EC69F4FE-85E1-30C5-29FE-B3A351F844BF}"/>
              </a:ext>
            </a:extLst>
          </p:cNvPr>
          <p:cNvSpPr/>
          <p:nvPr/>
        </p:nvSpPr>
        <p:spPr>
          <a:xfrm rot="2467564">
            <a:off x="1430350" y="6257886"/>
            <a:ext cx="806312" cy="193754"/>
          </a:xfrm>
          <a:custGeom>
            <a:avLst/>
            <a:gdLst>
              <a:gd name="connsiteX0" fmla="*/ 0 w 865995"/>
              <a:gd name="connsiteY0" fmla="*/ 96522 h 386089"/>
              <a:gd name="connsiteX1" fmla="*/ 672951 w 865995"/>
              <a:gd name="connsiteY1" fmla="*/ 96522 h 386089"/>
              <a:gd name="connsiteX2" fmla="*/ 672951 w 865995"/>
              <a:gd name="connsiteY2" fmla="*/ 0 h 386089"/>
              <a:gd name="connsiteX3" fmla="*/ 865995 w 865995"/>
              <a:gd name="connsiteY3" fmla="*/ 193045 h 386089"/>
              <a:gd name="connsiteX4" fmla="*/ 672951 w 865995"/>
              <a:gd name="connsiteY4" fmla="*/ 386089 h 386089"/>
              <a:gd name="connsiteX5" fmla="*/ 672951 w 865995"/>
              <a:gd name="connsiteY5" fmla="*/ 289567 h 386089"/>
              <a:gd name="connsiteX6" fmla="*/ 0 w 865995"/>
              <a:gd name="connsiteY6" fmla="*/ 289567 h 386089"/>
              <a:gd name="connsiteX7" fmla="*/ 0 w 865995"/>
              <a:gd name="connsiteY7" fmla="*/ 96522 h 386089"/>
              <a:gd name="connsiteX0" fmla="*/ 0 w 865995"/>
              <a:gd name="connsiteY0" fmla="*/ 0 h 289567"/>
              <a:gd name="connsiteX1" fmla="*/ 672951 w 865995"/>
              <a:gd name="connsiteY1" fmla="*/ 0 h 289567"/>
              <a:gd name="connsiteX2" fmla="*/ 865995 w 865995"/>
              <a:gd name="connsiteY2" fmla="*/ 96523 h 289567"/>
              <a:gd name="connsiteX3" fmla="*/ 672951 w 865995"/>
              <a:gd name="connsiteY3" fmla="*/ 289567 h 289567"/>
              <a:gd name="connsiteX4" fmla="*/ 672951 w 865995"/>
              <a:gd name="connsiteY4" fmla="*/ 193045 h 289567"/>
              <a:gd name="connsiteX5" fmla="*/ 0 w 865995"/>
              <a:gd name="connsiteY5" fmla="*/ 193045 h 289567"/>
              <a:gd name="connsiteX6" fmla="*/ 0 w 865995"/>
              <a:gd name="connsiteY6" fmla="*/ 0 h 289567"/>
              <a:gd name="connsiteX0" fmla="*/ 0 w 672951"/>
              <a:gd name="connsiteY0" fmla="*/ 0 h 289567"/>
              <a:gd name="connsiteX1" fmla="*/ 672951 w 672951"/>
              <a:gd name="connsiteY1" fmla="*/ 0 h 289567"/>
              <a:gd name="connsiteX2" fmla="*/ 672951 w 672951"/>
              <a:gd name="connsiteY2" fmla="*/ 289567 h 289567"/>
              <a:gd name="connsiteX3" fmla="*/ 672951 w 672951"/>
              <a:gd name="connsiteY3" fmla="*/ 193045 h 289567"/>
              <a:gd name="connsiteX4" fmla="*/ 0 w 672951"/>
              <a:gd name="connsiteY4" fmla="*/ 193045 h 289567"/>
              <a:gd name="connsiteX5" fmla="*/ 0 w 672951"/>
              <a:gd name="connsiteY5" fmla="*/ 0 h 289567"/>
              <a:gd name="connsiteX0" fmla="*/ 0 w 672951"/>
              <a:gd name="connsiteY0" fmla="*/ 0 h 193045"/>
              <a:gd name="connsiteX1" fmla="*/ 672951 w 672951"/>
              <a:gd name="connsiteY1" fmla="*/ 0 h 193045"/>
              <a:gd name="connsiteX2" fmla="*/ 672951 w 672951"/>
              <a:gd name="connsiteY2" fmla="*/ 193045 h 193045"/>
              <a:gd name="connsiteX3" fmla="*/ 0 w 672951"/>
              <a:gd name="connsiteY3" fmla="*/ 193045 h 193045"/>
              <a:gd name="connsiteX4" fmla="*/ 0 w 672951"/>
              <a:gd name="connsiteY4" fmla="*/ 0 h 193045"/>
              <a:gd name="connsiteX0" fmla="*/ 0 w 672951"/>
              <a:gd name="connsiteY0" fmla="*/ 0 h 193045"/>
              <a:gd name="connsiteX1" fmla="*/ 629045 w 672951"/>
              <a:gd name="connsiteY1" fmla="*/ 402 h 193045"/>
              <a:gd name="connsiteX2" fmla="*/ 672951 w 672951"/>
              <a:gd name="connsiteY2" fmla="*/ 193045 h 193045"/>
              <a:gd name="connsiteX3" fmla="*/ 0 w 672951"/>
              <a:gd name="connsiteY3" fmla="*/ 193045 h 193045"/>
              <a:gd name="connsiteX4" fmla="*/ 0 w 672951"/>
              <a:gd name="connsiteY4" fmla="*/ 0 h 193045"/>
              <a:gd name="connsiteX0" fmla="*/ 0 w 629045"/>
              <a:gd name="connsiteY0" fmla="*/ 0 h 193045"/>
              <a:gd name="connsiteX1" fmla="*/ 629045 w 629045"/>
              <a:gd name="connsiteY1" fmla="*/ 402 h 193045"/>
              <a:gd name="connsiteX2" fmla="*/ 416461 w 629045"/>
              <a:gd name="connsiteY2" fmla="*/ 192553 h 193045"/>
              <a:gd name="connsiteX3" fmla="*/ 0 w 629045"/>
              <a:gd name="connsiteY3" fmla="*/ 193045 h 193045"/>
              <a:gd name="connsiteX4" fmla="*/ 0 w 629045"/>
              <a:gd name="connsiteY4" fmla="*/ 0 h 193045"/>
              <a:gd name="connsiteX0" fmla="*/ 0 w 637559"/>
              <a:gd name="connsiteY0" fmla="*/ 709 h 193754"/>
              <a:gd name="connsiteX1" fmla="*/ 637559 w 637559"/>
              <a:gd name="connsiteY1" fmla="*/ 0 h 193754"/>
              <a:gd name="connsiteX2" fmla="*/ 416461 w 637559"/>
              <a:gd name="connsiteY2" fmla="*/ 193262 h 193754"/>
              <a:gd name="connsiteX3" fmla="*/ 0 w 637559"/>
              <a:gd name="connsiteY3" fmla="*/ 193754 h 193754"/>
              <a:gd name="connsiteX4" fmla="*/ 0 w 637559"/>
              <a:gd name="connsiteY4" fmla="*/ 709 h 193754"/>
              <a:gd name="connsiteX0" fmla="*/ 0 w 824232"/>
              <a:gd name="connsiteY0" fmla="*/ 0 h 194435"/>
              <a:gd name="connsiteX1" fmla="*/ 824232 w 824232"/>
              <a:gd name="connsiteY1" fmla="*/ 681 h 194435"/>
              <a:gd name="connsiteX2" fmla="*/ 603134 w 824232"/>
              <a:gd name="connsiteY2" fmla="*/ 193943 h 194435"/>
              <a:gd name="connsiteX3" fmla="*/ 186673 w 824232"/>
              <a:gd name="connsiteY3" fmla="*/ 194435 h 194435"/>
              <a:gd name="connsiteX4" fmla="*/ 0 w 824232"/>
              <a:gd name="connsiteY4" fmla="*/ 0 h 194435"/>
              <a:gd name="connsiteX0" fmla="*/ 0 w 806312"/>
              <a:gd name="connsiteY0" fmla="*/ 534 h 193754"/>
              <a:gd name="connsiteX1" fmla="*/ 806312 w 806312"/>
              <a:gd name="connsiteY1" fmla="*/ 0 h 193754"/>
              <a:gd name="connsiteX2" fmla="*/ 585214 w 806312"/>
              <a:gd name="connsiteY2" fmla="*/ 193262 h 193754"/>
              <a:gd name="connsiteX3" fmla="*/ 168753 w 806312"/>
              <a:gd name="connsiteY3" fmla="*/ 193754 h 193754"/>
              <a:gd name="connsiteX4" fmla="*/ 0 w 806312"/>
              <a:gd name="connsiteY4" fmla="*/ 534 h 193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6312" h="193754">
                <a:moveTo>
                  <a:pt x="0" y="534"/>
                </a:moveTo>
                <a:lnTo>
                  <a:pt x="806312" y="0"/>
                </a:lnTo>
                <a:lnTo>
                  <a:pt x="585214" y="193262"/>
                </a:lnTo>
                <a:lnTo>
                  <a:pt x="168753" y="193754"/>
                </a:lnTo>
                <a:lnTo>
                  <a:pt x="0" y="534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48EFDBB-3573-AD1E-6CB1-6838538D69D7}"/>
              </a:ext>
            </a:extLst>
          </p:cNvPr>
          <p:cNvSpPr/>
          <p:nvPr/>
        </p:nvSpPr>
        <p:spPr>
          <a:xfrm>
            <a:off x="158750" y="5827394"/>
            <a:ext cx="1765228" cy="725856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955BDBE-889B-B0A4-6B20-B8C57960608A}"/>
              </a:ext>
            </a:extLst>
          </p:cNvPr>
          <p:cNvSpPr/>
          <p:nvPr/>
        </p:nvSpPr>
        <p:spPr>
          <a:xfrm>
            <a:off x="1867377" y="894292"/>
            <a:ext cx="1895815" cy="5658959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8F5E09F-078A-51BE-056F-4854B8285CA8}"/>
              </a:ext>
            </a:extLst>
          </p:cNvPr>
          <p:cNvSpPr/>
          <p:nvPr/>
        </p:nvSpPr>
        <p:spPr>
          <a:xfrm>
            <a:off x="152023" y="851975"/>
            <a:ext cx="1715353" cy="4192319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2130E9-1C9C-D99E-57BF-5B00816A5C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240"/>
          <a:stretch/>
        </p:blipFill>
        <p:spPr>
          <a:xfrm>
            <a:off x="4017603" y="868961"/>
            <a:ext cx="6144482" cy="665658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396E8387-F44A-7A1A-E3D1-4101E47345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162"/>
          <a:stretch/>
        </p:blipFill>
        <p:spPr>
          <a:xfrm>
            <a:off x="3843756" y="1985453"/>
            <a:ext cx="5414901" cy="40772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D71337-BA45-BE5E-A424-3C61058ABC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158" t="5482" r="838" b="12643"/>
          <a:stretch/>
        </p:blipFill>
        <p:spPr>
          <a:xfrm>
            <a:off x="9514137" y="2242066"/>
            <a:ext cx="2468210" cy="301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024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5CCBB7-2CCA-5A18-9D19-83182E899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031E6-5C7F-BC10-83B0-92D3F1DAE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sp>
        <p:nvSpPr>
          <p:cNvPr id="4" name="Arrow: Right 148">
            <a:extLst>
              <a:ext uri="{FF2B5EF4-FFF2-40B4-BE49-F238E27FC236}">
                <a16:creationId xmlns:a16="http://schemas.microsoft.com/office/drawing/2014/main" id="{22C24784-CA1B-8649-680A-FA9FF41CDAEB}"/>
              </a:ext>
            </a:extLst>
          </p:cNvPr>
          <p:cNvSpPr/>
          <p:nvPr/>
        </p:nvSpPr>
        <p:spPr>
          <a:xfrm rot="2467564">
            <a:off x="1563366" y="875759"/>
            <a:ext cx="691548" cy="386089"/>
          </a:xfrm>
          <a:custGeom>
            <a:avLst/>
            <a:gdLst>
              <a:gd name="connsiteX0" fmla="*/ 0 w 865995"/>
              <a:gd name="connsiteY0" fmla="*/ 96522 h 386089"/>
              <a:gd name="connsiteX1" fmla="*/ 672951 w 865995"/>
              <a:gd name="connsiteY1" fmla="*/ 96522 h 386089"/>
              <a:gd name="connsiteX2" fmla="*/ 672951 w 865995"/>
              <a:gd name="connsiteY2" fmla="*/ 0 h 386089"/>
              <a:gd name="connsiteX3" fmla="*/ 865995 w 865995"/>
              <a:gd name="connsiteY3" fmla="*/ 193045 h 386089"/>
              <a:gd name="connsiteX4" fmla="*/ 672951 w 865995"/>
              <a:gd name="connsiteY4" fmla="*/ 386089 h 386089"/>
              <a:gd name="connsiteX5" fmla="*/ 672951 w 865995"/>
              <a:gd name="connsiteY5" fmla="*/ 289567 h 386089"/>
              <a:gd name="connsiteX6" fmla="*/ 0 w 865995"/>
              <a:gd name="connsiteY6" fmla="*/ 289567 h 386089"/>
              <a:gd name="connsiteX7" fmla="*/ 0 w 865995"/>
              <a:gd name="connsiteY7" fmla="*/ 96522 h 386089"/>
              <a:gd name="connsiteX0" fmla="*/ 370651 w 865995"/>
              <a:gd name="connsiteY0" fmla="*/ 105869 h 386089"/>
              <a:gd name="connsiteX1" fmla="*/ 672951 w 865995"/>
              <a:gd name="connsiteY1" fmla="*/ 96522 h 386089"/>
              <a:gd name="connsiteX2" fmla="*/ 672951 w 865995"/>
              <a:gd name="connsiteY2" fmla="*/ 0 h 386089"/>
              <a:gd name="connsiteX3" fmla="*/ 865995 w 865995"/>
              <a:gd name="connsiteY3" fmla="*/ 193045 h 386089"/>
              <a:gd name="connsiteX4" fmla="*/ 672951 w 865995"/>
              <a:gd name="connsiteY4" fmla="*/ 386089 h 386089"/>
              <a:gd name="connsiteX5" fmla="*/ 672951 w 865995"/>
              <a:gd name="connsiteY5" fmla="*/ 289567 h 386089"/>
              <a:gd name="connsiteX6" fmla="*/ 0 w 865995"/>
              <a:gd name="connsiteY6" fmla="*/ 289567 h 386089"/>
              <a:gd name="connsiteX7" fmla="*/ 370651 w 865995"/>
              <a:gd name="connsiteY7" fmla="*/ 105869 h 386089"/>
              <a:gd name="connsiteX0" fmla="*/ 219817 w 715161"/>
              <a:gd name="connsiteY0" fmla="*/ 105869 h 386089"/>
              <a:gd name="connsiteX1" fmla="*/ 522117 w 715161"/>
              <a:gd name="connsiteY1" fmla="*/ 96522 h 386089"/>
              <a:gd name="connsiteX2" fmla="*/ 522117 w 715161"/>
              <a:gd name="connsiteY2" fmla="*/ 0 h 386089"/>
              <a:gd name="connsiteX3" fmla="*/ 715161 w 715161"/>
              <a:gd name="connsiteY3" fmla="*/ 193045 h 386089"/>
              <a:gd name="connsiteX4" fmla="*/ 522117 w 715161"/>
              <a:gd name="connsiteY4" fmla="*/ 386089 h 386089"/>
              <a:gd name="connsiteX5" fmla="*/ 522117 w 715161"/>
              <a:gd name="connsiteY5" fmla="*/ 289567 h 386089"/>
              <a:gd name="connsiteX6" fmla="*/ 0 w 715161"/>
              <a:gd name="connsiteY6" fmla="*/ 288530 h 386089"/>
              <a:gd name="connsiteX7" fmla="*/ 219817 w 715161"/>
              <a:gd name="connsiteY7" fmla="*/ 105869 h 386089"/>
              <a:gd name="connsiteX0" fmla="*/ 201594 w 696938"/>
              <a:gd name="connsiteY0" fmla="*/ 105869 h 386089"/>
              <a:gd name="connsiteX1" fmla="*/ 503894 w 696938"/>
              <a:gd name="connsiteY1" fmla="*/ 96522 h 386089"/>
              <a:gd name="connsiteX2" fmla="*/ 503894 w 696938"/>
              <a:gd name="connsiteY2" fmla="*/ 0 h 386089"/>
              <a:gd name="connsiteX3" fmla="*/ 696938 w 696938"/>
              <a:gd name="connsiteY3" fmla="*/ 193045 h 386089"/>
              <a:gd name="connsiteX4" fmla="*/ 503894 w 696938"/>
              <a:gd name="connsiteY4" fmla="*/ 386089 h 386089"/>
              <a:gd name="connsiteX5" fmla="*/ 503894 w 696938"/>
              <a:gd name="connsiteY5" fmla="*/ 289567 h 386089"/>
              <a:gd name="connsiteX6" fmla="*/ 0 w 696938"/>
              <a:gd name="connsiteY6" fmla="*/ 285264 h 386089"/>
              <a:gd name="connsiteX7" fmla="*/ 201594 w 696938"/>
              <a:gd name="connsiteY7" fmla="*/ 105869 h 386089"/>
              <a:gd name="connsiteX0" fmla="*/ 196204 w 691548"/>
              <a:gd name="connsiteY0" fmla="*/ 105869 h 386089"/>
              <a:gd name="connsiteX1" fmla="*/ 498504 w 691548"/>
              <a:gd name="connsiteY1" fmla="*/ 96522 h 386089"/>
              <a:gd name="connsiteX2" fmla="*/ 498504 w 691548"/>
              <a:gd name="connsiteY2" fmla="*/ 0 h 386089"/>
              <a:gd name="connsiteX3" fmla="*/ 691548 w 691548"/>
              <a:gd name="connsiteY3" fmla="*/ 193045 h 386089"/>
              <a:gd name="connsiteX4" fmla="*/ 498504 w 691548"/>
              <a:gd name="connsiteY4" fmla="*/ 386089 h 386089"/>
              <a:gd name="connsiteX5" fmla="*/ 498504 w 691548"/>
              <a:gd name="connsiteY5" fmla="*/ 289567 h 386089"/>
              <a:gd name="connsiteX6" fmla="*/ 0 w 691548"/>
              <a:gd name="connsiteY6" fmla="*/ 272128 h 386089"/>
              <a:gd name="connsiteX7" fmla="*/ 196204 w 691548"/>
              <a:gd name="connsiteY7" fmla="*/ 105869 h 38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548" h="386089">
                <a:moveTo>
                  <a:pt x="196204" y="105869"/>
                </a:moveTo>
                <a:lnTo>
                  <a:pt x="498504" y="96522"/>
                </a:lnTo>
                <a:lnTo>
                  <a:pt x="498504" y="0"/>
                </a:lnTo>
                <a:lnTo>
                  <a:pt x="691548" y="193045"/>
                </a:lnTo>
                <a:lnTo>
                  <a:pt x="498504" y="386089"/>
                </a:lnTo>
                <a:lnTo>
                  <a:pt x="498504" y="289567"/>
                </a:lnTo>
                <a:lnTo>
                  <a:pt x="0" y="272128"/>
                </a:lnTo>
                <a:lnTo>
                  <a:pt x="196204" y="105869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55F0606-AAF6-F19D-8585-0322C7C3E257}"/>
              </a:ext>
            </a:extLst>
          </p:cNvPr>
          <p:cNvSpPr/>
          <p:nvPr/>
        </p:nvSpPr>
        <p:spPr>
          <a:xfrm rot="5400000">
            <a:off x="898073" y="1325513"/>
            <a:ext cx="12541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33AFF0C-3609-4FD0-65C1-815AD0F492C6}"/>
              </a:ext>
            </a:extLst>
          </p:cNvPr>
          <p:cNvGrpSpPr/>
          <p:nvPr/>
        </p:nvGrpSpPr>
        <p:grpSpPr>
          <a:xfrm>
            <a:off x="203372" y="942103"/>
            <a:ext cx="1514816" cy="338554"/>
            <a:chOff x="-69645" y="698949"/>
            <a:chExt cx="2178751" cy="33855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26D89AC-0F1F-7076-B231-3A8B001820CC}"/>
                </a:ext>
              </a:extLst>
            </p:cNvPr>
            <p:cNvSpPr/>
            <p:nvPr/>
          </p:nvSpPr>
          <p:spPr>
            <a:xfrm>
              <a:off x="113942" y="750352"/>
              <a:ext cx="1834757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ADF06E-BA08-3FD0-54EA-77B24A331DF9}"/>
                </a:ext>
              </a:extLst>
            </p:cNvPr>
            <p:cNvSpPr txBox="1"/>
            <p:nvPr/>
          </p:nvSpPr>
          <p:spPr>
            <a:xfrm>
              <a:off x="-69645" y="698949"/>
              <a:ext cx="21787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Normalization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DDDD5E9-73C2-11B7-277F-FCED7913579B}"/>
              </a:ext>
            </a:extLst>
          </p:cNvPr>
          <p:cNvGrpSpPr/>
          <p:nvPr/>
        </p:nvGrpSpPr>
        <p:grpSpPr>
          <a:xfrm>
            <a:off x="69657" y="2191219"/>
            <a:ext cx="1782247" cy="830997"/>
            <a:chOff x="27906" y="5317845"/>
            <a:chExt cx="2185416" cy="83099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9F41E02-2AA8-983E-1695-FBF6B589B14B}"/>
                </a:ext>
              </a:extLst>
            </p:cNvPr>
            <p:cNvSpPr/>
            <p:nvPr/>
          </p:nvSpPr>
          <p:spPr>
            <a:xfrm>
              <a:off x="292267" y="5372080"/>
              <a:ext cx="1658952" cy="729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5A90B77-94C0-58FD-66FF-C4CB6BF3E126}"/>
                </a:ext>
              </a:extLst>
            </p:cNvPr>
            <p:cNvSpPr txBox="1"/>
            <p:nvPr/>
          </p:nvSpPr>
          <p:spPr>
            <a:xfrm>
              <a:off x="27906" y="5317845"/>
              <a:ext cx="21854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Linear Dimensional </a:t>
              </a:r>
            </a:p>
            <a:p>
              <a:pPr algn="ctr"/>
              <a:r>
                <a:rPr lang="en-US" sz="1600" b="1" dirty="0"/>
                <a:t>Reduction 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3084789-AC2F-48AE-9695-3FCE8C82BBDB}"/>
              </a:ext>
            </a:extLst>
          </p:cNvPr>
          <p:cNvGrpSpPr/>
          <p:nvPr/>
        </p:nvGrpSpPr>
        <p:grpSpPr>
          <a:xfrm>
            <a:off x="210748" y="3363862"/>
            <a:ext cx="1500065" cy="1338812"/>
            <a:chOff x="88035" y="5728322"/>
            <a:chExt cx="2308029" cy="133881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275F7B1-8E3F-69E4-8279-70B42D838800}"/>
                </a:ext>
              </a:extLst>
            </p:cNvPr>
            <p:cNvSpPr/>
            <p:nvPr/>
          </p:nvSpPr>
          <p:spPr>
            <a:xfrm>
              <a:off x="134321" y="5728322"/>
              <a:ext cx="2258573" cy="13234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01854B1-0AFB-152C-58CB-A85ED884D31C}"/>
                </a:ext>
              </a:extLst>
            </p:cNvPr>
            <p:cNvSpPr txBox="1"/>
            <p:nvPr/>
          </p:nvSpPr>
          <p:spPr>
            <a:xfrm>
              <a:off x="88035" y="5743695"/>
              <a:ext cx="230802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Nonlinear Dimension Reduction,</a:t>
              </a:r>
            </a:p>
            <a:p>
              <a:pPr algn="ctr"/>
              <a:r>
                <a:rPr lang="en-US" sz="1600" b="1" dirty="0"/>
                <a:t>Clustering,</a:t>
              </a:r>
            </a:p>
            <a:p>
              <a:pPr algn="ctr"/>
              <a:r>
                <a:rPr lang="en-US" sz="1600" b="1" dirty="0"/>
                <a:t>Partitioning 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AC73E50-E8C0-7676-A68F-90F45666F6E9}"/>
              </a:ext>
            </a:extLst>
          </p:cNvPr>
          <p:cNvGrpSpPr/>
          <p:nvPr/>
        </p:nvGrpSpPr>
        <p:grpSpPr>
          <a:xfrm>
            <a:off x="255434" y="1561471"/>
            <a:ext cx="1410693" cy="338554"/>
            <a:chOff x="636190" y="1289169"/>
            <a:chExt cx="1537719" cy="33855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FFCDF83-CDCC-AC11-A0ED-71386A6B7C20}"/>
                </a:ext>
              </a:extLst>
            </p:cNvPr>
            <p:cNvSpPr/>
            <p:nvPr/>
          </p:nvSpPr>
          <p:spPr>
            <a:xfrm>
              <a:off x="754184" y="1332386"/>
              <a:ext cx="1271053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8626738-63CE-AD63-96EB-3ADB6A93CD56}"/>
                </a:ext>
              </a:extLst>
            </p:cNvPr>
            <p:cNvSpPr txBox="1"/>
            <p:nvPr/>
          </p:nvSpPr>
          <p:spPr>
            <a:xfrm>
              <a:off x="636190" y="1289169"/>
              <a:ext cx="15377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Integration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E38F73E-9DEB-64B7-BBBB-DF136F366DD0}"/>
              </a:ext>
            </a:extLst>
          </p:cNvPr>
          <p:cNvSpPr txBox="1"/>
          <p:nvPr/>
        </p:nvSpPr>
        <p:spPr>
          <a:xfrm>
            <a:off x="59695" y="1198409"/>
            <a:ext cx="18021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preprocess_cds</a:t>
            </a:r>
            <a:r>
              <a:rPr lang="en-US" sz="1200" i="1" dirty="0"/>
              <a:t>()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4FAF88-B91C-6193-B181-6CF7842E6BF4}"/>
              </a:ext>
            </a:extLst>
          </p:cNvPr>
          <p:cNvSpPr txBox="1"/>
          <p:nvPr/>
        </p:nvSpPr>
        <p:spPr>
          <a:xfrm>
            <a:off x="39342" y="1806129"/>
            <a:ext cx="18428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align_cds</a:t>
            </a:r>
            <a:r>
              <a:rPr lang="en-US" sz="1200" i="1" dirty="0"/>
              <a:t>()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705E4C-B5F0-8458-209C-327402D5CB62}"/>
              </a:ext>
            </a:extLst>
          </p:cNvPr>
          <p:cNvSpPr txBox="1"/>
          <p:nvPr/>
        </p:nvSpPr>
        <p:spPr>
          <a:xfrm>
            <a:off x="75731" y="2951456"/>
            <a:ext cx="17700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reduce_dimension</a:t>
            </a:r>
            <a:r>
              <a:rPr lang="en-US" sz="1200" i="1" dirty="0"/>
              <a:t>()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3F8B4C-3C60-84F4-E4E4-4CB29F55F052}"/>
              </a:ext>
            </a:extLst>
          </p:cNvPr>
          <p:cNvSpPr txBox="1"/>
          <p:nvPr/>
        </p:nvSpPr>
        <p:spPr>
          <a:xfrm>
            <a:off x="374041" y="4635295"/>
            <a:ext cx="11734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 </a:t>
            </a:r>
            <a:r>
              <a:rPr lang="en-US" sz="1200" i="1" dirty="0" err="1"/>
              <a:t>cluster_cells</a:t>
            </a:r>
            <a:r>
              <a:rPr lang="en-US" sz="1200" i="1" dirty="0"/>
              <a:t> ()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DD251F-2A59-06C8-91EC-0A994C5519DF}"/>
              </a:ext>
            </a:extLst>
          </p:cNvPr>
          <p:cNvSpPr txBox="1"/>
          <p:nvPr/>
        </p:nvSpPr>
        <p:spPr>
          <a:xfrm>
            <a:off x="64888" y="5576330"/>
            <a:ext cx="17917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/>
              <a:t>learn_graph</a:t>
            </a:r>
            <a:r>
              <a:rPr lang="en-US" sz="1200" i="1" dirty="0"/>
              <a:t>()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8CE18D0-7F02-5EAC-4930-FAA160A9360D}"/>
              </a:ext>
            </a:extLst>
          </p:cNvPr>
          <p:cNvGrpSpPr/>
          <p:nvPr/>
        </p:nvGrpSpPr>
        <p:grpSpPr>
          <a:xfrm>
            <a:off x="255434" y="5063056"/>
            <a:ext cx="1410693" cy="584775"/>
            <a:chOff x="136544" y="5759803"/>
            <a:chExt cx="2170519" cy="58477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61CF546-EC5F-31A4-A1F5-05C6C9BA991D}"/>
                </a:ext>
              </a:extLst>
            </p:cNvPr>
            <p:cNvSpPr/>
            <p:nvPr/>
          </p:nvSpPr>
          <p:spPr>
            <a:xfrm>
              <a:off x="297468" y="5781481"/>
              <a:ext cx="1805536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EC13EA7-0F14-126D-06C8-E83F4DD18814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Trajectory Graph</a:t>
              </a:r>
            </a:p>
          </p:txBody>
        </p:sp>
      </p:grp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7FE50055-FEF1-EAE2-3A65-1801CBEA69E7}"/>
              </a:ext>
            </a:extLst>
          </p:cNvPr>
          <p:cNvSpPr/>
          <p:nvPr/>
        </p:nvSpPr>
        <p:spPr>
          <a:xfrm rot="5400000">
            <a:off x="892518" y="1955718"/>
            <a:ext cx="136524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16ACF06-877B-A08F-3DCB-B25A7EC14D12}"/>
              </a:ext>
            </a:extLst>
          </p:cNvPr>
          <p:cNvSpPr/>
          <p:nvPr/>
        </p:nvSpPr>
        <p:spPr>
          <a:xfrm rot="5400000">
            <a:off x="884295" y="3093403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EC26AB2D-0E58-04BC-8AD3-F073025E17A7}"/>
              </a:ext>
            </a:extLst>
          </p:cNvPr>
          <p:cNvSpPr/>
          <p:nvPr/>
        </p:nvSpPr>
        <p:spPr>
          <a:xfrm rot="5400000">
            <a:off x="884295" y="4805242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94D20F8-2F0E-73BB-7474-B631D98BB9CF}"/>
              </a:ext>
            </a:extLst>
          </p:cNvPr>
          <p:cNvGrpSpPr/>
          <p:nvPr/>
        </p:nvGrpSpPr>
        <p:grpSpPr>
          <a:xfrm>
            <a:off x="255434" y="5973939"/>
            <a:ext cx="1410693" cy="338554"/>
            <a:chOff x="136544" y="5759803"/>
            <a:chExt cx="2170519" cy="33855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4EA21AE-87B8-2311-FE17-38250172262A}"/>
                </a:ext>
              </a:extLst>
            </p:cNvPr>
            <p:cNvSpPr/>
            <p:nvPr/>
          </p:nvSpPr>
          <p:spPr>
            <a:xfrm>
              <a:off x="297468" y="5781482"/>
              <a:ext cx="1805536" cy="2724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7A6E894-E9F2-497B-581B-C4F6C94C9BE7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Order Cells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8F9B801-14FF-E4E9-FAEE-11687B6E8B6B}"/>
              </a:ext>
            </a:extLst>
          </p:cNvPr>
          <p:cNvGrpSpPr/>
          <p:nvPr/>
        </p:nvGrpSpPr>
        <p:grpSpPr>
          <a:xfrm>
            <a:off x="2105727" y="993506"/>
            <a:ext cx="1410693" cy="584775"/>
            <a:chOff x="136544" y="5759803"/>
            <a:chExt cx="2170519" cy="584775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32BA086-76BA-6B73-0535-359C0EA6B419}"/>
                </a:ext>
              </a:extLst>
            </p:cNvPr>
            <p:cNvSpPr/>
            <p:nvPr/>
          </p:nvSpPr>
          <p:spPr>
            <a:xfrm>
              <a:off x="297468" y="5781481"/>
              <a:ext cx="1805536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B1D7331-959E-B566-5778-82263F991497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Subset Trajectory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546AC7B-E389-4D6E-E8FA-EDD4A25EEA7B}"/>
              </a:ext>
            </a:extLst>
          </p:cNvPr>
          <p:cNvGrpSpPr/>
          <p:nvPr/>
        </p:nvGrpSpPr>
        <p:grpSpPr>
          <a:xfrm>
            <a:off x="2105727" y="2028272"/>
            <a:ext cx="1410693" cy="584775"/>
            <a:chOff x="136544" y="5759803"/>
            <a:chExt cx="2170519" cy="584775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D3C71B9-01D6-5D78-46DA-765146666860}"/>
                </a:ext>
              </a:extLst>
            </p:cNvPr>
            <p:cNvSpPr/>
            <p:nvPr/>
          </p:nvSpPr>
          <p:spPr>
            <a:xfrm>
              <a:off x="297468" y="5781481"/>
              <a:ext cx="1805536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7827624-6CEE-447B-14CB-AF6FA31F8D0A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Reprocess Trajectory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B7F9423-E825-9ED8-3812-912E2DC7D739}"/>
              </a:ext>
            </a:extLst>
          </p:cNvPr>
          <p:cNvGrpSpPr/>
          <p:nvPr/>
        </p:nvGrpSpPr>
        <p:grpSpPr>
          <a:xfrm>
            <a:off x="2105727" y="2916488"/>
            <a:ext cx="1410693" cy="592862"/>
            <a:chOff x="136544" y="5781481"/>
            <a:chExt cx="2170519" cy="592862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89397AE-B7EB-1E58-E709-C048B024C653}"/>
                </a:ext>
              </a:extLst>
            </p:cNvPr>
            <p:cNvSpPr/>
            <p:nvPr/>
          </p:nvSpPr>
          <p:spPr>
            <a:xfrm>
              <a:off x="297468" y="5781481"/>
              <a:ext cx="1805536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3F5B360-8D9C-D94F-B25A-A5F42B0A6AB1}"/>
                </a:ext>
              </a:extLst>
            </p:cNvPr>
            <p:cNvSpPr txBox="1"/>
            <p:nvPr/>
          </p:nvSpPr>
          <p:spPr>
            <a:xfrm>
              <a:off x="136544" y="5789568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Find Altered Genes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C2BE7AD-D05B-7420-092F-14CEA7EB3C62}"/>
              </a:ext>
            </a:extLst>
          </p:cNvPr>
          <p:cNvGrpSpPr/>
          <p:nvPr/>
        </p:nvGrpSpPr>
        <p:grpSpPr>
          <a:xfrm>
            <a:off x="2105727" y="3884946"/>
            <a:ext cx="1410693" cy="584775"/>
            <a:chOff x="199846" y="5774065"/>
            <a:chExt cx="2170519" cy="58477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C47B289-6E75-ACBF-DA83-C9F5E942DF69}"/>
                </a:ext>
              </a:extLst>
            </p:cNvPr>
            <p:cNvSpPr/>
            <p:nvPr/>
          </p:nvSpPr>
          <p:spPr>
            <a:xfrm>
              <a:off x="255376" y="5781481"/>
              <a:ext cx="2059461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C96A6B0-21E9-9F80-09C1-803913EA7100}"/>
                </a:ext>
              </a:extLst>
            </p:cNvPr>
            <p:cNvSpPr txBox="1"/>
            <p:nvPr/>
          </p:nvSpPr>
          <p:spPr>
            <a:xfrm>
              <a:off x="199846" y="5774065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Aggregate to Gene Modules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E315A24-D4EB-3CCF-B39C-73DA3A745DF7}"/>
              </a:ext>
            </a:extLst>
          </p:cNvPr>
          <p:cNvGrpSpPr/>
          <p:nvPr/>
        </p:nvGrpSpPr>
        <p:grpSpPr>
          <a:xfrm>
            <a:off x="2105727" y="4876538"/>
            <a:ext cx="1410693" cy="584775"/>
            <a:chOff x="183194" y="5775239"/>
            <a:chExt cx="2170519" cy="584775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B56D4FA-9131-1E6E-A3A2-DCFAFA1ADC37}"/>
                </a:ext>
              </a:extLst>
            </p:cNvPr>
            <p:cNvSpPr/>
            <p:nvPr/>
          </p:nvSpPr>
          <p:spPr>
            <a:xfrm>
              <a:off x="198991" y="5781481"/>
              <a:ext cx="2134969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1705C8C-DE2C-FCD4-87F3-2DB7DB1201A5}"/>
                </a:ext>
              </a:extLst>
            </p:cNvPr>
            <p:cNvSpPr txBox="1"/>
            <p:nvPr/>
          </p:nvSpPr>
          <p:spPr>
            <a:xfrm>
              <a:off x="183194" y="5775239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Visualize Gene Modules</a:t>
              </a:r>
            </a:p>
          </p:txBody>
        </p:sp>
      </p:grp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7D50B340-0AEF-9D6A-E11F-94B17CC66E37}"/>
              </a:ext>
            </a:extLst>
          </p:cNvPr>
          <p:cNvSpPr/>
          <p:nvPr/>
        </p:nvSpPr>
        <p:spPr>
          <a:xfrm rot="5400000">
            <a:off x="884295" y="5719870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89E473-8CA4-A2C5-CEE3-B46EABAFBEC0}"/>
              </a:ext>
            </a:extLst>
          </p:cNvPr>
          <p:cNvSpPr txBox="1"/>
          <p:nvPr/>
        </p:nvSpPr>
        <p:spPr>
          <a:xfrm>
            <a:off x="1843342" y="1560645"/>
            <a:ext cx="19354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/>
              <a:t>choose_graph_segments</a:t>
            </a:r>
            <a:r>
              <a:rPr lang="en-US" sz="1200" i="1" dirty="0"/>
              <a:t>()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3F19917-9C34-E580-9E80-FF26A88F14AB}"/>
              </a:ext>
            </a:extLst>
          </p:cNvPr>
          <p:cNvSpPr txBox="1"/>
          <p:nvPr/>
        </p:nvSpPr>
        <p:spPr>
          <a:xfrm>
            <a:off x="308595" y="6276253"/>
            <a:ext cx="13043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order_cells</a:t>
            </a:r>
            <a:r>
              <a:rPr lang="en-US" sz="1200" i="1" dirty="0"/>
              <a:t>()</a:t>
            </a:r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8429D9D5-7912-14B1-A0A8-22953AA39E1C}"/>
              </a:ext>
            </a:extLst>
          </p:cNvPr>
          <p:cNvSpPr/>
          <p:nvPr/>
        </p:nvSpPr>
        <p:spPr>
          <a:xfrm rot="5400000">
            <a:off x="2748366" y="1725003"/>
            <a:ext cx="12541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D78D0F1-ECEB-F95B-75F3-D6E38A247CAC}"/>
              </a:ext>
            </a:extLst>
          </p:cNvPr>
          <p:cNvSpPr txBox="1"/>
          <p:nvPr/>
        </p:nvSpPr>
        <p:spPr>
          <a:xfrm>
            <a:off x="1926024" y="3415963"/>
            <a:ext cx="17700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find_gene_modules</a:t>
            </a:r>
            <a:r>
              <a:rPr lang="en-US" sz="1200" i="1" dirty="0"/>
              <a:t>() </a:t>
            </a: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E8970DE6-6D14-5380-2FB1-CFFED3403088}"/>
              </a:ext>
            </a:extLst>
          </p:cNvPr>
          <p:cNvSpPr/>
          <p:nvPr/>
        </p:nvSpPr>
        <p:spPr>
          <a:xfrm rot="5400000">
            <a:off x="2734588" y="3598006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9D95C56-F8B0-1383-D845-885A36FD6715}"/>
              </a:ext>
            </a:extLst>
          </p:cNvPr>
          <p:cNvSpPr txBox="1"/>
          <p:nvPr/>
        </p:nvSpPr>
        <p:spPr>
          <a:xfrm>
            <a:off x="1763405" y="4436697"/>
            <a:ext cx="20953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aggregate_gene_expression</a:t>
            </a:r>
            <a:r>
              <a:rPr lang="en-US" sz="1200" i="1" dirty="0"/>
              <a:t>() </a:t>
            </a: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657506FF-6EB4-4F60-9353-D52FCB15DDD4}"/>
              </a:ext>
            </a:extLst>
          </p:cNvPr>
          <p:cNvSpPr/>
          <p:nvPr/>
        </p:nvSpPr>
        <p:spPr>
          <a:xfrm rot="5400000">
            <a:off x="2734588" y="2627482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E5FF2C6D-BFEC-E216-4047-8506A05A87DD}"/>
              </a:ext>
            </a:extLst>
          </p:cNvPr>
          <p:cNvSpPr/>
          <p:nvPr/>
        </p:nvSpPr>
        <p:spPr>
          <a:xfrm rot="5400000">
            <a:off x="2734588" y="4589580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372715B-EBF0-91E3-FC61-3EAC41AE2B04}"/>
              </a:ext>
            </a:extLst>
          </p:cNvPr>
          <p:cNvSpPr/>
          <p:nvPr/>
        </p:nvSpPr>
        <p:spPr>
          <a:xfrm>
            <a:off x="126999" y="894293"/>
            <a:ext cx="3644901" cy="5658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Right 147">
            <a:extLst>
              <a:ext uri="{FF2B5EF4-FFF2-40B4-BE49-F238E27FC236}">
                <a16:creationId xmlns:a16="http://schemas.microsoft.com/office/drawing/2014/main" id="{720BE757-6448-EA97-3E96-1574CC3F63FA}"/>
              </a:ext>
            </a:extLst>
          </p:cNvPr>
          <p:cNvSpPr/>
          <p:nvPr/>
        </p:nvSpPr>
        <p:spPr>
          <a:xfrm rot="2467564">
            <a:off x="1430350" y="6257886"/>
            <a:ext cx="806312" cy="193754"/>
          </a:xfrm>
          <a:custGeom>
            <a:avLst/>
            <a:gdLst>
              <a:gd name="connsiteX0" fmla="*/ 0 w 865995"/>
              <a:gd name="connsiteY0" fmla="*/ 96522 h 386089"/>
              <a:gd name="connsiteX1" fmla="*/ 672951 w 865995"/>
              <a:gd name="connsiteY1" fmla="*/ 96522 h 386089"/>
              <a:gd name="connsiteX2" fmla="*/ 672951 w 865995"/>
              <a:gd name="connsiteY2" fmla="*/ 0 h 386089"/>
              <a:gd name="connsiteX3" fmla="*/ 865995 w 865995"/>
              <a:gd name="connsiteY3" fmla="*/ 193045 h 386089"/>
              <a:gd name="connsiteX4" fmla="*/ 672951 w 865995"/>
              <a:gd name="connsiteY4" fmla="*/ 386089 h 386089"/>
              <a:gd name="connsiteX5" fmla="*/ 672951 w 865995"/>
              <a:gd name="connsiteY5" fmla="*/ 289567 h 386089"/>
              <a:gd name="connsiteX6" fmla="*/ 0 w 865995"/>
              <a:gd name="connsiteY6" fmla="*/ 289567 h 386089"/>
              <a:gd name="connsiteX7" fmla="*/ 0 w 865995"/>
              <a:gd name="connsiteY7" fmla="*/ 96522 h 386089"/>
              <a:gd name="connsiteX0" fmla="*/ 0 w 865995"/>
              <a:gd name="connsiteY0" fmla="*/ 0 h 289567"/>
              <a:gd name="connsiteX1" fmla="*/ 672951 w 865995"/>
              <a:gd name="connsiteY1" fmla="*/ 0 h 289567"/>
              <a:gd name="connsiteX2" fmla="*/ 865995 w 865995"/>
              <a:gd name="connsiteY2" fmla="*/ 96523 h 289567"/>
              <a:gd name="connsiteX3" fmla="*/ 672951 w 865995"/>
              <a:gd name="connsiteY3" fmla="*/ 289567 h 289567"/>
              <a:gd name="connsiteX4" fmla="*/ 672951 w 865995"/>
              <a:gd name="connsiteY4" fmla="*/ 193045 h 289567"/>
              <a:gd name="connsiteX5" fmla="*/ 0 w 865995"/>
              <a:gd name="connsiteY5" fmla="*/ 193045 h 289567"/>
              <a:gd name="connsiteX6" fmla="*/ 0 w 865995"/>
              <a:gd name="connsiteY6" fmla="*/ 0 h 289567"/>
              <a:gd name="connsiteX0" fmla="*/ 0 w 672951"/>
              <a:gd name="connsiteY0" fmla="*/ 0 h 289567"/>
              <a:gd name="connsiteX1" fmla="*/ 672951 w 672951"/>
              <a:gd name="connsiteY1" fmla="*/ 0 h 289567"/>
              <a:gd name="connsiteX2" fmla="*/ 672951 w 672951"/>
              <a:gd name="connsiteY2" fmla="*/ 289567 h 289567"/>
              <a:gd name="connsiteX3" fmla="*/ 672951 w 672951"/>
              <a:gd name="connsiteY3" fmla="*/ 193045 h 289567"/>
              <a:gd name="connsiteX4" fmla="*/ 0 w 672951"/>
              <a:gd name="connsiteY4" fmla="*/ 193045 h 289567"/>
              <a:gd name="connsiteX5" fmla="*/ 0 w 672951"/>
              <a:gd name="connsiteY5" fmla="*/ 0 h 289567"/>
              <a:gd name="connsiteX0" fmla="*/ 0 w 672951"/>
              <a:gd name="connsiteY0" fmla="*/ 0 h 193045"/>
              <a:gd name="connsiteX1" fmla="*/ 672951 w 672951"/>
              <a:gd name="connsiteY1" fmla="*/ 0 h 193045"/>
              <a:gd name="connsiteX2" fmla="*/ 672951 w 672951"/>
              <a:gd name="connsiteY2" fmla="*/ 193045 h 193045"/>
              <a:gd name="connsiteX3" fmla="*/ 0 w 672951"/>
              <a:gd name="connsiteY3" fmla="*/ 193045 h 193045"/>
              <a:gd name="connsiteX4" fmla="*/ 0 w 672951"/>
              <a:gd name="connsiteY4" fmla="*/ 0 h 193045"/>
              <a:gd name="connsiteX0" fmla="*/ 0 w 672951"/>
              <a:gd name="connsiteY0" fmla="*/ 0 h 193045"/>
              <a:gd name="connsiteX1" fmla="*/ 629045 w 672951"/>
              <a:gd name="connsiteY1" fmla="*/ 402 h 193045"/>
              <a:gd name="connsiteX2" fmla="*/ 672951 w 672951"/>
              <a:gd name="connsiteY2" fmla="*/ 193045 h 193045"/>
              <a:gd name="connsiteX3" fmla="*/ 0 w 672951"/>
              <a:gd name="connsiteY3" fmla="*/ 193045 h 193045"/>
              <a:gd name="connsiteX4" fmla="*/ 0 w 672951"/>
              <a:gd name="connsiteY4" fmla="*/ 0 h 193045"/>
              <a:gd name="connsiteX0" fmla="*/ 0 w 629045"/>
              <a:gd name="connsiteY0" fmla="*/ 0 h 193045"/>
              <a:gd name="connsiteX1" fmla="*/ 629045 w 629045"/>
              <a:gd name="connsiteY1" fmla="*/ 402 h 193045"/>
              <a:gd name="connsiteX2" fmla="*/ 416461 w 629045"/>
              <a:gd name="connsiteY2" fmla="*/ 192553 h 193045"/>
              <a:gd name="connsiteX3" fmla="*/ 0 w 629045"/>
              <a:gd name="connsiteY3" fmla="*/ 193045 h 193045"/>
              <a:gd name="connsiteX4" fmla="*/ 0 w 629045"/>
              <a:gd name="connsiteY4" fmla="*/ 0 h 193045"/>
              <a:gd name="connsiteX0" fmla="*/ 0 w 637559"/>
              <a:gd name="connsiteY0" fmla="*/ 709 h 193754"/>
              <a:gd name="connsiteX1" fmla="*/ 637559 w 637559"/>
              <a:gd name="connsiteY1" fmla="*/ 0 h 193754"/>
              <a:gd name="connsiteX2" fmla="*/ 416461 w 637559"/>
              <a:gd name="connsiteY2" fmla="*/ 193262 h 193754"/>
              <a:gd name="connsiteX3" fmla="*/ 0 w 637559"/>
              <a:gd name="connsiteY3" fmla="*/ 193754 h 193754"/>
              <a:gd name="connsiteX4" fmla="*/ 0 w 637559"/>
              <a:gd name="connsiteY4" fmla="*/ 709 h 193754"/>
              <a:gd name="connsiteX0" fmla="*/ 0 w 824232"/>
              <a:gd name="connsiteY0" fmla="*/ 0 h 194435"/>
              <a:gd name="connsiteX1" fmla="*/ 824232 w 824232"/>
              <a:gd name="connsiteY1" fmla="*/ 681 h 194435"/>
              <a:gd name="connsiteX2" fmla="*/ 603134 w 824232"/>
              <a:gd name="connsiteY2" fmla="*/ 193943 h 194435"/>
              <a:gd name="connsiteX3" fmla="*/ 186673 w 824232"/>
              <a:gd name="connsiteY3" fmla="*/ 194435 h 194435"/>
              <a:gd name="connsiteX4" fmla="*/ 0 w 824232"/>
              <a:gd name="connsiteY4" fmla="*/ 0 h 194435"/>
              <a:gd name="connsiteX0" fmla="*/ 0 w 806312"/>
              <a:gd name="connsiteY0" fmla="*/ 534 h 193754"/>
              <a:gd name="connsiteX1" fmla="*/ 806312 w 806312"/>
              <a:gd name="connsiteY1" fmla="*/ 0 h 193754"/>
              <a:gd name="connsiteX2" fmla="*/ 585214 w 806312"/>
              <a:gd name="connsiteY2" fmla="*/ 193262 h 193754"/>
              <a:gd name="connsiteX3" fmla="*/ 168753 w 806312"/>
              <a:gd name="connsiteY3" fmla="*/ 193754 h 193754"/>
              <a:gd name="connsiteX4" fmla="*/ 0 w 806312"/>
              <a:gd name="connsiteY4" fmla="*/ 534 h 193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6312" h="193754">
                <a:moveTo>
                  <a:pt x="0" y="534"/>
                </a:moveTo>
                <a:lnTo>
                  <a:pt x="806312" y="0"/>
                </a:lnTo>
                <a:lnTo>
                  <a:pt x="585214" y="193262"/>
                </a:lnTo>
                <a:lnTo>
                  <a:pt x="168753" y="193754"/>
                </a:lnTo>
                <a:lnTo>
                  <a:pt x="0" y="534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187F62D-5936-D602-F618-7BF1CFFDDCDE}"/>
              </a:ext>
            </a:extLst>
          </p:cNvPr>
          <p:cNvSpPr/>
          <p:nvPr/>
        </p:nvSpPr>
        <p:spPr>
          <a:xfrm>
            <a:off x="1867377" y="894293"/>
            <a:ext cx="1895815" cy="5225422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6001A55-EB60-9B6F-12A7-2D63CE83977C}"/>
              </a:ext>
            </a:extLst>
          </p:cNvPr>
          <p:cNvSpPr/>
          <p:nvPr/>
        </p:nvSpPr>
        <p:spPr>
          <a:xfrm>
            <a:off x="152023" y="851975"/>
            <a:ext cx="1715353" cy="5111732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CC40D6-1291-B68A-E6AC-2E0C4A9BF3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"/>
          <a:stretch/>
        </p:blipFill>
        <p:spPr>
          <a:xfrm>
            <a:off x="4230983" y="1944628"/>
            <a:ext cx="6054364" cy="435109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ED5A786C-871A-D8F0-F5CE-996BAA7B5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517" y="890234"/>
            <a:ext cx="5849166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460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M5_Monocle_Timeseries</Template>
  <TotalTime>1447</TotalTime>
  <Words>877</Words>
  <Application>Microsoft Office PowerPoint</Application>
  <PresentationFormat>Widescreen</PresentationFormat>
  <Paragraphs>261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Module 6: Pseudotime Analysis with Monocle3</vt:lpstr>
      <vt:lpstr>What is Pseudotime Analysis?</vt:lpstr>
      <vt:lpstr>Monocle3 Pipeline, Overlap with Seurat</vt:lpstr>
      <vt:lpstr>Monocle3</vt:lpstr>
      <vt:lpstr>Monocle3</vt:lpstr>
      <vt:lpstr>Monocle3</vt:lpstr>
      <vt:lpstr>Monocle3</vt:lpstr>
      <vt:lpstr>Monocle3</vt:lpstr>
      <vt:lpstr>Monocle3</vt:lpstr>
      <vt:lpstr>Monocle3</vt:lpstr>
      <vt:lpstr>Monocle3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Corliss</dc:creator>
  <cp:lastModifiedBy>Bruce Corliss</cp:lastModifiedBy>
  <cp:revision>79</cp:revision>
  <dcterms:created xsi:type="dcterms:W3CDTF">2024-01-01T16:06:19Z</dcterms:created>
  <dcterms:modified xsi:type="dcterms:W3CDTF">2024-02-20T01:01:41Z</dcterms:modified>
</cp:coreProperties>
</file>