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8"/>
  </p:notesMasterIdLst>
  <p:sldIdLst>
    <p:sldId id="256" r:id="rId2"/>
    <p:sldId id="261" r:id="rId3"/>
    <p:sldId id="263" r:id="rId4"/>
    <p:sldId id="274" r:id="rId5"/>
    <p:sldId id="262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108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4D3-BBF7-5B10-D21B-A24392B9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B73EB-2B1B-4A6D-5466-6E741212D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B3DAA-AF56-6EB8-F48E-37036C43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A7E7-30AE-B49B-B629-2D8120F9F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1440" y="941832"/>
            <a:ext cx="1599594" cy="477316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F898ED7-C53A-D055-ACB8-A41F8D5EEA33}"/>
              </a:ext>
            </a:extLst>
          </p:cNvPr>
          <p:cNvSpPr/>
          <p:nvPr/>
        </p:nvSpPr>
        <p:spPr>
          <a:xfrm>
            <a:off x="5631544" y="4484914"/>
            <a:ext cx="2699656" cy="1161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A786C-871A-D8F0-F5CE-996BAA7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17" y="890234"/>
            <a:ext cx="5849166" cy="1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D8498BB-7E6E-1AC8-C83B-713223D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11" y="730824"/>
            <a:ext cx="6096851" cy="23244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99" y="3251200"/>
            <a:ext cx="5509176" cy="350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557016"/>
            <a:ext cx="1604616" cy="302111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E533EB-19D5-386C-7ECA-C711F37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18" y="2841568"/>
            <a:ext cx="47345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900031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1"/>
          <a:stretch/>
        </p:blipFill>
        <p:spPr>
          <a:xfrm>
            <a:off x="3469070" y="3392804"/>
            <a:ext cx="5144578" cy="34609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8425840" y="4992184"/>
            <a:ext cx="641833" cy="146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74797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4869A8-4E03-6699-D52E-5561293DECBE}"/>
              </a:ext>
            </a:extLst>
          </p:cNvPr>
          <p:cNvGrpSpPr/>
          <p:nvPr/>
        </p:nvGrpSpPr>
        <p:grpSpPr>
          <a:xfrm>
            <a:off x="8934564" y="2293537"/>
            <a:ext cx="2929249" cy="2270926"/>
            <a:chOff x="8934564" y="2325142"/>
            <a:chExt cx="2929249" cy="227092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1DEC4C-5EBB-C1EE-04CB-93177051B9E6}"/>
                </a:ext>
              </a:extLst>
            </p:cNvPr>
            <p:cNvSpPr/>
            <p:nvPr/>
          </p:nvSpPr>
          <p:spPr>
            <a:xfrm>
              <a:off x="8934564" y="2325142"/>
              <a:ext cx="2929249" cy="2270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2496C3-C8B6-14B0-45DB-B8AE7A2C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717"/>
            <a:stretch/>
          </p:blipFill>
          <p:spPr>
            <a:xfrm>
              <a:off x="8981088" y="2391826"/>
              <a:ext cx="2855293" cy="21434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4D4-BB8A-C9A5-8875-E490AFD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 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3626B-AFC7-59F3-1789-B060AB4080B8}"/>
              </a:ext>
            </a:extLst>
          </p:cNvPr>
          <p:cNvSpPr txBox="1"/>
          <p:nvPr/>
        </p:nvSpPr>
        <p:spPr>
          <a:xfrm>
            <a:off x="469375" y="765874"/>
            <a:ext cx="84287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Troubleshooting Strategies</a:t>
            </a:r>
          </a:p>
          <a:p>
            <a:pPr marL="342900" indent="-342900">
              <a:buAutoNum type="arabicPeriod"/>
            </a:pPr>
            <a:r>
              <a:rPr lang="en-US" dirty="0"/>
              <a:t>Packages are not up-to-date</a:t>
            </a:r>
          </a:p>
          <a:p>
            <a:pPr marL="800100" lvl="1" indent="-342900">
              <a:buAutoNum type="arabicPeriod"/>
            </a:pPr>
            <a:r>
              <a:rPr lang="en-US" dirty="0"/>
              <a:t>Install latest developer versions of Monocle3, </a:t>
            </a:r>
            <a:r>
              <a:rPr lang="en-US" dirty="0" err="1"/>
              <a:t>SeuratWrappers</a:t>
            </a:r>
            <a:r>
              <a:rPr lang="en-US" dirty="0"/>
              <a:t>, and Seurat.</a:t>
            </a:r>
          </a:p>
          <a:p>
            <a:pPr marL="800100" lvl="1" indent="-342900">
              <a:buAutoNum type="arabicPeriod"/>
            </a:pPr>
            <a:r>
              <a:rPr lang="en-US" dirty="0"/>
              <a:t>Run utils::</a:t>
            </a:r>
            <a:r>
              <a:rPr lang="en-US" dirty="0" err="1"/>
              <a:t>update.packages</a:t>
            </a:r>
            <a:r>
              <a:rPr lang="en-US" dirty="0"/>
              <a:t>() and </a:t>
            </a:r>
            <a:r>
              <a:rPr lang="en-US" dirty="0" err="1"/>
              <a:t>BiocManager</a:t>
            </a:r>
            <a:r>
              <a:rPr lang="en-US" dirty="0"/>
              <a:t>::valid().</a:t>
            </a:r>
          </a:p>
          <a:p>
            <a:pPr marL="800100" lvl="1" indent="-342900">
              <a:buAutoNum type="arabicPeriod"/>
            </a:pPr>
            <a:r>
              <a:rPr lang="en-US" dirty="0"/>
              <a:t>If there are warnings that package updates failed, </a:t>
            </a:r>
            <a:r>
              <a:rPr lang="en-US" i="1" dirty="0"/>
              <a:t>might</a:t>
            </a:r>
            <a:r>
              <a:rPr lang="en-US" dirty="0"/>
              <a:t> be the cause.</a:t>
            </a:r>
          </a:p>
          <a:p>
            <a:pPr marL="342900" indent="-342900">
              <a:buAutoNum type="arabicPeriod"/>
            </a:pPr>
            <a:r>
              <a:rPr lang="en-US" dirty="0"/>
              <a:t>Internet search for error message, check for solutions.</a:t>
            </a:r>
          </a:p>
          <a:p>
            <a:pPr marL="342900" indent="-342900">
              <a:buAutoNum type="arabicPeriod"/>
            </a:pPr>
            <a:r>
              <a:rPr lang="en-US" dirty="0"/>
              <a:t>Change parameters and algorithms for the step that raises error or previous steps.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C0C6DC-C91A-C5AF-0F5F-7EA27A2A06F4}"/>
              </a:ext>
            </a:extLst>
          </p:cNvPr>
          <p:cNvGrpSpPr/>
          <p:nvPr/>
        </p:nvGrpSpPr>
        <p:grpSpPr>
          <a:xfrm>
            <a:off x="2176828" y="3542792"/>
            <a:ext cx="7306695" cy="1095528"/>
            <a:chOff x="353108" y="3102086"/>
            <a:chExt cx="7306695" cy="10955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C87A54-33CA-AC0F-9963-1763992BEA66}"/>
                </a:ext>
              </a:extLst>
            </p:cNvPr>
            <p:cNvSpPr/>
            <p:nvPr/>
          </p:nvSpPr>
          <p:spPr>
            <a:xfrm>
              <a:off x="6489614" y="3227832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836A88-D209-F174-C1F3-417168D5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3102086"/>
              <a:ext cx="7306695" cy="10955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228966-9F80-F758-0B24-47ECF284A28A}"/>
              </a:ext>
            </a:extLst>
          </p:cNvPr>
          <p:cNvGrpSpPr/>
          <p:nvPr/>
        </p:nvGrpSpPr>
        <p:grpSpPr>
          <a:xfrm>
            <a:off x="2176828" y="5686449"/>
            <a:ext cx="7182852" cy="609685"/>
            <a:chOff x="353108" y="5443643"/>
            <a:chExt cx="7182852" cy="6096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D8655A-A409-647D-DB70-FC807B51950D}"/>
                </a:ext>
              </a:extLst>
            </p:cNvPr>
            <p:cNvSpPr/>
            <p:nvPr/>
          </p:nvSpPr>
          <p:spPr>
            <a:xfrm>
              <a:off x="6523142" y="5560310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FEAEE-CE82-6410-E581-EBCC0A86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5443643"/>
              <a:ext cx="7182852" cy="609685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9965D7-3A73-5474-7940-FB10BDEEE5DB}"/>
              </a:ext>
            </a:extLst>
          </p:cNvPr>
          <p:cNvSpPr/>
          <p:nvPr/>
        </p:nvSpPr>
        <p:spPr>
          <a:xfrm rot="5400000">
            <a:off x="5772212" y="4934544"/>
            <a:ext cx="7938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900BC-6B0A-E199-A68A-3FDB2C0FD3A7}"/>
              </a:ext>
            </a:extLst>
          </p:cNvPr>
          <p:cNvSpPr txBox="1"/>
          <p:nvPr/>
        </p:nvSpPr>
        <p:spPr>
          <a:xfrm>
            <a:off x="1561575" y="3002731"/>
            <a:ext cx="505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PBMC3K Dataset from the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59932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35A4-51E8-D250-CDA2-14B0A028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ED34E-FF2D-D071-6D64-F0F37BB8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0" y="684386"/>
            <a:ext cx="6134956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F35CC-EB65-63FE-635C-FF2D0542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0" y="3852109"/>
            <a:ext cx="4152306" cy="299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0DB7C-BDAE-A8B0-E096-9F963ADBA2A3}"/>
              </a:ext>
            </a:extLst>
          </p:cNvPr>
          <p:cNvSpPr txBox="1"/>
          <p:nvPr/>
        </p:nvSpPr>
        <p:spPr>
          <a:xfrm>
            <a:off x="3707129" y="3959353"/>
            <a:ext cx="925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0ECE6-14A9-CAFE-EF84-7DB8EE479E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" b="1"/>
          <a:stretch/>
        </p:blipFill>
        <p:spPr>
          <a:xfrm>
            <a:off x="7307978" y="740663"/>
            <a:ext cx="4039927" cy="286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3CDE5-3200-A9DA-0B2E-6EE06125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03" y="3693835"/>
            <a:ext cx="4251710" cy="3143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C64F9A-5589-76C2-E610-B4613C338A39}"/>
              </a:ext>
            </a:extLst>
          </p:cNvPr>
          <p:cNvSpPr txBox="1"/>
          <p:nvPr/>
        </p:nvSpPr>
        <p:spPr>
          <a:xfrm>
            <a:off x="10265686" y="911353"/>
            <a:ext cx="10822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6EBD9-C71D-B286-02DD-14D84E8EE879}"/>
              </a:ext>
            </a:extLst>
          </p:cNvPr>
          <p:cNvSpPr txBox="1"/>
          <p:nvPr/>
        </p:nvSpPr>
        <p:spPr>
          <a:xfrm>
            <a:off x="10472236" y="4005519"/>
            <a:ext cx="1168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 Types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scType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12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F62E-1E81-C949-C9BF-4F85541E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835D-B83C-00A7-4F13-2E97208F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687" y="1636776"/>
            <a:ext cx="8746314" cy="4789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2ABDB8-835E-1A7C-79D7-D2C5C79F9B0F}"/>
              </a:ext>
            </a:extLst>
          </p:cNvPr>
          <p:cNvSpPr txBox="1"/>
          <p:nvPr/>
        </p:nvSpPr>
        <p:spPr>
          <a:xfrm>
            <a:off x="292608" y="777240"/>
            <a:ext cx="392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Trajectories where none likely exist:</a:t>
            </a:r>
          </a:p>
        </p:txBody>
      </p:sp>
    </p:spTree>
    <p:extLst>
      <p:ext uri="{BB962C8B-B14F-4D97-AF65-F5344CB8AC3E}">
        <p14:creationId xmlns:p14="http://schemas.microsoft.com/office/powerpoint/2010/main" val="7572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898525" y="1166336"/>
            <a:ext cx="619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pseudotimes</a:t>
            </a:r>
            <a:r>
              <a:rPr lang="en-US" dirty="0"/>
              <a:t> measure the relative progression of each of the individuals along the biological process of interest, e.g., disease progression, cellular development, etc., allowing us to understand the (pseudo)temporal </a:t>
            </a:r>
            <a:r>
              <a:rPr lang="en-US" dirty="0" err="1"/>
              <a:t>behaviour</a:t>
            </a:r>
            <a:r>
              <a:rPr lang="en-US" dirty="0"/>
              <a:t> of measured features without explicit time series data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837993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6822309" y="1720334"/>
            <a:ext cx="7785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9709-7D9F-5D16-932D-C982FD0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AD6BBF7D-4EE0-B3C3-D08F-4F91C2F0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94" y="5480621"/>
            <a:ext cx="4248743" cy="13717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690D8B8-0A69-8E6C-3E01-5687F19B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58" y="2197636"/>
            <a:ext cx="4191585" cy="13717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7D61DAA-7919-BF31-BE2C-7DEC78E1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8" y="3552025"/>
            <a:ext cx="4239217" cy="1352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DF543A-6BAC-1716-2D10-F170BE5F305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1661" y="875420"/>
            <a:ext cx="4486901" cy="13908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CCE2E6-2F98-3302-0803-BF41DED24417}"/>
              </a:ext>
            </a:extLst>
          </p:cNvPr>
          <p:cNvCxnSpPr>
            <a:cxnSpLocks/>
          </p:cNvCxnSpPr>
          <p:nvPr/>
        </p:nvCxnSpPr>
        <p:spPr>
          <a:xfrm>
            <a:off x="8103032" y="771023"/>
            <a:ext cx="0" cy="54578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599707-7FE3-6C14-818B-385245204A2C}"/>
              </a:ext>
            </a:extLst>
          </p:cNvPr>
          <p:cNvCxnSpPr>
            <a:cxnSpLocks/>
          </p:cNvCxnSpPr>
          <p:nvPr/>
        </p:nvCxnSpPr>
        <p:spPr>
          <a:xfrm>
            <a:off x="8202474" y="800716"/>
            <a:ext cx="0" cy="4829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870F56-EAB3-BD5B-F745-22C1A9CD450F}"/>
              </a:ext>
            </a:extLst>
          </p:cNvPr>
          <p:cNvCxnSpPr>
            <a:cxnSpLocks/>
          </p:cNvCxnSpPr>
          <p:nvPr/>
        </p:nvCxnSpPr>
        <p:spPr>
          <a:xfrm>
            <a:off x="8305916" y="150132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F05E92-5FFC-79E2-8A60-DBAB8B2C140B}"/>
              </a:ext>
            </a:extLst>
          </p:cNvPr>
          <p:cNvCxnSpPr>
            <a:cxnSpLocks/>
          </p:cNvCxnSpPr>
          <p:nvPr/>
        </p:nvCxnSpPr>
        <p:spPr>
          <a:xfrm>
            <a:off x="8315441" y="22014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76FC86-D8C6-DE5C-8328-EDFA3B553F66}"/>
              </a:ext>
            </a:extLst>
          </p:cNvPr>
          <p:cNvCxnSpPr>
            <a:cxnSpLocks/>
          </p:cNvCxnSpPr>
          <p:nvPr/>
        </p:nvCxnSpPr>
        <p:spPr>
          <a:xfrm>
            <a:off x="8310796" y="3778727"/>
            <a:ext cx="0" cy="1436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F6D05A-F77E-539D-907F-8BDC810E0F37}"/>
              </a:ext>
            </a:extLst>
          </p:cNvPr>
          <p:cNvCxnSpPr>
            <a:cxnSpLocks/>
          </p:cNvCxnSpPr>
          <p:nvPr/>
        </p:nvCxnSpPr>
        <p:spPr>
          <a:xfrm>
            <a:off x="8409221" y="4051303"/>
            <a:ext cx="0" cy="9366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81F4718-ED26-34F6-267E-57A453150BC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6268" y="751186"/>
            <a:ext cx="3839111" cy="5487166"/>
          </a:xfrm>
          <a:prstGeom prst="rect">
            <a:avLst/>
          </a:prstGeom>
        </p:spPr>
      </p:pic>
      <p:sp>
        <p:nvSpPr>
          <p:cNvPr id="303" name="Rectangle 302">
            <a:extLst>
              <a:ext uri="{FF2B5EF4-FFF2-40B4-BE49-F238E27FC236}">
                <a16:creationId xmlns:a16="http://schemas.microsoft.com/office/drawing/2014/main" id="{206E2F76-D5E4-BFD9-D85B-98965D2F7122}"/>
              </a:ext>
            </a:extLst>
          </p:cNvPr>
          <p:cNvSpPr/>
          <p:nvPr/>
        </p:nvSpPr>
        <p:spPr>
          <a:xfrm>
            <a:off x="3594101" y="5518150"/>
            <a:ext cx="4287150" cy="13017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0BA37-570E-3B90-4228-65762B9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4A49BF-EC22-A057-3CC1-05E92B7FC981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935C6-A581-5888-3877-E328C50FF7E7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76BAE0-6DB6-CB43-ED6D-4F9D7E979A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9838C-E984-CA84-E2AB-0338C74E8955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963961-3147-51AA-E34F-EF5CF5CED7F7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FE4667-5D43-1D6F-E74F-1074B860EDB4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DF5FC-69A7-2A38-050D-91EB1BF52AB6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FA6DD4-24A5-570E-6E82-BB20461BDEFB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D862FF-5C34-DABC-78E3-FCDADB3C2173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C08D7F-9E39-FD12-BA16-59B18DCBCBBC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CB389-B935-AF70-6337-6663A13ECFFD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2E463-EA31-386D-9EC7-633367F3B088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BA7BA-644E-E59A-9697-12FC2A482A70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984BFD-5037-3E8B-E69F-088F422254C7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729A3F-E07C-480B-7497-64B79B4E04F2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848BB3-1B21-B532-2503-384605509331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5DA283-B938-95D2-F6D1-EE321C41C80A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A8AA13-9FCB-ABDE-68F3-2E60589FC3E3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70F3B1-9B2A-7076-3A8C-3095F62DC191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B852E0-1017-433E-644B-B837B4B7DA3C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A259B4-0986-5B58-F235-8A49F108E680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CE9C6A-7570-6DE8-0530-1AF3CFBEC887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2E07F5-14A0-3979-DABC-446AC7672F3B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546DE7-AB00-705A-981D-A9BCEF981FF4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318A78-8CDF-F214-1E31-7E8A5AB80DD1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9327C1-FB58-7331-6299-23471A88D5E2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F281781-6DF1-8CBA-F88A-5798EF27EFE7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3F9CDF-0F34-9947-6594-D89095500F32}"/>
              </a:ext>
            </a:extLst>
          </p:cNvPr>
          <p:cNvSpPr/>
          <p:nvPr/>
        </p:nvSpPr>
        <p:spPr>
          <a:xfrm>
            <a:off x="3793331" y="1560339"/>
            <a:ext cx="3994309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7DA9C3-4270-73DA-F608-F3A276CA658B}"/>
              </a:ext>
            </a:extLst>
          </p:cNvPr>
          <p:cNvSpPr/>
          <p:nvPr/>
        </p:nvSpPr>
        <p:spPr>
          <a:xfrm>
            <a:off x="9520346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4C1C45A-F05E-E23E-4D76-E328F4A54DA6}"/>
              </a:ext>
            </a:extLst>
          </p:cNvPr>
          <p:cNvSpPr/>
          <p:nvPr/>
        </p:nvSpPr>
        <p:spPr>
          <a:xfrm>
            <a:off x="8953498" y="3292475"/>
            <a:ext cx="1753665" cy="19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C32E31-C0D4-910B-6C63-505396967CB2}"/>
              </a:ext>
            </a:extLst>
          </p:cNvPr>
          <p:cNvSpPr txBox="1"/>
          <p:nvPr/>
        </p:nvSpPr>
        <p:spPr>
          <a:xfrm>
            <a:off x="8968646" y="3254615"/>
            <a:ext cx="1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barcodes, metadata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54179A1-BB38-7914-E317-B42897557862}"/>
              </a:ext>
            </a:extLst>
          </p:cNvPr>
          <p:cNvGrpSpPr/>
          <p:nvPr/>
        </p:nvGrpSpPr>
        <p:grpSpPr>
          <a:xfrm>
            <a:off x="9627529" y="4155143"/>
            <a:ext cx="910954" cy="276999"/>
            <a:chOff x="9575800" y="2959340"/>
            <a:chExt cx="910954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D48F1E1-0B4D-BCC2-7ED9-1B76AA4A8C88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E1C735A-7530-2242-CD5A-6A17006215A1}"/>
                </a:ext>
              </a:extLst>
            </p:cNvPr>
            <p:cNvSpPr txBox="1"/>
            <p:nvPr/>
          </p:nvSpPr>
          <p:spPr>
            <a:xfrm>
              <a:off x="9592291" y="2959340"/>
              <a:ext cx="869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Count data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DB7627-74EB-1599-B89D-490CE607656D}"/>
              </a:ext>
            </a:extLst>
          </p:cNvPr>
          <p:cNvGrpSpPr/>
          <p:nvPr/>
        </p:nvGrpSpPr>
        <p:grpSpPr>
          <a:xfrm>
            <a:off x="9444227" y="2312957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1F95DAF-C38A-D7AB-8FFC-1B652162BC01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086B136-4FED-9CA4-EE06-C49CD87F6445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A8016B7-C1A1-FD90-BA23-FDB2093AB10A}"/>
              </a:ext>
            </a:extLst>
          </p:cNvPr>
          <p:cNvSpPr/>
          <p:nvPr/>
        </p:nvSpPr>
        <p:spPr>
          <a:xfrm>
            <a:off x="10599097" y="3254615"/>
            <a:ext cx="42157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8AE73-6112-2D94-9D88-E3EEFF9D1902}"/>
              </a:ext>
            </a:extLst>
          </p:cNvPr>
          <p:cNvSpPr txBox="1"/>
          <p:nvPr/>
        </p:nvSpPr>
        <p:spPr>
          <a:xfrm>
            <a:off x="10544425" y="3200095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0, 5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AE81E8-42D2-DDB8-1D5F-A8A126A4374C}"/>
              </a:ext>
            </a:extLst>
          </p:cNvPr>
          <p:cNvSpPr/>
          <p:nvPr/>
        </p:nvSpPr>
        <p:spPr>
          <a:xfrm>
            <a:off x="10475272" y="41583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A12EF8-AC2E-1973-5D3D-4FAE1F998EA5}"/>
              </a:ext>
            </a:extLst>
          </p:cNvPr>
          <p:cNvSpPr txBox="1"/>
          <p:nvPr/>
        </p:nvSpPr>
        <p:spPr>
          <a:xfrm>
            <a:off x="10449489" y="41123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6356290-9ABE-65EE-5D4A-FD2A6310EF5C}"/>
              </a:ext>
            </a:extLst>
          </p:cNvPr>
          <p:cNvSpPr/>
          <p:nvPr/>
        </p:nvSpPr>
        <p:spPr>
          <a:xfrm>
            <a:off x="10675297" y="23106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7D246C-DC5E-F98E-DA62-F20FDCDDF6F0}"/>
              </a:ext>
            </a:extLst>
          </p:cNvPr>
          <p:cNvSpPr txBox="1"/>
          <p:nvPr/>
        </p:nvSpPr>
        <p:spPr>
          <a:xfrm>
            <a:off x="10649514" y="226468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BA7E93-327F-37EA-4A6F-5755F5345E8A}"/>
              </a:ext>
            </a:extLst>
          </p:cNvPr>
          <p:cNvSpPr/>
          <p:nvPr/>
        </p:nvSpPr>
        <p:spPr>
          <a:xfrm>
            <a:off x="3793331" y="1769826"/>
            <a:ext cx="3990930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31EFB8-2E1C-EE7F-6DFB-14A43DA401D7}"/>
              </a:ext>
            </a:extLst>
          </p:cNvPr>
          <p:cNvGrpSpPr/>
          <p:nvPr/>
        </p:nvGrpSpPr>
        <p:grpSpPr>
          <a:xfrm>
            <a:off x="7706887" y="14516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17D30-B4DB-51AF-DC70-CF33F42C9370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5EC1AB-56C3-03DE-5AD7-6F32DEC6F841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641036-2802-8760-BD55-DD748FA6DF40}"/>
              </a:ext>
            </a:extLst>
          </p:cNvPr>
          <p:cNvGrpSpPr/>
          <p:nvPr/>
        </p:nvGrpSpPr>
        <p:grpSpPr>
          <a:xfrm>
            <a:off x="7706887" y="16887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41FF67C-EAF2-93D1-1FB5-862B674C91A7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3EFF84D-BD8B-08FD-F2A9-8248277CBE64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DFA35-1DAC-A3BF-32F6-B6EC44ED5C64}"/>
              </a:ext>
            </a:extLst>
          </p:cNvPr>
          <p:cNvSpPr/>
          <p:nvPr/>
        </p:nvSpPr>
        <p:spPr>
          <a:xfrm>
            <a:off x="3793331" y="1983743"/>
            <a:ext cx="3990930" cy="2427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BC3B07-CB39-0A95-ACEE-8324DDC88EA8}"/>
              </a:ext>
            </a:extLst>
          </p:cNvPr>
          <p:cNvGrpSpPr/>
          <p:nvPr/>
        </p:nvGrpSpPr>
        <p:grpSpPr>
          <a:xfrm>
            <a:off x="7706887" y="19179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EBBF236-80A1-B24A-56FD-5AA2C2B24D1A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C6EDE4F-3FAC-5AB0-BD6E-FD77EF8C1427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15C9EFC-B0E8-1B3B-4AF4-79AE677A3EB2}"/>
              </a:ext>
            </a:extLst>
          </p:cNvPr>
          <p:cNvSpPr/>
          <p:nvPr/>
        </p:nvSpPr>
        <p:spPr>
          <a:xfrm>
            <a:off x="7732670" y="59969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9DEB865-D56D-680D-B5D3-78B0ACCEE75F}"/>
              </a:ext>
            </a:extLst>
          </p:cNvPr>
          <p:cNvSpPr/>
          <p:nvPr/>
        </p:nvSpPr>
        <p:spPr>
          <a:xfrm>
            <a:off x="3590925" y="2225675"/>
            <a:ext cx="4324349" cy="3287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0CCC665-06B6-DFD5-0C80-4F1665DF8D2C}"/>
              </a:ext>
            </a:extLst>
          </p:cNvPr>
          <p:cNvSpPr/>
          <p:nvPr/>
        </p:nvSpPr>
        <p:spPr>
          <a:xfrm>
            <a:off x="7732670" y="21922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B18889-9D9F-5F76-AF4E-003B023B5B73}"/>
              </a:ext>
            </a:extLst>
          </p:cNvPr>
          <p:cNvSpPr txBox="1"/>
          <p:nvPr/>
        </p:nvSpPr>
        <p:spPr>
          <a:xfrm>
            <a:off x="7706887" y="21392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FB0E8-7679-6A64-3399-4ACB8F4282F7}"/>
              </a:ext>
            </a:extLst>
          </p:cNvPr>
          <p:cNvSpPr/>
          <p:nvPr/>
        </p:nvSpPr>
        <p:spPr>
          <a:xfrm>
            <a:off x="3702050" y="4445973"/>
            <a:ext cx="4178300" cy="1958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FC734-6C04-9E24-C9A5-67F35775C989}"/>
              </a:ext>
            </a:extLst>
          </p:cNvPr>
          <p:cNvSpPr/>
          <p:nvPr/>
        </p:nvSpPr>
        <p:spPr>
          <a:xfrm>
            <a:off x="7732670" y="441523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0BE39-33DB-D772-96FB-912C89B25065}"/>
              </a:ext>
            </a:extLst>
          </p:cNvPr>
          <p:cNvSpPr txBox="1"/>
          <p:nvPr/>
        </p:nvSpPr>
        <p:spPr>
          <a:xfrm>
            <a:off x="7706887" y="43623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5C151EB-DBCD-C9F8-5FE2-EF82E526AB80}"/>
              </a:ext>
            </a:extLst>
          </p:cNvPr>
          <p:cNvSpPr txBox="1"/>
          <p:nvPr/>
        </p:nvSpPr>
        <p:spPr>
          <a:xfrm>
            <a:off x="7706887" y="59440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F26B57-6D77-BAFF-A366-6C81830E7A9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1661" y="4828492"/>
            <a:ext cx="4391638" cy="70494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8D8078F-438E-5314-939E-486BE37E4F7B}"/>
              </a:ext>
            </a:extLst>
          </p:cNvPr>
          <p:cNvSpPr/>
          <p:nvPr/>
        </p:nvSpPr>
        <p:spPr>
          <a:xfrm>
            <a:off x="3690938" y="5298468"/>
            <a:ext cx="4203695" cy="2149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562D2-0F99-0657-87FC-E3426F1A17AF}"/>
              </a:ext>
            </a:extLst>
          </p:cNvPr>
          <p:cNvSpPr/>
          <p:nvPr/>
        </p:nvSpPr>
        <p:spPr>
          <a:xfrm>
            <a:off x="7732670" y="526773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66394-C0AF-735A-8D94-0DD9ABDA886C}"/>
              </a:ext>
            </a:extLst>
          </p:cNvPr>
          <p:cNvSpPr txBox="1"/>
          <p:nvPr/>
        </p:nvSpPr>
        <p:spPr>
          <a:xfrm>
            <a:off x="7706887" y="521480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9B3B19-BA0B-E3BE-B99D-4D45468EAF57}"/>
              </a:ext>
            </a:extLst>
          </p:cNvPr>
          <p:cNvCxnSpPr>
            <a:cxnSpLocks/>
          </p:cNvCxnSpPr>
          <p:nvPr/>
        </p:nvCxnSpPr>
        <p:spPr>
          <a:xfrm flipH="1">
            <a:off x="3690938" y="1273181"/>
            <a:ext cx="1986" cy="55467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D000C3-A999-B2E2-2FA5-3F6DB494CC12}"/>
              </a:ext>
            </a:extLst>
          </p:cNvPr>
          <p:cNvCxnSpPr>
            <a:cxnSpLocks/>
          </p:cNvCxnSpPr>
          <p:nvPr/>
        </p:nvCxnSpPr>
        <p:spPr>
          <a:xfrm>
            <a:off x="3585863" y="10567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38F0E2-12CF-3EA8-3158-0B063D852488}"/>
              </a:ext>
            </a:extLst>
          </p:cNvPr>
          <p:cNvCxnSpPr>
            <a:cxnSpLocks/>
          </p:cNvCxnSpPr>
          <p:nvPr/>
        </p:nvCxnSpPr>
        <p:spPr>
          <a:xfrm>
            <a:off x="3793635" y="1425581"/>
            <a:ext cx="0" cy="5394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203D66-430B-DCF0-B675-DC42EF584329}"/>
              </a:ext>
            </a:extLst>
          </p:cNvPr>
          <p:cNvCxnSpPr>
            <a:cxnSpLocks/>
          </p:cNvCxnSpPr>
          <p:nvPr/>
        </p:nvCxnSpPr>
        <p:spPr>
          <a:xfrm>
            <a:off x="3886345" y="2718181"/>
            <a:ext cx="0" cy="25559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955223" y="67807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563337" y="288023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22579" y="6212845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786" y="3410856"/>
            <a:ext cx="4186251" cy="3008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898" y="3220209"/>
            <a:ext cx="4006015" cy="2875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3ED83-BABE-B591-052D-8EFF387CC58B}"/>
              </a:ext>
            </a:extLst>
          </p:cNvPr>
          <p:cNvSpPr txBox="1"/>
          <p:nvPr/>
        </p:nvSpPr>
        <p:spPr>
          <a:xfrm>
            <a:off x="9931812" y="1649467"/>
            <a:ext cx="206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 groups/batches can be aligned with a </a:t>
            </a:r>
            <a:r>
              <a:rPr lang="en-US" sz="1200" b="1" dirty="0"/>
              <a:t>factor</a:t>
            </a:r>
            <a:r>
              <a:rPr lang="en-US" sz="1200" dirty="0"/>
              <a:t> or </a:t>
            </a:r>
            <a:r>
              <a:rPr lang="en-US" sz="1200" b="1" dirty="0"/>
              <a:t>continuous variable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173441" y="6131759"/>
            <a:ext cx="535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 (</a:t>
            </a:r>
            <a:r>
              <a:rPr lang="en-US" i="1" dirty="0" err="1"/>
              <a:t>metacluster</a:t>
            </a:r>
            <a:r>
              <a:rPr lang="en-US" i="1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288B-7DCB-2B08-7C22-F9A9DABD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092C325-8E2B-783E-A681-D76C0FDC8071}"/>
              </a:ext>
            </a:extLst>
          </p:cNvPr>
          <p:cNvSpPr/>
          <p:nvPr/>
        </p:nvSpPr>
        <p:spPr>
          <a:xfrm>
            <a:off x="81977" y="5562600"/>
            <a:ext cx="1613474" cy="1014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6EE44B-36FC-A465-2E01-C2115FFCC789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86670FF-6849-3B4F-0E02-1D070C63D5D0}"/>
              </a:ext>
            </a:extLst>
          </p:cNvPr>
          <p:cNvSpPr/>
          <p:nvPr/>
        </p:nvSpPr>
        <p:spPr>
          <a:xfrm>
            <a:off x="90094" y="930296"/>
            <a:ext cx="1613474" cy="396174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CA69-95AB-3AA3-6595-F126B2B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31D6-46A4-00D6-262D-E9044B65C995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2666-F4CC-6AD9-74EF-F93C9D2D9B5A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A22C7-46A4-CE4F-60EF-9BFDBC11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3514199" y="4198987"/>
            <a:ext cx="6754168" cy="215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14B6-71DB-1899-4357-814390B0BD80}"/>
              </a:ext>
            </a:extLst>
          </p:cNvPr>
          <p:cNvSpPr txBox="1"/>
          <p:nvPr/>
        </p:nvSpPr>
        <p:spPr>
          <a:xfrm>
            <a:off x="3526899" y="3812750"/>
            <a:ext cx="258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 </a:t>
            </a:r>
            <a:r>
              <a:rPr lang="en-US" dirty="0" err="1"/>
              <a:t>cds@colData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4E91-98B6-4727-BFEF-E34F15EA90B5}"/>
              </a:ext>
            </a:extLst>
          </p:cNvPr>
          <p:cNvSpPr txBox="1"/>
          <p:nvPr/>
        </p:nvSpPr>
        <p:spPr>
          <a:xfrm>
            <a:off x="3655541" y="861716"/>
            <a:ext cx="4107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Matrix: </a:t>
            </a:r>
            <a:r>
              <a:rPr lang="en-US" dirty="0" err="1"/>
              <a:t>cds@assays@data$counts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84230-2F58-E723-B6C9-98D626D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1" y="1254266"/>
            <a:ext cx="6830378" cy="1571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C9D461-D07A-3FD1-994E-64104993A03D}"/>
              </a:ext>
            </a:extLst>
          </p:cNvPr>
          <p:cNvSpPr/>
          <p:nvPr/>
        </p:nvSpPr>
        <p:spPr>
          <a:xfrm>
            <a:off x="8712200" y="4436731"/>
            <a:ext cx="1556167" cy="19274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A9564-619E-422E-6E6C-DA2FB9E742F9}"/>
              </a:ext>
            </a:extLst>
          </p:cNvPr>
          <p:cNvSpPr txBox="1"/>
          <p:nvPr/>
        </p:nvSpPr>
        <p:spPr>
          <a:xfrm>
            <a:off x="6457949" y="3210941"/>
            <a:ext cx="1689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Annotation 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67F52-7646-0BE4-ED95-1DE0B241F10E}"/>
              </a:ext>
            </a:extLst>
          </p:cNvPr>
          <p:cNvSpPr/>
          <p:nvPr/>
        </p:nvSpPr>
        <p:spPr>
          <a:xfrm rot="5400000">
            <a:off x="7150068" y="2853238"/>
            <a:ext cx="3055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F9070C-E5E3-C0C9-75C2-B2D8B61B1290}"/>
              </a:ext>
            </a:extLst>
          </p:cNvPr>
          <p:cNvSpPr/>
          <p:nvPr/>
        </p:nvSpPr>
        <p:spPr>
          <a:xfrm rot="2374729">
            <a:off x="8211316" y="3692105"/>
            <a:ext cx="51809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3535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1518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2645</TotalTime>
  <Words>529</Words>
  <Application>Microsoft Office PowerPoint</Application>
  <PresentationFormat>Widescreen</PresentationFormat>
  <Paragraphs>158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 Troubleshooting</vt:lpstr>
      <vt:lpstr>PBMC3K Dataset: Limitations of Pseudotime Analysis</vt:lpstr>
      <vt:lpstr>PBMC3K Dataset: Limitations of Pseudotime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229</cp:revision>
  <dcterms:created xsi:type="dcterms:W3CDTF">2024-01-01T16:06:19Z</dcterms:created>
  <dcterms:modified xsi:type="dcterms:W3CDTF">2024-02-27T14:44:30Z</dcterms:modified>
</cp:coreProperties>
</file>