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64" r:id="rId9"/>
    <p:sldId id="265" r:id="rId10"/>
    <p:sldId id="260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851317" y="2155350"/>
            <a:ext cx="7806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basic process </a:t>
            </a:r>
            <a:r>
              <a:rPr lang="en-US" dirty="0"/>
              <a:t>of </a:t>
            </a:r>
            <a:r>
              <a:rPr lang="en-US" i="1" dirty="0"/>
              <a:t>how</a:t>
            </a:r>
            <a:r>
              <a:rPr lang="en-US" dirty="0"/>
              <a:t> single cell RNA-seq is analyzed.</a:t>
            </a:r>
          </a:p>
          <a:p>
            <a:pPr marL="342900" indent="-342900">
              <a:buAutoNum type="arabicPeriod"/>
            </a:pPr>
            <a:r>
              <a:rPr lang="en-US" dirty="0"/>
              <a:t>Familiarity with </a:t>
            </a:r>
            <a:r>
              <a:rPr lang="en-US" b="1" dirty="0"/>
              <a:t>standard processing pipeline </a:t>
            </a:r>
            <a:r>
              <a:rPr lang="en-US" dirty="0"/>
              <a:t>with Seurat.</a:t>
            </a:r>
          </a:p>
          <a:p>
            <a:pPr marL="342900" indent="-342900">
              <a:buAutoNum type="arabicPeriod"/>
            </a:pPr>
            <a:r>
              <a:rPr lang="en-US" dirty="0"/>
              <a:t>Intuitive understanding of the </a:t>
            </a:r>
            <a:r>
              <a:rPr lang="en-US" u="sng" dirty="0"/>
              <a:t>need</a:t>
            </a:r>
            <a:r>
              <a:rPr lang="en-US" dirty="0"/>
              <a:t> and </a:t>
            </a:r>
            <a:r>
              <a:rPr lang="en-US" u="sng" dirty="0"/>
              <a:t>concept</a:t>
            </a:r>
            <a:r>
              <a:rPr lang="en-US" dirty="0"/>
              <a:t> for each part of the pipeline.</a:t>
            </a:r>
          </a:p>
          <a:p>
            <a:pPr marL="342900" indent="-342900">
              <a:buAutoNum type="arabicPeriod"/>
            </a:pPr>
            <a:r>
              <a:rPr lang="en-US" dirty="0"/>
              <a:t>Performs </a:t>
            </a:r>
            <a:r>
              <a:rPr lang="en-US" b="1" dirty="0"/>
              <a:t>basic DGE </a:t>
            </a:r>
            <a:r>
              <a:rPr lang="en-US" dirty="0"/>
              <a:t>and </a:t>
            </a:r>
            <a:r>
              <a:rPr lang="en-US" b="1" dirty="0"/>
              <a:t>cell type labelling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Use Monocle to perform </a:t>
            </a:r>
            <a:r>
              <a:rPr lang="en-US" b="1" dirty="0"/>
              <a:t>cell trajectory </a:t>
            </a:r>
            <a:r>
              <a:rPr lang="en-US" dirty="0"/>
              <a:t>and</a:t>
            </a:r>
            <a:r>
              <a:rPr lang="en-US" b="1" dirty="0"/>
              <a:t> cell fate </a:t>
            </a:r>
            <a:r>
              <a:rPr lang="en-US" dirty="0"/>
              <a:t>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409575" y="1048559"/>
            <a:ext cx="1018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Overarching Purpose</a:t>
            </a:r>
            <a:r>
              <a:rPr lang="en-US" dirty="0"/>
              <a:t>: to help participants beat the </a:t>
            </a:r>
            <a:r>
              <a:rPr lang="en-US" u="sng" dirty="0"/>
              <a:t>steep learning curve </a:t>
            </a:r>
            <a:r>
              <a:rPr lang="en-US" dirty="0"/>
              <a:t>with basics of processing and interpreting </a:t>
            </a:r>
            <a:r>
              <a:rPr lang="en-US" dirty="0" err="1"/>
              <a:t>scRNA</a:t>
            </a:r>
            <a:r>
              <a:rPr lang="en-US" dirty="0"/>
              <a:t>-Seq Data. Participants will be empowered to effectively learn new analysis techniques from the understanding developed in this workshop.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7BBDF-B1CC-0D5F-5B94-098270B7F3DC}"/>
              </a:ext>
            </a:extLst>
          </p:cNvPr>
          <p:cNvSpPr txBox="1"/>
          <p:nvPr/>
        </p:nvSpPr>
        <p:spPr>
          <a:xfrm>
            <a:off x="409575" y="3966179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workshop </a:t>
            </a:r>
            <a:r>
              <a:rPr lang="en-US" i="1" dirty="0"/>
              <a:t>not cover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74A5C-BFC7-A063-2D15-8CB1B5099B4F}"/>
              </a:ext>
            </a:extLst>
          </p:cNvPr>
          <p:cNvSpPr txBox="1"/>
          <p:nvPr/>
        </p:nvSpPr>
        <p:spPr>
          <a:xfrm>
            <a:off x="851317" y="4476989"/>
            <a:ext cx="705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</a:t>
            </a:r>
            <a:r>
              <a:rPr lang="en-US" b="1" dirty="0"/>
              <a:t>experimentally confirm </a:t>
            </a:r>
            <a:r>
              <a:rPr lang="en-US" dirty="0"/>
              <a:t>your single cell results following the standard of practice for your </a:t>
            </a:r>
            <a:r>
              <a:rPr lang="en-US" b="1" dirty="0"/>
              <a:t>subfield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How to generate </a:t>
            </a:r>
            <a:r>
              <a:rPr lang="en-US" i="1" dirty="0"/>
              <a:t>high fidelity </a:t>
            </a:r>
            <a:r>
              <a:rPr lang="en-US" dirty="0"/>
              <a:t>cell type labels (can take months/ years of effort).</a:t>
            </a:r>
          </a:p>
          <a:p>
            <a:pPr marL="342900" indent="-342900">
              <a:buAutoNum type="arabicPeriod"/>
            </a:pPr>
            <a:r>
              <a:rPr lang="en-US" dirty="0"/>
              <a:t>A </a:t>
            </a:r>
            <a:r>
              <a:rPr lang="en-US" b="1" dirty="0"/>
              <a:t>mathematical understanding </a:t>
            </a:r>
            <a:r>
              <a:rPr lang="en-US" dirty="0"/>
              <a:t>of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How to tailor these </a:t>
            </a:r>
            <a:r>
              <a:rPr lang="en-US" i="1" dirty="0"/>
              <a:t>standard concepts </a:t>
            </a:r>
            <a:r>
              <a:rPr lang="en-US" dirty="0"/>
              <a:t>to your </a:t>
            </a:r>
            <a:r>
              <a:rPr lang="en-US" b="1" dirty="0"/>
              <a:t>specific research needs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Workshop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7108D-A252-880A-29EF-7A19351F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7" y="869285"/>
            <a:ext cx="5721793" cy="1774433"/>
          </a:xfrm>
          <a:prstGeom prst="rect">
            <a:avLst/>
          </a:prstGeom>
        </p:spPr>
      </p:pic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30EB48F-5A05-9871-AED8-BC86F6590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9" b="47145"/>
          <a:stretch/>
        </p:blipFill>
        <p:spPr bwMode="auto">
          <a:xfrm>
            <a:off x="6612268" y="869285"/>
            <a:ext cx="2191657" cy="54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. 2">
            <a:extLst>
              <a:ext uri="{FF2B5EF4-FFF2-40B4-BE49-F238E27FC236}">
                <a16:creationId xmlns:a16="http://schemas.microsoft.com/office/drawing/2014/main" id="{A0ED3315-D036-A48E-D118-4F6E10332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6" b="60389"/>
          <a:stretch/>
        </p:blipFill>
        <p:spPr bwMode="auto">
          <a:xfrm>
            <a:off x="988864" y="2975374"/>
            <a:ext cx="3974659" cy="3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. 2">
            <a:extLst>
              <a:ext uri="{FF2B5EF4-FFF2-40B4-BE49-F238E27FC236}">
                <a16:creationId xmlns:a16="http://schemas.microsoft.com/office/drawing/2014/main" id="{CBB7283C-B804-6853-9C89-0D9360A1E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0" r="75369"/>
          <a:stretch/>
        </p:blipFill>
        <p:spPr bwMode="auto">
          <a:xfrm>
            <a:off x="9443849" y="1026099"/>
            <a:ext cx="2017642" cy="48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169291" y="6336778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91" y="11064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</a:t>
            </a:r>
            <a:r>
              <a:rPr lang="en-US" dirty="0" err="1"/>
              <a:t>CLustering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389674" y="34290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6096000" y="2753551"/>
            <a:ext cx="13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FACS/CYTOF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5475711" y="14019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C3321-0CBE-DAC7-479F-544C700723D8}"/>
              </a:ext>
            </a:extLst>
          </p:cNvPr>
          <p:cNvSpPr txBox="1"/>
          <p:nvPr/>
        </p:nvSpPr>
        <p:spPr>
          <a:xfrm>
            <a:off x="6096000" y="4577479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Laser Capture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379729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688795" y="6395597"/>
            <a:ext cx="2289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6EB75-18CA-E31A-E305-646CE0E08854}"/>
              </a:ext>
            </a:extLst>
          </p:cNvPr>
          <p:cNvSpPr txBox="1"/>
          <p:nvPr/>
        </p:nvSpPr>
        <p:spPr>
          <a:xfrm>
            <a:off x="119743" y="844473"/>
            <a:ext cx="47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inferred cell trajectories be confirmed?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119743" y="6629337"/>
            <a:ext cx="6191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https://www.nature.com/articles/s41576-018-0048-4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E4D76-1DA1-FE62-49B9-0B7D93F64C4A}"/>
              </a:ext>
            </a:extLst>
          </p:cNvPr>
          <p:cNvSpPr txBox="1"/>
          <p:nvPr/>
        </p:nvSpPr>
        <p:spPr>
          <a:xfrm>
            <a:off x="9674688" y="959170"/>
            <a:ext cx="220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Cre-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loxP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system</a:t>
            </a:r>
            <a:endParaRPr lang="en-US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3869035" y="746809"/>
            <a:ext cx="5339309" cy="45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4889754" y="6629337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8E964D-D5E6-C4DD-2165-38252B27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3"/>
          <a:stretch/>
        </p:blipFill>
        <p:spPr bwMode="auto">
          <a:xfrm>
            <a:off x="9290640" y="1328502"/>
            <a:ext cx="2450256" cy="12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89AA4-AB13-88E4-7B9C-DEC60AD144BA}"/>
              </a:ext>
            </a:extLst>
          </p:cNvPr>
          <p:cNvSpPr txBox="1"/>
          <p:nvPr/>
        </p:nvSpPr>
        <p:spPr>
          <a:xfrm>
            <a:off x="10318895" y="6045223"/>
            <a:ext cx="1753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Kretzschmar, K. Cell (2012)</a:t>
            </a:r>
          </a:p>
        </p:txBody>
      </p:sp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585216" y="1280160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2216</TotalTime>
  <Words>765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Arial Unicode MS</vt:lpstr>
      <vt:lpstr>BlinkMacSystemFont</vt:lpstr>
      <vt:lpstr>Calibri</vt:lpstr>
      <vt:lpstr>Calibri Light</vt:lpstr>
      <vt:lpstr>Google Sans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Cell Annotation</vt:lpstr>
      <vt:lpstr>Confirming Cell Types and CLustering</vt:lpstr>
      <vt:lpstr>Confirmation of Inferred Cell Trajectory</vt:lpstr>
      <vt:lpstr>Code Availability and Readability</vt:lpstr>
      <vt:lpstr>The Challenge of Reproducibility</vt:lpstr>
      <vt:lpstr>Learning Objectives</vt:lpstr>
      <vt:lpstr>Post Workshop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92</cp:revision>
  <dcterms:created xsi:type="dcterms:W3CDTF">2024-01-01T16:06:19Z</dcterms:created>
  <dcterms:modified xsi:type="dcterms:W3CDTF">2024-04-01T15:09:47Z</dcterms:modified>
</cp:coreProperties>
</file>