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"/>
  </p:notesMasterIdLst>
  <p:sldIdLst>
    <p:sldId id="256" r:id="rId2"/>
    <p:sldId id="261" r:id="rId3"/>
    <p:sldId id="263" r:id="rId4"/>
    <p:sldId id="272" r:id="rId5"/>
    <p:sldId id="273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498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916-B189-284B-BD17-39D85FDB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97F3C-E3E7-7B48-4328-3A44D05F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621D1-51A6-CD52-B650-D64B81650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3402-F481-22A9-39E7-8CA68FE8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4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620" y="6533528"/>
            <a:ext cx="2743200" cy="365125"/>
          </a:xfrm>
        </p:spPr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43458" y="6483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F95245-F805-EC21-465A-D189D3A7EEF5}"/>
              </a:ext>
            </a:extLst>
          </p:cNvPr>
          <p:cNvGrpSpPr/>
          <p:nvPr userDrawn="1"/>
        </p:nvGrpSpPr>
        <p:grpSpPr>
          <a:xfrm>
            <a:off x="5907" y="830328"/>
            <a:ext cx="3330054" cy="5781229"/>
            <a:chOff x="5907" y="830328"/>
            <a:chExt cx="3330054" cy="5781229"/>
          </a:xfrm>
        </p:grpSpPr>
        <p:sp>
          <p:nvSpPr>
            <p:cNvPr id="7" name="Arrow: Right 147">
              <a:extLst>
                <a:ext uri="{FF2B5EF4-FFF2-40B4-BE49-F238E27FC236}">
                  <a16:creationId xmlns:a16="http://schemas.microsoft.com/office/drawing/2014/main" id="{2676C4A0-2D2A-E721-1306-549086F6AA77}"/>
                </a:ext>
              </a:extLst>
            </p:cNvPr>
            <p:cNvSpPr/>
            <p:nvPr/>
          </p:nvSpPr>
          <p:spPr>
            <a:xfrm rot="2467564">
              <a:off x="1207948" y="6331482"/>
              <a:ext cx="666855" cy="193674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0 w 865995"/>
                <a:gd name="connsiteY0" fmla="*/ 0 h 289567"/>
                <a:gd name="connsiteX1" fmla="*/ 672951 w 865995"/>
                <a:gd name="connsiteY1" fmla="*/ 0 h 289567"/>
                <a:gd name="connsiteX2" fmla="*/ 865995 w 865995"/>
                <a:gd name="connsiteY2" fmla="*/ 96523 h 289567"/>
                <a:gd name="connsiteX3" fmla="*/ 672951 w 865995"/>
                <a:gd name="connsiteY3" fmla="*/ 289567 h 289567"/>
                <a:gd name="connsiteX4" fmla="*/ 672951 w 865995"/>
                <a:gd name="connsiteY4" fmla="*/ 193045 h 289567"/>
                <a:gd name="connsiteX5" fmla="*/ 0 w 865995"/>
                <a:gd name="connsiteY5" fmla="*/ 193045 h 289567"/>
                <a:gd name="connsiteX6" fmla="*/ 0 w 865995"/>
                <a:gd name="connsiteY6" fmla="*/ 0 h 289567"/>
                <a:gd name="connsiteX0" fmla="*/ 0 w 672951"/>
                <a:gd name="connsiteY0" fmla="*/ 0 h 289567"/>
                <a:gd name="connsiteX1" fmla="*/ 672951 w 672951"/>
                <a:gd name="connsiteY1" fmla="*/ 0 h 289567"/>
                <a:gd name="connsiteX2" fmla="*/ 672951 w 672951"/>
                <a:gd name="connsiteY2" fmla="*/ 289567 h 289567"/>
                <a:gd name="connsiteX3" fmla="*/ 672951 w 672951"/>
                <a:gd name="connsiteY3" fmla="*/ 193045 h 289567"/>
                <a:gd name="connsiteX4" fmla="*/ 0 w 672951"/>
                <a:gd name="connsiteY4" fmla="*/ 193045 h 289567"/>
                <a:gd name="connsiteX5" fmla="*/ 0 w 672951"/>
                <a:gd name="connsiteY5" fmla="*/ 0 h 289567"/>
                <a:gd name="connsiteX0" fmla="*/ 0 w 672951"/>
                <a:gd name="connsiteY0" fmla="*/ 0 h 193045"/>
                <a:gd name="connsiteX1" fmla="*/ 672951 w 672951"/>
                <a:gd name="connsiteY1" fmla="*/ 0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72951"/>
                <a:gd name="connsiteY0" fmla="*/ 0 h 193045"/>
                <a:gd name="connsiteX1" fmla="*/ 629045 w 672951"/>
                <a:gd name="connsiteY1" fmla="*/ 402 h 193045"/>
                <a:gd name="connsiteX2" fmla="*/ 672951 w 672951"/>
                <a:gd name="connsiteY2" fmla="*/ 193045 h 193045"/>
                <a:gd name="connsiteX3" fmla="*/ 0 w 672951"/>
                <a:gd name="connsiteY3" fmla="*/ 193045 h 193045"/>
                <a:gd name="connsiteX4" fmla="*/ 0 w 672951"/>
                <a:gd name="connsiteY4" fmla="*/ 0 h 193045"/>
                <a:gd name="connsiteX0" fmla="*/ 0 w 629045"/>
                <a:gd name="connsiteY0" fmla="*/ 0 h 193045"/>
                <a:gd name="connsiteX1" fmla="*/ 629045 w 629045"/>
                <a:gd name="connsiteY1" fmla="*/ 402 h 193045"/>
                <a:gd name="connsiteX2" fmla="*/ 416461 w 629045"/>
                <a:gd name="connsiteY2" fmla="*/ 192553 h 193045"/>
                <a:gd name="connsiteX3" fmla="*/ 0 w 629045"/>
                <a:gd name="connsiteY3" fmla="*/ 193045 h 193045"/>
                <a:gd name="connsiteX4" fmla="*/ 0 w 629045"/>
                <a:gd name="connsiteY4" fmla="*/ 0 h 193045"/>
                <a:gd name="connsiteX0" fmla="*/ 0 w 637559"/>
                <a:gd name="connsiteY0" fmla="*/ 709 h 193754"/>
                <a:gd name="connsiteX1" fmla="*/ 637559 w 637559"/>
                <a:gd name="connsiteY1" fmla="*/ 0 h 193754"/>
                <a:gd name="connsiteX2" fmla="*/ 416461 w 637559"/>
                <a:gd name="connsiteY2" fmla="*/ 193262 h 193754"/>
                <a:gd name="connsiteX3" fmla="*/ 0 w 637559"/>
                <a:gd name="connsiteY3" fmla="*/ 193754 h 193754"/>
                <a:gd name="connsiteX4" fmla="*/ 0 w 637559"/>
                <a:gd name="connsiteY4" fmla="*/ 709 h 193754"/>
                <a:gd name="connsiteX0" fmla="*/ 0 w 824232"/>
                <a:gd name="connsiteY0" fmla="*/ 0 h 194435"/>
                <a:gd name="connsiteX1" fmla="*/ 824232 w 824232"/>
                <a:gd name="connsiteY1" fmla="*/ 681 h 194435"/>
                <a:gd name="connsiteX2" fmla="*/ 603134 w 824232"/>
                <a:gd name="connsiteY2" fmla="*/ 193943 h 194435"/>
                <a:gd name="connsiteX3" fmla="*/ 186673 w 824232"/>
                <a:gd name="connsiteY3" fmla="*/ 194435 h 194435"/>
                <a:gd name="connsiteX4" fmla="*/ 0 w 824232"/>
                <a:gd name="connsiteY4" fmla="*/ 0 h 194435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85214 w 806312"/>
                <a:gd name="connsiteY2" fmla="*/ 193262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4803"/>
                <a:gd name="connsiteX1" fmla="*/ 806312 w 806312"/>
                <a:gd name="connsiteY1" fmla="*/ 0 h 194803"/>
                <a:gd name="connsiteX2" fmla="*/ 553548 w 806312"/>
                <a:gd name="connsiteY2" fmla="*/ 194803 h 194803"/>
                <a:gd name="connsiteX3" fmla="*/ 168753 w 806312"/>
                <a:gd name="connsiteY3" fmla="*/ 193754 h 194803"/>
                <a:gd name="connsiteX4" fmla="*/ 0 w 806312"/>
                <a:gd name="connsiteY4" fmla="*/ 534 h 194803"/>
                <a:gd name="connsiteX0" fmla="*/ 0 w 806312"/>
                <a:gd name="connsiteY0" fmla="*/ 534 h 193754"/>
                <a:gd name="connsiteX1" fmla="*/ 806312 w 806312"/>
                <a:gd name="connsiteY1" fmla="*/ 0 h 193754"/>
                <a:gd name="connsiteX2" fmla="*/ 551719 w 806312"/>
                <a:gd name="connsiteY2" fmla="*/ 193009 h 193754"/>
                <a:gd name="connsiteX3" fmla="*/ 168753 w 806312"/>
                <a:gd name="connsiteY3" fmla="*/ 193754 h 193754"/>
                <a:gd name="connsiteX4" fmla="*/ 0 w 806312"/>
                <a:gd name="connsiteY4" fmla="*/ 534 h 193754"/>
                <a:gd name="connsiteX0" fmla="*/ 0 w 806312"/>
                <a:gd name="connsiteY0" fmla="*/ 534 h 195803"/>
                <a:gd name="connsiteX1" fmla="*/ 806312 w 806312"/>
                <a:gd name="connsiteY1" fmla="*/ 0 h 195803"/>
                <a:gd name="connsiteX2" fmla="*/ 551719 w 806312"/>
                <a:gd name="connsiteY2" fmla="*/ 193009 h 195803"/>
                <a:gd name="connsiteX3" fmla="*/ 204081 w 806312"/>
                <a:gd name="connsiteY3" fmla="*/ 195803 h 195803"/>
                <a:gd name="connsiteX4" fmla="*/ 0 w 806312"/>
                <a:gd name="connsiteY4" fmla="*/ 534 h 195803"/>
                <a:gd name="connsiteX0" fmla="*/ 0 w 843224"/>
                <a:gd name="connsiteY0" fmla="*/ 280 h 195549"/>
                <a:gd name="connsiteX1" fmla="*/ 843225 w 843224"/>
                <a:gd name="connsiteY1" fmla="*/ 0 h 195549"/>
                <a:gd name="connsiteX2" fmla="*/ 551719 w 843224"/>
                <a:gd name="connsiteY2" fmla="*/ 192755 h 195549"/>
                <a:gd name="connsiteX3" fmla="*/ 204081 w 843224"/>
                <a:gd name="connsiteY3" fmla="*/ 195549 h 195549"/>
                <a:gd name="connsiteX4" fmla="*/ 0 w 843224"/>
                <a:gd name="connsiteY4" fmla="*/ 280 h 195549"/>
                <a:gd name="connsiteX0" fmla="*/ 1 w 858512"/>
                <a:gd name="connsiteY0" fmla="*/ 1163 h 195549"/>
                <a:gd name="connsiteX1" fmla="*/ 858512 w 858512"/>
                <a:gd name="connsiteY1" fmla="*/ 0 h 195549"/>
                <a:gd name="connsiteX2" fmla="*/ 567006 w 858512"/>
                <a:gd name="connsiteY2" fmla="*/ 192755 h 195549"/>
                <a:gd name="connsiteX3" fmla="*/ 219368 w 858512"/>
                <a:gd name="connsiteY3" fmla="*/ 195549 h 195549"/>
                <a:gd name="connsiteX4" fmla="*/ 1 w 858512"/>
                <a:gd name="connsiteY4" fmla="*/ 1163 h 195549"/>
                <a:gd name="connsiteX0" fmla="*/ 0 w 858511"/>
                <a:gd name="connsiteY0" fmla="*/ 1163 h 193674"/>
                <a:gd name="connsiteX1" fmla="*/ 858511 w 858511"/>
                <a:gd name="connsiteY1" fmla="*/ 0 h 193674"/>
                <a:gd name="connsiteX2" fmla="*/ 567005 w 858511"/>
                <a:gd name="connsiteY2" fmla="*/ 192755 h 193674"/>
                <a:gd name="connsiteX3" fmla="*/ 119587 w 858511"/>
                <a:gd name="connsiteY3" fmla="*/ 193674 h 193674"/>
                <a:gd name="connsiteX4" fmla="*/ 0 w 858511"/>
                <a:gd name="connsiteY4" fmla="*/ 1163 h 19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511" h="193674">
                  <a:moveTo>
                    <a:pt x="0" y="1163"/>
                  </a:moveTo>
                  <a:lnTo>
                    <a:pt x="858511" y="0"/>
                  </a:lnTo>
                  <a:lnTo>
                    <a:pt x="567005" y="192755"/>
                  </a:lnTo>
                  <a:lnTo>
                    <a:pt x="119587" y="193674"/>
                  </a:lnTo>
                  <a:lnTo>
                    <a:pt x="0" y="1163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148">
              <a:extLst>
                <a:ext uri="{FF2B5EF4-FFF2-40B4-BE49-F238E27FC236}">
                  <a16:creationId xmlns:a16="http://schemas.microsoft.com/office/drawing/2014/main" id="{16CD9F40-B7E1-ED03-95E0-432D405CB3A1}"/>
                </a:ext>
              </a:extLst>
            </p:cNvPr>
            <p:cNvSpPr/>
            <p:nvPr/>
          </p:nvSpPr>
          <p:spPr>
            <a:xfrm rot="2467564">
              <a:off x="1525932" y="830328"/>
              <a:ext cx="476149" cy="386089"/>
            </a:xfrm>
            <a:custGeom>
              <a:avLst/>
              <a:gdLst>
                <a:gd name="connsiteX0" fmla="*/ 0 w 865995"/>
                <a:gd name="connsiteY0" fmla="*/ 96522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0 w 865995"/>
                <a:gd name="connsiteY7" fmla="*/ 96522 h 386089"/>
                <a:gd name="connsiteX0" fmla="*/ 370651 w 865995"/>
                <a:gd name="connsiteY0" fmla="*/ 105869 h 386089"/>
                <a:gd name="connsiteX1" fmla="*/ 672951 w 865995"/>
                <a:gd name="connsiteY1" fmla="*/ 96522 h 386089"/>
                <a:gd name="connsiteX2" fmla="*/ 672951 w 865995"/>
                <a:gd name="connsiteY2" fmla="*/ 0 h 386089"/>
                <a:gd name="connsiteX3" fmla="*/ 865995 w 865995"/>
                <a:gd name="connsiteY3" fmla="*/ 193045 h 386089"/>
                <a:gd name="connsiteX4" fmla="*/ 672951 w 865995"/>
                <a:gd name="connsiteY4" fmla="*/ 386089 h 386089"/>
                <a:gd name="connsiteX5" fmla="*/ 672951 w 865995"/>
                <a:gd name="connsiteY5" fmla="*/ 289567 h 386089"/>
                <a:gd name="connsiteX6" fmla="*/ 0 w 865995"/>
                <a:gd name="connsiteY6" fmla="*/ 289567 h 386089"/>
                <a:gd name="connsiteX7" fmla="*/ 370651 w 865995"/>
                <a:gd name="connsiteY7" fmla="*/ 105869 h 386089"/>
                <a:gd name="connsiteX0" fmla="*/ 219817 w 715161"/>
                <a:gd name="connsiteY0" fmla="*/ 105869 h 386089"/>
                <a:gd name="connsiteX1" fmla="*/ 522117 w 715161"/>
                <a:gd name="connsiteY1" fmla="*/ 96522 h 386089"/>
                <a:gd name="connsiteX2" fmla="*/ 522117 w 715161"/>
                <a:gd name="connsiteY2" fmla="*/ 0 h 386089"/>
                <a:gd name="connsiteX3" fmla="*/ 715161 w 715161"/>
                <a:gd name="connsiteY3" fmla="*/ 193045 h 386089"/>
                <a:gd name="connsiteX4" fmla="*/ 522117 w 715161"/>
                <a:gd name="connsiteY4" fmla="*/ 386089 h 386089"/>
                <a:gd name="connsiteX5" fmla="*/ 522117 w 715161"/>
                <a:gd name="connsiteY5" fmla="*/ 289567 h 386089"/>
                <a:gd name="connsiteX6" fmla="*/ 0 w 715161"/>
                <a:gd name="connsiteY6" fmla="*/ 288530 h 386089"/>
                <a:gd name="connsiteX7" fmla="*/ 219817 w 715161"/>
                <a:gd name="connsiteY7" fmla="*/ 105869 h 386089"/>
                <a:gd name="connsiteX0" fmla="*/ 201594 w 696938"/>
                <a:gd name="connsiteY0" fmla="*/ 105869 h 386089"/>
                <a:gd name="connsiteX1" fmla="*/ 503894 w 696938"/>
                <a:gd name="connsiteY1" fmla="*/ 96522 h 386089"/>
                <a:gd name="connsiteX2" fmla="*/ 503894 w 696938"/>
                <a:gd name="connsiteY2" fmla="*/ 0 h 386089"/>
                <a:gd name="connsiteX3" fmla="*/ 696938 w 696938"/>
                <a:gd name="connsiteY3" fmla="*/ 193045 h 386089"/>
                <a:gd name="connsiteX4" fmla="*/ 503894 w 696938"/>
                <a:gd name="connsiteY4" fmla="*/ 386089 h 386089"/>
                <a:gd name="connsiteX5" fmla="*/ 503894 w 696938"/>
                <a:gd name="connsiteY5" fmla="*/ 289567 h 386089"/>
                <a:gd name="connsiteX6" fmla="*/ 0 w 696938"/>
                <a:gd name="connsiteY6" fmla="*/ 285264 h 386089"/>
                <a:gd name="connsiteX7" fmla="*/ 201594 w 696938"/>
                <a:gd name="connsiteY7" fmla="*/ 105869 h 386089"/>
                <a:gd name="connsiteX0" fmla="*/ 196204 w 691548"/>
                <a:gd name="connsiteY0" fmla="*/ 105869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196204 w 691548"/>
                <a:gd name="connsiteY7" fmla="*/ 105869 h 386089"/>
                <a:gd name="connsiteX0" fmla="*/ 223841 w 691548"/>
                <a:gd name="connsiteY0" fmla="*/ 104102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23841 w 691548"/>
                <a:gd name="connsiteY7" fmla="*/ 104102 h 386089"/>
                <a:gd name="connsiteX0" fmla="*/ 285335 w 691548"/>
                <a:gd name="connsiteY0" fmla="*/ 101906 h 386089"/>
                <a:gd name="connsiteX1" fmla="*/ 498504 w 691548"/>
                <a:gd name="connsiteY1" fmla="*/ 96522 h 386089"/>
                <a:gd name="connsiteX2" fmla="*/ 498504 w 691548"/>
                <a:gd name="connsiteY2" fmla="*/ 0 h 386089"/>
                <a:gd name="connsiteX3" fmla="*/ 691548 w 691548"/>
                <a:gd name="connsiteY3" fmla="*/ 193045 h 386089"/>
                <a:gd name="connsiteX4" fmla="*/ 498504 w 691548"/>
                <a:gd name="connsiteY4" fmla="*/ 386089 h 386089"/>
                <a:gd name="connsiteX5" fmla="*/ 498504 w 691548"/>
                <a:gd name="connsiteY5" fmla="*/ 289567 h 386089"/>
                <a:gd name="connsiteX6" fmla="*/ 0 w 691548"/>
                <a:gd name="connsiteY6" fmla="*/ 272128 h 386089"/>
                <a:gd name="connsiteX7" fmla="*/ 285335 w 691548"/>
                <a:gd name="connsiteY7" fmla="*/ 101906 h 38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548" h="386089">
                  <a:moveTo>
                    <a:pt x="285335" y="101906"/>
                  </a:moveTo>
                  <a:lnTo>
                    <a:pt x="498504" y="96522"/>
                  </a:lnTo>
                  <a:lnTo>
                    <a:pt x="498504" y="0"/>
                  </a:lnTo>
                  <a:lnTo>
                    <a:pt x="691548" y="193045"/>
                  </a:lnTo>
                  <a:lnTo>
                    <a:pt x="498504" y="386089"/>
                  </a:lnTo>
                  <a:lnTo>
                    <a:pt x="498504" y="289567"/>
                  </a:lnTo>
                  <a:lnTo>
                    <a:pt x="0" y="272128"/>
                  </a:lnTo>
                  <a:lnTo>
                    <a:pt x="285335" y="101906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DBC255C-3109-F8AC-435B-B3ACE9D63D54}"/>
                </a:ext>
              </a:extLst>
            </p:cNvPr>
            <p:cNvSpPr/>
            <p:nvPr/>
          </p:nvSpPr>
          <p:spPr>
            <a:xfrm rot="5400000">
              <a:off x="840408" y="1446168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D3C98-C41D-D24D-4800-3CA29B55C6B0}"/>
                </a:ext>
              </a:extLst>
            </p:cNvPr>
            <p:cNvGrpSpPr/>
            <p:nvPr/>
          </p:nvGrpSpPr>
          <p:grpSpPr>
            <a:xfrm>
              <a:off x="145707" y="1023264"/>
              <a:ext cx="1514816" cy="338554"/>
              <a:chOff x="-48752" y="735655"/>
              <a:chExt cx="2178750" cy="33855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01616EF-1A85-1D31-4987-98283D04B1F5}"/>
                  </a:ext>
                </a:extLst>
              </p:cNvPr>
              <p:cNvSpPr/>
              <p:nvPr/>
            </p:nvSpPr>
            <p:spPr>
              <a:xfrm>
                <a:off x="113942" y="750352"/>
                <a:ext cx="1898099" cy="3035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B1FE4D4-7E79-6D64-8ABE-0A47EAAFD7F4}"/>
                  </a:ext>
                </a:extLst>
              </p:cNvPr>
              <p:cNvSpPr txBox="1"/>
              <p:nvPr/>
            </p:nvSpPr>
            <p:spPr>
              <a:xfrm>
                <a:off x="-48752" y="735655"/>
                <a:ext cx="21787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Normalization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A1662F-431B-FA2A-837D-152181EECA06}"/>
                </a:ext>
              </a:extLst>
            </p:cNvPr>
            <p:cNvGrpSpPr/>
            <p:nvPr/>
          </p:nvGrpSpPr>
          <p:grpSpPr>
            <a:xfrm>
              <a:off x="5907" y="2432524"/>
              <a:ext cx="1782247" cy="830997"/>
              <a:chOff x="27906" y="5317845"/>
              <a:chExt cx="2185416" cy="83099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F45F3CE-EA82-DF54-9653-84A17850EB1D}"/>
                  </a:ext>
                </a:extLst>
              </p:cNvPr>
              <p:cNvSpPr/>
              <p:nvPr/>
            </p:nvSpPr>
            <p:spPr>
              <a:xfrm>
                <a:off x="292267" y="5372080"/>
                <a:ext cx="1658952" cy="729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DDFE6F0-6E85-9823-D5B0-D09467C4555C}"/>
                  </a:ext>
                </a:extLst>
              </p:cNvPr>
              <p:cNvSpPr txBox="1"/>
              <p:nvPr/>
            </p:nvSpPr>
            <p:spPr>
              <a:xfrm>
                <a:off x="27906" y="5317845"/>
                <a:ext cx="2185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Nonlinear Dimensional </a:t>
                </a:r>
              </a:p>
              <a:p>
                <a:pPr algn="ctr"/>
                <a:r>
                  <a:rPr lang="en-US" sz="1600" b="1" dirty="0"/>
                  <a:t>Reduction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DB6962-B501-693F-4C6A-E0F719ECB14B}"/>
                </a:ext>
              </a:extLst>
            </p:cNvPr>
            <p:cNvGrpSpPr/>
            <p:nvPr/>
          </p:nvGrpSpPr>
          <p:grpSpPr>
            <a:xfrm>
              <a:off x="150425" y="3743219"/>
              <a:ext cx="1505381" cy="715826"/>
              <a:chOff x="76686" y="6031474"/>
              <a:chExt cx="2316208" cy="71582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8364068-7CF9-911E-A116-68B81DEE82A8}"/>
                  </a:ext>
                </a:extLst>
              </p:cNvPr>
              <p:cNvSpPr/>
              <p:nvPr/>
            </p:nvSpPr>
            <p:spPr>
              <a:xfrm>
                <a:off x="134321" y="6031474"/>
                <a:ext cx="2258573" cy="715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BB01D8E-5A12-FED4-9645-CA4A31B51BB5}"/>
                  </a:ext>
                </a:extLst>
              </p:cNvPr>
              <p:cNvSpPr txBox="1"/>
              <p:nvPr/>
            </p:nvSpPr>
            <p:spPr>
              <a:xfrm>
                <a:off x="76686" y="6104631"/>
                <a:ext cx="23080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Clustering &amp;</a:t>
                </a:r>
              </a:p>
              <a:p>
                <a:pPr algn="ctr"/>
                <a:r>
                  <a:rPr lang="en-US" sz="1600" b="1" dirty="0"/>
                  <a:t>Partitioning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BB3801-5DCF-2166-4E1E-1CFD5D667042}"/>
                </a:ext>
              </a:extLst>
            </p:cNvPr>
            <p:cNvGrpSpPr/>
            <p:nvPr/>
          </p:nvGrpSpPr>
          <p:grpSpPr>
            <a:xfrm>
              <a:off x="197769" y="1709177"/>
              <a:ext cx="1410693" cy="338554"/>
              <a:chOff x="656178" y="1316220"/>
              <a:chExt cx="1537719" cy="33855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1F7C3DD-3F83-047C-4879-D4BBB54DBE15}"/>
                  </a:ext>
                </a:extLst>
              </p:cNvPr>
              <p:cNvSpPr/>
              <p:nvPr/>
            </p:nvSpPr>
            <p:spPr>
              <a:xfrm>
                <a:off x="754184" y="1332386"/>
                <a:ext cx="1271053" cy="303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6196E45-7523-4A80-159E-00D44771B3DB}"/>
                  </a:ext>
                </a:extLst>
              </p:cNvPr>
              <p:cNvSpPr txBox="1"/>
              <p:nvPr/>
            </p:nvSpPr>
            <p:spPr>
              <a:xfrm>
                <a:off x="656178" y="1316220"/>
                <a:ext cx="15377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Integration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1D749-790D-51DA-C755-716389F2B8F0}"/>
                </a:ext>
              </a:extLst>
            </p:cNvPr>
            <p:cNvSpPr txBox="1"/>
            <p:nvPr/>
          </p:nvSpPr>
          <p:spPr>
            <a:xfrm>
              <a:off x="270028" y="1287315"/>
              <a:ext cx="12661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preprocess_cds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10146C-6198-4C27-8FD7-3BA758F7341F}"/>
                </a:ext>
              </a:extLst>
            </p:cNvPr>
            <p:cNvSpPr txBox="1"/>
            <p:nvPr/>
          </p:nvSpPr>
          <p:spPr>
            <a:xfrm>
              <a:off x="339010" y="1964885"/>
              <a:ext cx="11282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align_cds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3B0F8C-854D-47F2-DA1F-8D8D3DA2D577}"/>
                </a:ext>
              </a:extLst>
            </p:cNvPr>
            <p:cNvSpPr txBox="1"/>
            <p:nvPr/>
          </p:nvSpPr>
          <p:spPr>
            <a:xfrm>
              <a:off x="113051" y="3180061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reduce_dimension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B5C89D-933E-BD4D-5D6D-F59EDC88C883}"/>
                </a:ext>
              </a:extLst>
            </p:cNvPr>
            <p:cNvSpPr txBox="1"/>
            <p:nvPr/>
          </p:nvSpPr>
          <p:spPr>
            <a:xfrm>
              <a:off x="316376" y="4424711"/>
              <a:ext cx="11734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 </a:t>
              </a:r>
              <a:r>
                <a:rPr lang="en-US" sz="1200" i="1" dirty="0" err="1"/>
                <a:t>cluster_cells</a:t>
              </a:r>
              <a:r>
                <a:rPr lang="en-US" sz="1200" i="1" dirty="0"/>
                <a:t> ()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65CC1A-F686-F192-4F45-E0A09B799133}"/>
                </a:ext>
              </a:extLst>
            </p:cNvPr>
            <p:cNvSpPr txBox="1"/>
            <p:nvPr/>
          </p:nvSpPr>
          <p:spPr>
            <a:xfrm>
              <a:off x="223406" y="6334558"/>
              <a:ext cx="13594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learn_graph</a:t>
              </a:r>
              <a:r>
                <a:rPr lang="en-US" sz="1200" i="1" dirty="0"/>
                <a:t>()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BF10E7D-EC6B-F3D9-2FC8-074622494CFA}"/>
                </a:ext>
              </a:extLst>
            </p:cNvPr>
            <p:cNvGrpSpPr/>
            <p:nvPr/>
          </p:nvGrpSpPr>
          <p:grpSpPr>
            <a:xfrm>
              <a:off x="197769" y="5757285"/>
              <a:ext cx="1410693" cy="605189"/>
              <a:chOff x="69690" y="5733577"/>
              <a:chExt cx="2170519" cy="6051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79D1C16-C6B4-5EA6-84B9-0308E50AD5AA}"/>
                  </a:ext>
                </a:extLst>
              </p:cNvPr>
              <p:cNvSpPr/>
              <p:nvPr/>
            </p:nvSpPr>
            <p:spPr>
              <a:xfrm>
                <a:off x="297468" y="5733577"/>
                <a:ext cx="1805536" cy="5922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FCDF5F-5887-BCF2-B4D5-A6CA3048BC31}"/>
                  </a:ext>
                </a:extLst>
              </p:cNvPr>
              <p:cNvSpPr txBox="1"/>
              <p:nvPr/>
            </p:nvSpPr>
            <p:spPr>
              <a:xfrm>
                <a:off x="69690" y="5753991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Trajectory Graph</a:t>
                </a:r>
              </a:p>
            </p:txBody>
          </p:sp>
        </p:grp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C5FB6B7-C472-312A-CFDB-EBE4C164A99E}"/>
                </a:ext>
              </a:extLst>
            </p:cNvPr>
            <p:cNvSpPr/>
            <p:nvPr/>
          </p:nvSpPr>
          <p:spPr>
            <a:xfrm rot="5400000">
              <a:off x="834853" y="2177973"/>
              <a:ext cx="136524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A0886F5F-D46F-C0EE-0323-7A33DE82BD31}"/>
                </a:ext>
              </a:extLst>
            </p:cNvPr>
            <p:cNvSpPr/>
            <p:nvPr/>
          </p:nvSpPr>
          <p:spPr>
            <a:xfrm rot="5400000">
              <a:off x="826630" y="341725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C4E034C3-5C40-7887-8CD8-957665E87277}"/>
                </a:ext>
              </a:extLst>
            </p:cNvPr>
            <p:cNvSpPr/>
            <p:nvPr/>
          </p:nvSpPr>
          <p:spPr>
            <a:xfrm rot="5400000">
              <a:off x="826630" y="5468155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81B3426-4492-8896-2CB3-CCC239871328}"/>
                </a:ext>
              </a:extLst>
            </p:cNvPr>
            <p:cNvGrpSpPr/>
            <p:nvPr/>
          </p:nvGrpSpPr>
          <p:grpSpPr>
            <a:xfrm>
              <a:off x="1840551" y="1187401"/>
              <a:ext cx="1410693" cy="338554"/>
              <a:chOff x="136544" y="5759803"/>
              <a:chExt cx="2170519" cy="33855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E10B6C8-7B58-7D72-96C2-A5691F15C700}"/>
                  </a:ext>
                </a:extLst>
              </p:cNvPr>
              <p:cNvSpPr/>
              <p:nvPr/>
            </p:nvSpPr>
            <p:spPr>
              <a:xfrm>
                <a:off x="297468" y="5781482"/>
                <a:ext cx="1805536" cy="2724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FC0BB9A-57DB-394B-12E3-0FD4C8B94078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Order Cells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BF01DB5-C2E5-0185-6CFA-698F36608BCD}"/>
                </a:ext>
              </a:extLst>
            </p:cNvPr>
            <p:cNvGrpSpPr/>
            <p:nvPr/>
          </p:nvGrpSpPr>
          <p:grpSpPr>
            <a:xfrm>
              <a:off x="1840551" y="1852412"/>
              <a:ext cx="1410693" cy="584775"/>
              <a:chOff x="136544" y="5759803"/>
              <a:chExt cx="2170519" cy="5847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E087C65-2F57-B287-C6E1-982C1D036FF6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84B8500-8198-83BB-1613-F3DA83300D6C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Subset Trajectory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8924DF-E910-35CC-9C77-4824C009259D}"/>
                </a:ext>
              </a:extLst>
            </p:cNvPr>
            <p:cNvGrpSpPr/>
            <p:nvPr/>
          </p:nvGrpSpPr>
          <p:grpSpPr>
            <a:xfrm>
              <a:off x="1840551" y="2934801"/>
              <a:ext cx="1410693" cy="584775"/>
              <a:chOff x="136544" y="5759803"/>
              <a:chExt cx="2170519" cy="58477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21EDBD-55A4-5D43-1555-F2AD951A7CCF}"/>
                  </a:ext>
                </a:extLst>
              </p:cNvPr>
              <p:cNvSpPr/>
              <p:nvPr/>
            </p:nvSpPr>
            <p:spPr>
              <a:xfrm>
                <a:off x="297468" y="5781481"/>
                <a:ext cx="1805536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0A5C19B-9CF9-9AAB-1CDF-23A18034665E}"/>
                  </a:ext>
                </a:extLst>
              </p:cNvPr>
              <p:cNvSpPr txBox="1"/>
              <p:nvPr/>
            </p:nvSpPr>
            <p:spPr>
              <a:xfrm>
                <a:off x="136544" y="575980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Reprocess Trajectory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A358DE-67D2-3FE3-1BE1-A79E083A2F68}"/>
                </a:ext>
              </a:extLst>
            </p:cNvPr>
            <p:cNvGrpSpPr/>
            <p:nvPr/>
          </p:nvGrpSpPr>
          <p:grpSpPr>
            <a:xfrm>
              <a:off x="1840551" y="3794444"/>
              <a:ext cx="1410693" cy="589910"/>
              <a:chOff x="130519" y="5781481"/>
              <a:chExt cx="2170519" cy="5899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7E801FE-E387-0596-4ED7-5FE38F6ACB38}"/>
                  </a:ext>
                </a:extLst>
              </p:cNvPr>
              <p:cNvSpPr/>
              <p:nvPr/>
            </p:nvSpPr>
            <p:spPr>
              <a:xfrm>
                <a:off x="265017" y="5781481"/>
                <a:ext cx="1856344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E1D47A-AC56-B5F0-F0D7-88919DACE94E}"/>
                  </a:ext>
                </a:extLst>
              </p:cNvPr>
              <p:cNvSpPr txBox="1"/>
              <p:nvPr/>
            </p:nvSpPr>
            <p:spPr>
              <a:xfrm>
                <a:off x="130519" y="5786616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Find Altered Genes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998DCD-4474-1D69-9926-A154B6F5FA1C}"/>
                </a:ext>
              </a:extLst>
            </p:cNvPr>
            <p:cNvGrpSpPr/>
            <p:nvPr/>
          </p:nvGrpSpPr>
          <p:grpSpPr>
            <a:xfrm>
              <a:off x="1840551" y="4762902"/>
              <a:ext cx="1410693" cy="584775"/>
              <a:chOff x="199846" y="5774065"/>
              <a:chExt cx="2170519" cy="58477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3F108A-DD19-6E1B-F0DC-FAAE8440EF7D}"/>
                  </a:ext>
                </a:extLst>
              </p:cNvPr>
              <p:cNvSpPr/>
              <p:nvPr/>
            </p:nvSpPr>
            <p:spPr>
              <a:xfrm>
                <a:off x="255376" y="5781481"/>
                <a:ext cx="2059461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885278-23EE-D165-E86A-16EB416CCA0E}"/>
                  </a:ext>
                </a:extLst>
              </p:cNvPr>
              <p:cNvSpPr txBox="1"/>
              <p:nvPr/>
            </p:nvSpPr>
            <p:spPr>
              <a:xfrm>
                <a:off x="199846" y="5774065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Aggregate to Gene Modules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4EA9A9C-6EC5-2F8C-0A9A-54958C555EDD}"/>
                </a:ext>
              </a:extLst>
            </p:cNvPr>
            <p:cNvGrpSpPr/>
            <p:nvPr/>
          </p:nvGrpSpPr>
          <p:grpSpPr>
            <a:xfrm>
              <a:off x="1840551" y="5849744"/>
              <a:ext cx="1410693" cy="584775"/>
              <a:chOff x="183194" y="5775239"/>
              <a:chExt cx="2170519" cy="58477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8592DA-5A00-B226-A9DC-FDA86F909553}"/>
                  </a:ext>
                </a:extLst>
              </p:cNvPr>
              <p:cNvSpPr/>
              <p:nvPr/>
            </p:nvSpPr>
            <p:spPr>
              <a:xfrm>
                <a:off x="198991" y="5781481"/>
                <a:ext cx="2134969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7DD5EA2-4641-9CED-A9F3-73D5F4A181E5}"/>
                  </a:ext>
                </a:extLst>
              </p:cNvPr>
              <p:cNvSpPr txBox="1"/>
              <p:nvPr/>
            </p:nvSpPr>
            <p:spPr>
              <a:xfrm>
                <a:off x="183194" y="5775239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Visualize Gene Modules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3076BD-77F5-3328-4B2C-1A4CB6DF3D8B}"/>
                </a:ext>
              </a:extLst>
            </p:cNvPr>
            <p:cNvSpPr txBox="1"/>
            <p:nvPr/>
          </p:nvSpPr>
          <p:spPr>
            <a:xfrm>
              <a:off x="1975356" y="2352876"/>
              <a:ext cx="11410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err="1"/>
                <a:t>choose_graph</a:t>
              </a:r>
              <a:r>
                <a:rPr lang="en-US" sz="1200" dirty="0"/>
                <a:t>_</a:t>
              </a:r>
            </a:p>
            <a:p>
              <a:pPr algn="ctr"/>
              <a:r>
                <a:rPr lang="en-US" sz="1200" dirty="0"/>
                <a:t>segments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444BA-9529-FCB2-74CB-31C56A464E81}"/>
                </a:ext>
              </a:extLst>
            </p:cNvPr>
            <p:cNvSpPr txBox="1"/>
            <p:nvPr/>
          </p:nvSpPr>
          <p:spPr>
            <a:xfrm>
              <a:off x="2047539" y="1423041"/>
              <a:ext cx="99671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order_cells</a:t>
              </a:r>
              <a:r>
                <a:rPr lang="en-US" sz="1200" i="1" dirty="0"/>
                <a:t>()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FEE79BE6-3D42-6361-22EB-A0803F9922F8}"/>
                </a:ext>
              </a:extLst>
            </p:cNvPr>
            <p:cNvSpPr/>
            <p:nvPr/>
          </p:nvSpPr>
          <p:spPr>
            <a:xfrm rot="5400000">
              <a:off x="2483190" y="2660109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B1FB22-AA9D-7716-E89B-C04922B3B26D}"/>
                </a:ext>
              </a:extLst>
            </p:cNvPr>
            <p:cNvSpPr txBox="1"/>
            <p:nvPr/>
          </p:nvSpPr>
          <p:spPr>
            <a:xfrm>
              <a:off x="1755833" y="4293919"/>
              <a:ext cx="15801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find_gene_modules</a:t>
              </a:r>
              <a:r>
                <a:rPr lang="en-US" sz="1200" i="1" dirty="0"/>
                <a:t>() 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2598C8CF-765B-8ABB-0CF6-BF120ED1206F}"/>
                </a:ext>
              </a:extLst>
            </p:cNvPr>
            <p:cNvSpPr/>
            <p:nvPr/>
          </p:nvSpPr>
          <p:spPr>
            <a:xfrm rot="5400000">
              <a:off x="2469412" y="4460087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8B9AEF-B242-BCC3-0328-15E31FD44942}"/>
                </a:ext>
              </a:extLst>
            </p:cNvPr>
            <p:cNvSpPr txBox="1"/>
            <p:nvPr/>
          </p:nvSpPr>
          <p:spPr>
            <a:xfrm>
              <a:off x="1862336" y="5252207"/>
              <a:ext cx="1367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err="1"/>
                <a:t>aggregate_gene</a:t>
              </a:r>
              <a:r>
                <a:rPr lang="en-US" sz="1200" i="1" dirty="0"/>
                <a:t>_</a:t>
              </a:r>
            </a:p>
            <a:p>
              <a:pPr algn="ctr"/>
              <a:r>
                <a:rPr lang="en-US" sz="1200" i="1" dirty="0"/>
                <a:t>expression() </a:t>
              </a:r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593476A-BCA1-E881-A9A0-C4D0998EA0BD}"/>
                </a:ext>
              </a:extLst>
            </p:cNvPr>
            <p:cNvSpPr/>
            <p:nvPr/>
          </p:nvSpPr>
          <p:spPr>
            <a:xfrm rot="5400000">
              <a:off x="2469412" y="3448288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503E6DE1-AB74-27B2-9E57-1EF44240D97B}"/>
                </a:ext>
              </a:extLst>
            </p:cNvPr>
            <p:cNvSpPr/>
            <p:nvPr/>
          </p:nvSpPr>
          <p:spPr>
            <a:xfrm rot="5400000">
              <a:off x="2469412" y="5575486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38A4D64-F93E-ABD3-2B03-C0B6EAAF424B}"/>
                </a:ext>
              </a:extLst>
            </p:cNvPr>
            <p:cNvSpPr/>
            <p:nvPr/>
          </p:nvSpPr>
          <p:spPr>
            <a:xfrm>
              <a:off x="72136" y="919698"/>
              <a:ext cx="3247136" cy="56589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65A41FD-205B-C4FB-9479-86653BFB35C9}"/>
                </a:ext>
              </a:extLst>
            </p:cNvPr>
            <p:cNvGrpSpPr/>
            <p:nvPr/>
          </p:nvGrpSpPr>
          <p:grpSpPr>
            <a:xfrm>
              <a:off x="197769" y="4934824"/>
              <a:ext cx="1410693" cy="604375"/>
              <a:chOff x="127265" y="5734193"/>
              <a:chExt cx="2170519" cy="6043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E171CD7-2675-48CC-F67B-A21D61F9B065}"/>
                  </a:ext>
                </a:extLst>
              </p:cNvPr>
              <p:cNvSpPr/>
              <p:nvPr/>
            </p:nvSpPr>
            <p:spPr>
              <a:xfrm>
                <a:off x="297469" y="5734193"/>
                <a:ext cx="1805535" cy="591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49154-B3EC-549C-0FEA-7AC44A2C00B6}"/>
                  </a:ext>
                </a:extLst>
              </p:cNvPr>
              <p:cNvSpPr txBox="1"/>
              <p:nvPr/>
            </p:nvSpPr>
            <p:spPr>
              <a:xfrm>
                <a:off x="127265" y="5753793"/>
                <a:ext cx="2170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Cell Type Annotation</a:t>
                </a:r>
              </a:p>
            </p:txBody>
          </p:sp>
        </p:grp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24A721B0-071D-4075-15B4-E265C42F1660}"/>
                </a:ext>
              </a:extLst>
            </p:cNvPr>
            <p:cNvSpPr/>
            <p:nvPr/>
          </p:nvSpPr>
          <p:spPr>
            <a:xfrm rot="5400000">
              <a:off x="826630" y="4581189"/>
              <a:ext cx="152971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0CC5DC68-11B1-3335-B34F-085FAB5CDD28}"/>
                </a:ext>
              </a:extLst>
            </p:cNvPr>
            <p:cNvSpPr/>
            <p:nvPr/>
          </p:nvSpPr>
          <p:spPr>
            <a:xfrm rot="5400000">
              <a:off x="2483190" y="1584593"/>
              <a:ext cx="125415" cy="386089"/>
            </a:xfrm>
            <a:prstGeom prst="rightArrow">
              <a:avLst/>
            </a:prstGeom>
            <a:solidFill>
              <a:srgbClr val="CBCB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96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09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2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6: </a:t>
            </a:r>
            <a:r>
              <a:rPr lang="en-US" dirty="0" err="1"/>
              <a:t>Pseudotime</a:t>
            </a:r>
            <a:r>
              <a:rPr lang="en-US" dirty="0"/>
              <a:t> Analysis with Monocle3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C271-F2CE-D4AE-F30F-84FB5E30A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DA7D-FAB5-59CD-3BF3-28FA86C6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130E9-1C9C-D99E-57BF-5B00816A5C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40"/>
          <a:stretch/>
        </p:blipFill>
        <p:spPr>
          <a:xfrm>
            <a:off x="4017603" y="868961"/>
            <a:ext cx="6144482" cy="66565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96E8387-F44A-7A1A-E3D1-4101E4734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162"/>
          <a:stretch/>
        </p:blipFill>
        <p:spPr>
          <a:xfrm>
            <a:off x="3843756" y="1985453"/>
            <a:ext cx="5414901" cy="4077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71337-BA45-BE5E-A424-3C61058AB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58" t="5482" r="838" b="12643"/>
          <a:stretch/>
        </p:blipFill>
        <p:spPr>
          <a:xfrm>
            <a:off x="9514137" y="2242066"/>
            <a:ext cx="2468210" cy="3019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E5566-597C-C2E4-88F4-6313BE4B16E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3FD09-6252-AD4B-96E7-9130200E23A6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3282559-F983-5CB9-8538-570A6B09259E}"/>
              </a:ext>
            </a:extLst>
          </p:cNvPr>
          <p:cNvSpPr/>
          <p:nvPr/>
        </p:nvSpPr>
        <p:spPr>
          <a:xfrm>
            <a:off x="1691034" y="942975"/>
            <a:ext cx="160461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9ABBE6-C470-408F-3A1D-A6008D8E99C5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2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CBB7-2CCA-5A18-9D19-83182E89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31E6-5C7F-BC10-83B0-92D3F1DA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CC40D6-1291-B68A-E6AC-2E0C4A9BF3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"/>
          <a:stretch/>
        </p:blipFill>
        <p:spPr>
          <a:xfrm>
            <a:off x="4230983" y="1944628"/>
            <a:ext cx="6054364" cy="43510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D5A786C-871A-D8F0-F5CE-996BAA7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517" y="890234"/>
            <a:ext cx="5849166" cy="1009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1A0D0-21A1-C369-08EF-7540F116E62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BF693-3591-3ABA-6A6A-D934ABC5D3C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334FFA7F-984A-3883-A031-2A31CF5491D6}"/>
              </a:ext>
            </a:extLst>
          </p:cNvPr>
          <p:cNvSpPr/>
          <p:nvPr/>
        </p:nvSpPr>
        <p:spPr>
          <a:xfrm>
            <a:off x="1691034" y="1637049"/>
            <a:ext cx="1604616" cy="494107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6D85BAC-CD69-6F5C-8F28-6D2F12538FCB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909B6-96C0-D8BB-4E7D-A14FF4B1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08AC-EFF7-FF4C-859B-9134CEDA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AD8498BB-7E6E-1AC8-C83B-713223D4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217" y="442476"/>
            <a:ext cx="6096851" cy="232442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531DC74-23CC-3935-9FFE-169DADC20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13" y="3535535"/>
            <a:ext cx="5195363" cy="330425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CCD3454-B50E-BEFA-DF79-C2DCD4B9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5217" y="2841612"/>
            <a:ext cx="6125430" cy="619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38C90B-2617-E603-071E-04CF7A6F7C64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3FA81-6205-A203-E199-2D514BC94E5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A3F45-B733-1171-EEB8-438F07F8A865}"/>
              </a:ext>
            </a:extLst>
          </p:cNvPr>
          <p:cNvSpPr/>
          <p:nvPr/>
        </p:nvSpPr>
        <p:spPr>
          <a:xfrm>
            <a:off x="1691034" y="3475128"/>
            <a:ext cx="1604616" cy="3102998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AD6023F-810E-A38D-4671-8682C0E2DCDA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5B90B4C-87E9-9CE4-F8D0-38331194B82A}"/>
              </a:ext>
            </a:extLst>
          </p:cNvPr>
          <p:cNvSpPr/>
          <p:nvPr/>
        </p:nvSpPr>
        <p:spPr>
          <a:xfrm>
            <a:off x="1702937" y="929767"/>
            <a:ext cx="1604616" cy="90016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FD3C-6365-3DD6-5F08-C12E32DD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C6AB-82BE-DD87-3199-27D50CE5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3FF1-1AE7-FA45-C8CA-A58E6E53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188" y="2890887"/>
            <a:ext cx="5382376" cy="57158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1BC5882-E432-FBDE-5600-23939988D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01"/>
          <a:stretch/>
        </p:blipFill>
        <p:spPr>
          <a:xfrm>
            <a:off x="3469070" y="3456304"/>
            <a:ext cx="5144578" cy="346097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FBAD018-10CF-2177-3AB0-AA563314E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0" t="29346" b="31411"/>
          <a:stretch/>
        </p:blipFill>
        <p:spPr>
          <a:xfrm>
            <a:off x="8425840" y="5055684"/>
            <a:ext cx="641833" cy="146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CCDE2-D2E1-B600-91E9-902611BB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519" y="656509"/>
            <a:ext cx="6163535" cy="2210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378-6BDF-9E6C-FC85-A33B039DE3FC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85175F-4915-60CA-7780-D24132DBE5C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12496C3-C8B6-14B0-45DB-B8AE7A2CA8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6717"/>
          <a:stretch/>
        </p:blipFill>
        <p:spPr>
          <a:xfrm>
            <a:off x="9008520" y="2384654"/>
            <a:ext cx="2855293" cy="2143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7838C70C-36D8-785B-D153-27FEACE19EF3}"/>
              </a:ext>
            </a:extLst>
          </p:cNvPr>
          <p:cNvSpPr/>
          <p:nvPr/>
        </p:nvSpPr>
        <p:spPr>
          <a:xfrm>
            <a:off x="90094" y="930296"/>
            <a:ext cx="1613474" cy="564195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82FBD35-8EF3-A2F2-B47E-E016FC7DC40E}"/>
              </a:ext>
            </a:extLst>
          </p:cNvPr>
          <p:cNvSpPr/>
          <p:nvPr/>
        </p:nvSpPr>
        <p:spPr>
          <a:xfrm>
            <a:off x="1702937" y="929767"/>
            <a:ext cx="1604616" cy="279075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6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D6D8-470B-E2EC-F2DF-1F6B2114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B6834-9E14-519C-42FB-ECA617E51EF1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CF359-B477-87FB-A80F-BE958707C970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68792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Pseudotime</a:t>
            </a:r>
            <a:r>
              <a:rPr lang="en-US" dirty="0"/>
              <a:t> Analysis?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5F036F-8391-06F7-D052-E3EB0785FAA9}"/>
              </a:ext>
            </a:extLst>
          </p:cNvPr>
          <p:cNvSpPr txBox="1"/>
          <p:nvPr/>
        </p:nvSpPr>
        <p:spPr>
          <a:xfrm>
            <a:off x="898525" y="1166336"/>
            <a:ext cx="6191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pseudotimes</a:t>
            </a:r>
            <a:r>
              <a:rPr lang="en-US" dirty="0"/>
              <a:t> measure the relative progression of each of the individuals along the biological process of interest, e.g., disease progression, cellular development, etc., allowing us to understand the (pseudo)temporal </a:t>
            </a:r>
            <a:r>
              <a:rPr lang="en-US" dirty="0" err="1"/>
              <a:t>behaviour</a:t>
            </a:r>
            <a:r>
              <a:rPr lang="en-US" dirty="0"/>
              <a:t> of measured features without explicit time series data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68CF903E-939A-51FA-71CB-172C448C9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837993"/>
            <a:ext cx="8058150" cy="3729772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C9FFE78-10CC-473B-916C-0E43F24BA4B0}"/>
              </a:ext>
            </a:extLst>
          </p:cNvPr>
          <p:cNvSpPr txBox="1"/>
          <p:nvPr/>
        </p:nvSpPr>
        <p:spPr>
          <a:xfrm>
            <a:off x="7400807" y="1443335"/>
            <a:ext cx="7785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Determining a cell trajectory can give insight to the biological question. </a:t>
            </a:r>
          </a:p>
          <a:p>
            <a:r>
              <a:rPr lang="en-US" dirty="0"/>
              <a:t>There is prior knowledge that a trajectory/ cellular differentiation pathway exists.</a:t>
            </a:r>
          </a:p>
          <a:p>
            <a:r>
              <a:rPr lang="en-US" dirty="0"/>
              <a:t>There is sufficient sampling with number of cells and between timepoints.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3446-036C-4B50-E68A-E49B38C6D13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350F1-668C-A32C-E8EF-B37A14FD546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48B5-0821-9E56-C5E2-A31D90E4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72CBDAD9-5548-A174-F3AF-CEEC58BD8B83}"/>
              </a:ext>
            </a:extLst>
          </p:cNvPr>
          <p:cNvSpPr/>
          <p:nvPr/>
        </p:nvSpPr>
        <p:spPr>
          <a:xfrm>
            <a:off x="4766123" y="1137880"/>
            <a:ext cx="3854550" cy="3970578"/>
          </a:xfrm>
          <a:custGeom>
            <a:avLst/>
            <a:gdLst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320626 w 3848200"/>
              <a:gd name="connsiteY4" fmla="*/ 836948 h 3970578"/>
              <a:gd name="connsiteX5" fmla="*/ 3848200 w 3848200"/>
              <a:gd name="connsiteY5" fmla="*/ 836948 h 3970578"/>
              <a:gd name="connsiteX6" fmla="*/ 3848200 w 3848200"/>
              <a:gd name="connsiteY6" fmla="*/ 1673265 h 3970578"/>
              <a:gd name="connsiteX7" fmla="*/ 2320626 w 3848200"/>
              <a:gd name="connsiteY7" fmla="*/ 1682833 h 3970578"/>
              <a:gd name="connsiteX8" fmla="*/ 1982758 w 3848200"/>
              <a:gd name="connsiteY8" fmla="*/ 3970578 h 3970578"/>
              <a:gd name="connsiteX9" fmla="*/ 1977339 w 3848200"/>
              <a:gd name="connsiteY9" fmla="*/ 1711627 h 3970578"/>
              <a:gd name="connsiteX10" fmla="*/ 1977339 w 3848200"/>
              <a:gd name="connsiteY10" fmla="*/ 3970577 h 3970578"/>
              <a:gd name="connsiteX11" fmla="*/ 0 w 3848200"/>
              <a:gd name="connsiteY11" fmla="*/ 3970577 h 3970578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16732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48200 w 3848200"/>
              <a:gd name="connsiteY5" fmla="*/ 8369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320626 w 3848200"/>
              <a:gd name="connsiteY7" fmla="*/ 1682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320626 w 3848200"/>
              <a:gd name="connsiteY4" fmla="*/ 83694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140040"/>
              <a:gd name="connsiteX1" fmla="*/ 1973233 w 3848200"/>
              <a:gd name="connsiteY1" fmla="*/ 0 h 4140040"/>
              <a:gd name="connsiteX2" fmla="*/ 1977339 w 3848200"/>
              <a:gd name="connsiteY2" fmla="*/ 0 h 4140040"/>
              <a:gd name="connsiteX3" fmla="*/ 1977339 w 3848200"/>
              <a:gd name="connsiteY3" fmla="*/ 9893 h 4140040"/>
              <a:gd name="connsiteX4" fmla="*/ 2288876 w 3848200"/>
              <a:gd name="connsiteY4" fmla="*/ 1935498 h 4140040"/>
              <a:gd name="connsiteX5" fmla="*/ 3835500 w 3848200"/>
              <a:gd name="connsiteY5" fmla="*/ 1941848 h 4140040"/>
              <a:gd name="connsiteX6" fmla="*/ 3848200 w 3848200"/>
              <a:gd name="connsiteY6" fmla="*/ 2574965 h 4140040"/>
              <a:gd name="connsiteX7" fmla="*/ 2276176 w 3848200"/>
              <a:gd name="connsiteY7" fmla="*/ 2571833 h 4140040"/>
              <a:gd name="connsiteX8" fmla="*/ 1982758 w 3848200"/>
              <a:gd name="connsiteY8" fmla="*/ 3970578 h 4140040"/>
              <a:gd name="connsiteX9" fmla="*/ 1977339 w 3848200"/>
              <a:gd name="connsiteY9" fmla="*/ 3970577 h 4140040"/>
              <a:gd name="connsiteX10" fmla="*/ 0 w 3848200"/>
              <a:gd name="connsiteY10" fmla="*/ 3970577 h 4140040"/>
              <a:gd name="connsiteX11" fmla="*/ 0 w 3848200"/>
              <a:gd name="connsiteY11" fmla="*/ 0 h 4140040"/>
              <a:gd name="connsiteX0" fmla="*/ 0 w 3848200"/>
              <a:gd name="connsiteY0" fmla="*/ 0 h 4323628"/>
              <a:gd name="connsiteX1" fmla="*/ 1973233 w 3848200"/>
              <a:gd name="connsiteY1" fmla="*/ 0 h 4323628"/>
              <a:gd name="connsiteX2" fmla="*/ 1977339 w 3848200"/>
              <a:gd name="connsiteY2" fmla="*/ 0 h 4323628"/>
              <a:gd name="connsiteX3" fmla="*/ 1977339 w 3848200"/>
              <a:gd name="connsiteY3" fmla="*/ 9893 h 4323628"/>
              <a:gd name="connsiteX4" fmla="*/ 2288876 w 3848200"/>
              <a:gd name="connsiteY4" fmla="*/ 1935498 h 4323628"/>
              <a:gd name="connsiteX5" fmla="*/ 3835500 w 3848200"/>
              <a:gd name="connsiteY5" fmla="*/ 1941848 h 4323628"/>
              <a:gd name="connsiteX6" fmla="*/ 3848200 w 3848200"/>
              <a:gd name="connsiteY6" fmla="*/ 2574965 h 4323628"/>
              <a:gd name="connsiteX7" fmla="*/ 2276176 w 3848200"/>
              <a:gd name="connsiteY7" fmla="*/ 2571833 h 4323628"/>
              <a:gd name="connsiteX8" fmla="*/ 1982758 w 3848200"/>
              <a:gd name="connsiteY8" fmla="*/ 3970578 h 4323628"/>
              <a:gd name="connsiteX9" fmla="*/ 0 w 3848200"/>
              <a:gd name="connsiteY9" fmla="*/ 3970577 h 4323628"/>
              <a:gd name="connsiteX10" fmla="*/ 0 w 3848200"/>
              <a:gd name="connsiteY10" fmla="*/ 0 h 4323628"/>
              <a:gd name="connsiteX0" fmla="*/ 0 w 3848200"/>
              <a:gd name="connsiteY0" fmla="*/ 0 h 4264693"/>
              <a:gd name="connsiteX1" fmla="*/ 1973233 w 3848200"/>
              <a:gd name="connsiteY1" fmla="*/ 0 h 4264693"/>
              <a:gd name="connsiteX2" fmla="*/ 1977339 w 3848200"/>
              <a:gd name="connsiteY2" fmla="*/ 0 h 4264693"/>
              <a:gd name="connsiteX3" fmla="*/ 1977339 w 3848200"/>
              <a:gd name="connsiteY3" fmla="*/ 9893 h 4264693"/>
              <a:gd name="connsiteX4" fmla="*/ 2288876 w 3848200"/>
              <a:gd name="connsiteY4" fmla="*/ 1935498 h 4264693"/>
              <a:gd name="connsiteX5" fmla="*/ 3835500 w 3848200"/>
              <a:gd name="connsiteY5" fmla="*/ 1941848 h 4264693"/>
              <a:gd name="connsiteX6" fmla="*/ 3848200 w 3848200"/>
              <a:gd name="connsiteY6" fmla="*/ 2574965 h 4264693"/>
              <a:gd name="connsiteX7" fmla="*/ 2276176 w 3848200"/>
              <a:gd name="connsiteY7" fmla="*/ 2571833 h 4264693"/>
              <a:gd name="connsiteX8" fmla="*/ 1982758 w 3848200"/>
              <a:gd name="connsiteY8" fmla="*/ 3970578 h 4264693"/>
              <a:gd name="connsiteX9" fmla="*/ 0 w 3848200"/>
              <a:gd name="connsiteY9" fmla="*/ 3970577 h 4264693"/>
              <a:gd name="connsiteX10" fmla="*/ 0 w 3848200"/>
              <a:gd name="connsiteY10" fmla="*/ 0 h 4264693"/>
              <a:gd name="connsiteX0" fmla="*/ 0 w 3848200"/>
              <a:gd name="connsiteY0" fmla="*/ 0 h 3970578"/>
              <a:gd name="connsiteX1" fmla="*/ 1973233 w 3848200"/>
              <a:gd name="connsiteY1" fmla="*/ 0 h 3970578"/>
              <a:gd name="connsiteX2" fmla="*/ 1977339 w 3848200"/>
              <a:gd name="connsiteY2" fmla="*/ 0 h 3970578"/>
              <a:gd name="connsiteX3" fmla="*/ 1977339 w 3848200"/>
              <a:gd name="connsiteY3" fmla="*/ 9893 h 3970578"/>
              <a:gd name="connsiteX4" fmla="*/ 2288876 w 3848200"/>
              <a:gd name="connsiteY4" fmla="*/ 1935498 h 3970578"/>
              <a:gd name="connsiteX5" fmla="*/ 3835500 w 3848200"/>
              <a:gd name="connsiteY5" fmla="*/ 1941848 h 3970578"/>
              <a:gd name="connsiteX6" fmla="*/ 3848200 w 3848200"/>
              <a:gd name="connsiteY6" fmla="*/ 2574965 h 3970578"/>
              <a:gd name="connsiteX7" fmla="*/ 2276176 w 3848200"/>
              <a:gd name="connsiteY7" fmla="*/ 2571833 h 3970578"/>
              <a:gd name="connsiteX8" fmla="*/ 1982758 w 3848200"/>
              <a:gd name="connsiteY8" fmla="*/ 3970578 h 3970578"/>
              <a:gd name="connsiteX9" fmla="*/ 0 w 3848200"/>
              <a:gd name="connsiteY9" fmla="*/ 3970577 h 3970578"/>
              <a:gd name="connsiteX10" fmla="*/ 0 w 384820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8200 w 3854550"/>
              <a:gd name="connsiteY6" fmla="*/ 25749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88876 w 3854550"/>
              <a:gd name="connsiteY4" fmla="*/ 19354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76176 w 3854550"/>
              <a:gd name="connsiteY7" fmla="*/ 25718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20626 w 3854550"/>
              <a:gd name="connsiteY7" fmla="*/ 26289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33326 w 3854550"/>
              <a:gd name="connsiteY7" fmla="*/ 26480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307926 w 3854550"/>
              <a:gd name="connsiteY7" fmla="*/ 264168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  <a:gd name="connsiteX0" fmla="*/ 0 w 3854550"/>
              <a:gd name="connsiteY0" fmla="*/ 0 h 3970578"/>
              <a:gd name="connsiteX1" fmla="*/ 1973233 w 3854550"/>
              <a:gd name="connsiteY1" fmla="*/ 0 h 3970578"/>
              <a:gd name="connsiteX2" fmla="*/ 1977339 w 3854550"/>
              <a:gd name="connsiteY2" fmla="*/ 0 h 3970578"/>
              <a:gd name="connsiteX3" fmla="*/ 1977339 w 3854550"/>
              <a:gd name="connsiteY3" fmla="*/ 9893 h 3970578"/>
              <a:gd name="connsiteX4" fmla="*/ 2295226 w 3854550"/>
              <a:gd name="connsiteY4" fmla="*/ 2011698 h 3970578"/>
              <a:gd name="connsiteX5" fmla="*/ 3854550 w 3854550"/>
              <a:gd name="connsiteY5" fmla="*/ 2018048 h 3970578"/>
              <a:gd name="connsiteX6" fmla="*/ 3841850 w 3854550"/>
              <a:gd name="connsiteY6" fmla="*/ 2638465 h 3970578"/>
              <a:gd name="connsiteX7" fmla="*/ 2282526 w 3854550"/>
              <a:gd name="connsiteY7" fmla="*/ 2635333 h 3970578"/>
              <a:gd name="connsiteX8" fmla="*/ 1982758 w 3854550"/>
              <a:gd name="connsiteY8" fmla="*/ 3970578 h 3970578"/>
              <a:gd name="connsiteX9" fmla="*/ 0 w 3854550"/>
              <a:gd name="connsiteY9" fmla="*/ 3970577 h 3970578"/>
              <a:gd name="connsiteX10" fmla="*/ 0 w 3854550"/>
              <a:gd name="connsiteY10" fmla="*/ 0 h 397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4550" h="3970578">
                <a:moveTo>
                  <a:pt x="0" y="0"/>
                </a:moveTo>
                <a:lnTo>
                  <a:pt x="1973233" y="0"/>
                </a:lnTo>
                <a:lnTo>
                  <a:pt x="1977339" y="0"/>
                </a:lnTo>
                <a:lnTo>
                  <a:pt x="1977339" y="9893"/>
                </a:lnTo>
                <a:lnTo>
                  <a:pt x="2295226" y="2011698"/>
                </a:lnTo>
                <a:lnTo>
                  <a:pt x="3854550" y="2018048"/>
                </a:lnTo>
                <a:cubicBezTo>
                  <a:pt x="3852433" y="2203687"/>
                  <a:pt x="3843967" y="2452826"/>
                  <a:pt x="3841850" y="2638465"/>
                </a:cubicBezTo>
                <a:lnTo>
                  <a:pt x="2282526" y="2635333"/>
                </a:lnTo>
                <a:lnTo>
                  <a:pt x="1982758" y="3970578"/>
                </a:lnTo>
                <a:lnTo>
                  <a:pt x="0" y="39705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01EC9F-BD01-79C4-93F4-16D89057A91D}"/>
              </a:ext>
            </a:extLst>
          </p:cNvPr>
          <p:cNvGrpSpPr/>
          <p:nvPr/>
        </p:nvGrpSpPr>
        <p:grpSpPr>
          <a:xfrm>
            <a:off x="1006908" y="1136262"/>
            <a:ext cx="5545612" cy="5720832"/>
            <a:chOff x="2035608" y="1194318"/>
            <a:chExt cx="5545612" cy="5579707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27063BE-4B89-54E5-0256-0A671E960DA3}"/>
                </a:ext>
              </a:extLst>
            </p:cNvPr>
            <p:cNvSpPr/>
            <p:nvPr/>
          </p:nvSpPr>
          <p:spPr>
            <a:xfrm>
              <a:off x="2035608" y="1194318"/>
              <a:ext cx="2172498" cy="5557884"/>
            </a:xfrm>
            <a:prstGeom prst="rect">
              <a:avLst/>
            </a:pr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A74E77E-E0A6-B5B5-C6B1-D7F21C1441E5}"/>
                </a:ext>
              </a:extLst>
            </p:cNvPr>
            <p:cNvSpPr/>
            <p:nvPr/>
          </p:nvSpPr>
          <p:spPr>
            <a:xfrm>
              <a:off x="4210147" y="1195319"/>
              <a:ext cx="3371073" cy="5578706"/>
            </a:xfrm>
            <a:custGeom>
              <a:avLst/>
              <a:gdLst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56343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0 w 2228073"/>
                <a:gd name="connsiteY3" fmla="*/ 5634302 h 5634302"/>
                <a:gd name="connsiteX4" fmla="*/ 0 w 2228073"/>
                <a:gd name="connsiteY4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1251954 w 2228073"/>
                <a:gd name="connsiteY3" fmla="*/ 443758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2228073"/>
                <a:gd name="connsiteY0" fmla="*/ 0 h 5634302"/>
                <a:gd name="connsiteX1" fmla="*/ 2228073 w 2228073"/>
                <a:gd name="connsiteY1" fmla="*/ 0 h 5634302"/>
                <a:gd name="connsiteX2" fmla="*/ 2228073 w 2228073"/>
                <a:gd name="connsiteY2" fmla="*/ 3538802 h 5634302"/>
                <a:gd name="connsiteX3" fmla="*/ 451854 w 2228073"/>
                <a:gd name="connsiteY3" fmla="*/ 3546049 h 5634302"/>
                <a:gd name="connsiteX4" fmla="*/ 0 w 2228073"/>
                <a:gd name="connsiteY4" fmla="*/ 5634302 h 5634302"/>
                <a:gd name="connsiteX5" fmla="*/ 0 w 2228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2228073 w 3371073"/>
                <a:gd name="connsiteY2" fmla="*/ 3538802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451854 w 3371073"/>
                <a:gd name="connsiteY3" fmla="*/ 3546049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  <a:gd name="connsiteX0" fmla="*/ 0 w 3371073"/>
                <a:gd name="connsiteY0" fmla="*/ 0 h 5634302"/>
                <a:gd name="connsiteX1" fmla="*/ 3371073 w 3371073"/>
                <a:gd name="connsiteY1" fmla="*/ 9620 h 5634302"/>
                <a:gd name="connsiteX2" fmla="*/ 3371073 w 3371073"/>
                <a:gd name="connsiteY2" fmla="*/ 3865879 h 5634302"/>
                <a:gd name="connsiteX3" fmla="*/ 651879 w 3371073"/>
                <a:gd name="connsiteY3" fmla="*/ 3873127 h 5634302"/>
                <a:gd name="connsiteX4" fmla="*/ 0 w 3371073"/>
                <a:gd name="connsiteY4" fmla="*/ 5634302 h 5634302"/>
                <a:gd name="connsiteX5" fmla="*/ 0 w 3371073"/>
                <a:gd name="connsiteY5" fmla="*/ 0 h 5634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073" h="5634302">
                  <a:moveTo>
                    <a:pt x="0" y="0"/>
                  </a:moveTo>
                  <a:lnTo>
                    <a:pt x="3371073" y="9620"/>
                  </a:lnTo>
                  <a:lnTo>
                    <a:pt x="3371073" y="3865879"/>
                  </a:lnTo>
                  <a:lnTo>
                    <a:pt x="651879" y="3873127"/>
                  </a:lnTo>
                  <a:lnTo>
                    <a:pt x="0" y="5634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D11E3-4FB5-7F56-DADD-A320F3F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 Pipeline, Overlap with Seurat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10370B-1861-64F4-BBDD-6CBFB3E58EB2}"/>
              </a:ext>
            </a:extLst>
          </p:cNvPr>
          <p:cNvGrpSpPr/>
          <p:nvPr/>
        </p:nvGrpSpPr>
        <p:grpSpPr>
          <a:xfrm>
            <a:off x="1169194" y="2406921"/>
            <a:ext cx="1775396" cy="338554"/>
            <a:chOff x="-11289" y="2786494"/>
            <a:chExt cx="2170520" cy="3385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04D84F-731E-9082-2B21-091C6A37CFD1}"/>
                </a:ext>
              </a:extLst>
            </p:cNvPr>
            <p:cNvSpPr/>
            <p:nvPr/>
          </p:nvSpPr>
          <p:spPr>
            <a:xfrm>
              <a:off x="176908" y="2814116"/>
              <a:ext cx="1835101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12BD3C-77B8-029A-56CD-173FF30B09FE}"/>
                </a:ext>
              </a:extLst>
            </p:cNvPr>
            <p:cNvSpPr txBox="1"/>
            <p:nvPr/>
          </p:nvSpPr>
          <p:spPr>
            <a:xfrm>
              <a:off x="-11289" y="2786494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83702-81FE-6548-923B-7A355B570D40}"/>
              </a:ext>
            </a:extLst>
          </p:cNvPr>
          <p:cNvGrpSpPr/>
          <p:nvPr/>
        </p:nvGrpSpPr>
        <p:grpSpPr>
          <a:xfrm>
            <a:off x="1165769" y="3805106"/>
            <a:ext cx="1782247" cy="830997"/>
            <a:chOff x="27906" y="5317845"/>
            <a:chExt cx="2185416" cy="8309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043660-3AF2-BB1D-4E89-4DE1451F796A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E56C49-FD67-8037-0223-9D96334452D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2BC7AE-7E66-B88D-88DE-6FBDACD00730}"/>
              </a:ext>
            </a:extLst>
          </p:cNvPr>
          <p:cNvGrpSpPr/>
          <p:nvPr/>
        </p:nvGrpSpPr>
        <p:grpSpPr>
          <a:xfrm>
            <a:off x="1336916" y="4979622"/>
            <a:ext cx="1439952" cy="338554"/>
            <a:chOff x="154851" y="5720670"/>
            <a:chExt cx="2215538" cy="338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53F215-D050-F408-C174-CA93CECE7A6F}"/>
                </a:ext>
              </a:extLst>
            </p:cNvPr>
            <p:cNvSpPr/>
            <p:nvPr/>
          </p:nvSpPr>
          <p:spPr>
            <a:xfrm>
              <a:off x="199869" y="5754457"/>
              <a:ext cx="2170520" cy="282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F7952C-1A2D-369F-B88D-9C5680AE11E2}"/>
                </a:ext>
              </a:extLst>
            </p:cNvPr>
            <p:cNvSpPr txBox="1"/>
            <p:nvPr/>
          </p:nvSpPr>
          <p:spPr>
            <a:xfrm>
              <a:off x="154851" y="5720670"/>
              <a:ext cx="21705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C3FC01-C980-892B-BDE8-25AFCA21F6A3}"/>
              </a:ext>
            </a:extLst>
          </p:cNvPr>
          <p:cNvGrpSpPr/>
          <p:nvPr/>
        </p:nvGrpSpPr>
        <p:grpSpPr>
          <a:xfrm>
            <a:off x="1537463" y="1779750"/>
            <a:ext cx="1038858" cy="338554"/>
            <a:chOff x="59136" y="2068190"/>
            <a:chExt cx="2233557" cy="3385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AD03A2-A5B3-C9EF-AF1C-D8D720DFDBB3}"/>
                </a:ext>
              </a:extLst>
            </p:cNvPr>
            <p:cNvSpPr/>
            <p:nvPr/>
          </p:nvSpPr>
          <p:spPr>
            <a:xfrm>
              <a:off x="113938" y="2120893"/>
              <a:ext cx="2178755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70EEEF-B34B-1193-293D-F050650EFA1C}"/>
                </a:ext>
              </a:extLst>
            </p:cNvPr>
            <p:cNvSpPr txBox="1"/>
            <p:nvPr/>
          </p:nvSpPr>
          <p:spPr>
            <a:xfrm>
              <a:off x="59136" y="2068190"/>
              <a:ext cx="2204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Filtering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13A1AB-48FF-35C0-43FF-193E564C95A6}"/>
              </a:ext>
            </a:extLst>
          </p:cNvPr>
          <p:cNvGrpSpPr/>
          <p:nvPr/>
        </p:nvGrpSpPr>
        <p:grpSpPr>
          <a:xfrm>
            <a:off x="1050255" y="1162365"/>
            <a:ext cx="2013275" cy="338554"/>
            <a:chOff x="97343" y="1300458"/>
            <a:chExt cx="2194560" cy="3385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62602F-1CCB-4C62-18A8-4419D4F2DD05}"/>
                </a:ext>
              </a:extLst>
            </p:cNvPr>
            <p:cNvSpPr/>
            <p:nvPr/>
          </p:nvSpPr>
          <p:spPr>
            <a:xfrm>
              <a:off x="179627" y="1332386"/>
              <a:ext cx="2062017" cy="256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3A98C4-096A-7EA0-B505-8C612594343D}"/>
                </a:ext>
              </a:extLst>
            </p:cNvPr>
            <p:cNvSpPr txBox="1"/>
            <p:nvPr/>
          </p:nvSpPr>
          <p:spPr>
            <a:xfrm>
              <a:off x="97343" y="1300458"/>
              <a:ext cx="2194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Metadata Curation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CADEE0-3E2D-CE05-517B-40FF4E43FCE6}"/>
              </a:ext>
            </a:extLst>
          </p:cNvPr>
          <p:cNvGrpSpPr/>
          <p:nvPr/>
        </p:nvGrpSpPr>
        <p:grpSpPr>
          <a:xfrm>
            <a:off x="1482022" y="3197610"/>
            <a:ext cx="1149740" cy="338554"/>
            <a:chOff x="-63988" y="3721744"/>
            <a:chExt cx="2170519" cy="3385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A23B3C3-85C8-912B-411F-04F7B20F44AC}"/>
                </a:ext>
              </a:extLst>
            </p:cNvPr>
            <p:cNvSpPr/>
            <p:nvPr/>
          </p:nvSpPr>
          <p:spPr>
            <a:xfrm>
              <a:off x="87705" y="3760558"/>
              <a:ext cx="1918995" cy="2815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CB95B-CA8C-A92E-ECE9-B4DD896B43B5}"/>
                </a:ext>
              </a:extLst>
            </p:cNvPr>
            <p:cNvSpPr txBox="1"/>
            <p:nvPr/>
          </p:nvSpPr>
          <p:spPr>
            <a:xfrm>
              <a:off x="-63988" y="3721744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Scaling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773D63-1591-D89D-60A4-63E32B1B9436}"/>
              </a:ext>
            </a:extLst>
          </p:cNvPr>
          <p:cNvSpPr txBox="1"/>
          <p:nvPr/>
        </p:nvSpPr>
        <p:spPr>
          <a:xfrm>
            <a:off x="1135454" y="1391191"/>
            <a:ext cx="1842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PercentageFeatureSet</a:t>
            </a:r>
            <a:r>
              <a:rPr lang="en-US" sz="1200" i="1" dirty="0"/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976B7-1ED3-58D3-C7C9-7BD24C1E930E}"/>
              </a:ext>
            </a:extLst>
          </p:cNvPr>
          <p:cNvSpPr txBox="1"/>
          <p:nvPr/>
        </p:nvSpPr>
        <p:spPr>
          <a:xfrm>
            <a:off x="1638822" y="2030369"/>
            <a:ext cx="836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subset()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0488DE-8551-9FF4-BF87-2E1C98AD8AE0}"/>
              </a:ext>
            </a:extLst>
          </p:cNvPr>
          <p:cNvSpPr txBox="1"/>
          <p:nvPr/>
        </p:nvSpPr>
        <p:spPr>
          <a:xfrm>
            <a:off x="1317857" y="2652771"/>
            <a:ext cx="1478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NormalizeData</a:t>
            </a:r>
            <a:r>
              <a:rPr lang="en-US" sz="1200" i="1" dirty="0"/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28CE2F-CF96-83C5-7A8E-55AB34505112}"/>
              </a:ext>
            </a:extLst>
          </p:cNvPr>
          <p:cNvSpPr txBox="1"/>
          <p:nvPr/>
        </p:nvSpPr>
        <p:spPr>
          <a:xfrm>
            <a:off x="1269891" y="2822590"/>
            <a:ext cx="15740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FindVariableFeatures</a:t>
            </a:r>
            <a:r>
              <a:rPr lang="en-US" sz="1200" i="1" dirty="0"/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92E03-188D-3471-F7E6-F958D8382234}"/>
              </a:ext>
            </a:extLst>
          </p:cNvPr>
          <p:cNvSpPr txBox="1"/>
          <p:nvPr/>
        </p:nvSpPr>
        <p:spPr>
          <a:xfrm>
            <a:off x="1587629" y="3462392"/>
            <a:ext cx="938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ScaleData</a:t>
            </a:r>
            <a:r>
              <a:rPr lang="en-US" sz="1200" i="1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3C2A02-DC9B-8E62-174C-A6D06DACFBB4}"/>
              </a:ext>
            </a:extLst>
          </p:cNvPr>
          <p:cNvSpPr txBox="1"/>
          <p:nvPr/>
        </p:nvSpPr>
        <p:spPr>
          <a:xfrm>
            <a:off x="1171843" y="4565343"/>
            <a:ext cx="1770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RunPCA</a:t>
            </a:r>
            <a:r>
              <a:rPr lang="en-US" sz="1200" i="1" dirty="0"/>
              <a:t>(),   </a:t>
            </a:r>
            <a:r>
              <a:rPr lang="en-US" sz="1200" i="1" dirty="0" err="1"/>
              <a:t>ElbowPlot</a:t>
            </a:r>
            <a:r>
              <a:rPr lang="en-US" sz="1200" i="1" dirty="0"/>
              <a:t>()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2D5C5-98D2-DB1F-FC1F-F5E376C284DA}"/>
              </a:ext>
            </a:extLst>
          </p:cNvPr>
          <p:cNvSpPr txBox="1"/>
          <p:nvPr/>
        </p:nvSpPr>
        <p:spPr>
          <a:xfrm>
            <a:off x="959612" y="5245325"/>
            <a:ext cx="2194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FindNeighbors</a:t>
            </a:r>
            <a:r>
              <a:rPr lang="en-US" sz="1200" i="1" dirty="0"/>
              <a:t>(),  </a:t>
            </a:r>
            <a:r>
              <a:rPr lang="en-US" sz="1200" i="1" dirty="0" err="1"/>
              <a:t>FindClusters</a:t>
            </a:r>
            <a:r>
              <a:rPr lang="en-US" sz="1200" i="1" dirty="0"/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49D5C-5261-D8BB-7722-D66B9895E6D0}"/>
              </a:ext>
            </a:extLst>
          </p:cNvPr>
          <p:cNvSpPr txBox="1"/>
          <p:nvPr/>
        </p:nvSpPr>
        <p:spPr>
          <a:xfrm>
            <a:off x="1161000" y="6425837"/>
            <a:ext cx="17917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RunUMAP</a:t>
            </a:r>
            <a:r>
              <a:rPr lang="en-US" sz="1200" i="1" dirty="0"/>
              <a:t>(), </a:t>
            </a:r>
            <a:r>
              <a:rPr lang="en-US" sz="1200" i="1" dirty="0" err="1"/>
              <a:t>DimPlot</a:t>
            </a:r>
            <a:r>
              <a:rPr lang="en-US" sz="1200" i="1" dirty="0"/>
              <a:t>()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B77C4B-3546-C6C1-8B64-EDF8A83DE983}"/>
              </a:ext>
            </a:extLst>
          </p:cNvPr>
          <p:cNvGrpSpPr/>
          <p:nvPr/>
        </p:nvGrpSpPr>
        <p:grpSpPr>
          <a:xfrm>
            <a:off x="1350934" y="5663978"/>
            <a:ext cx="1411916" cy="830997"/>
            <a:chOff x="136544" y="5759803"/>
            <a:chExt cx="2172401" cy="830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953CF-0ECE-1A35-19FE-DACC7E68D668}"/>
                </a:ext>
              </a:extLst>
            </p:cNvPr>
            <p:cNvSpPr/>
            <p:nvPr/>
          </p:nvSpPr>
          <p:spPr>
            <a:xfrm>
              <a:off x="138426" y="5810056"/>
              <a:ext cx="2170519" cy="7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5126A-D7CA-D89A-6129-489143EB992B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 Reduction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41BE6D2-36C7-58A9-AC23-12307F1432B6}"/>
              </a:ext>
            </a:extLst>
          </p:cNvPr>
          <p:cNvSpPr/>
          <p:nvPr/>
        </p:nvSpPr>
        <p:spPr>
          <a:xfrm rot="5400000">
            <a:off x="1988630" y="1540780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A5E639E-0C24-DA7F-E6BA-28EF99BA34F3}"/>
              </a:ext>
            </a:extLst>
          </p:cNvPr>
          <p:cNvSpPr/>
          <p:nvPr/>
        </p:nvSpPr>
        <p:spPr>
          <a:xfrm rot="5400000">
            <a:off x="1999458" y="2148508"/>
            <a:ext cx="114868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E30883B-8DD8-AA73-2AE6-5528379FCB76}"/>
              </a:ext>
            </a:extLst>
          </p:cNvPr>
          <p:cNvSpPr/>
          <p:nvPr/>
        </p:nvSpPr>
        <p:spPr>
          <a:xfrm rot="5400000">
            <a:off x="2003990" y="2952377"/>
            <a:ext cx="10580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1C2E01-593D-AFD1-64D5-62FBE704382D}"/>
              </a:ext>
            </a:extLst>
          </p:cNvPr>
          <p:cNvSpPr/>
          <p:nvPr/>
        </p:nvSpPr>
        <p:spPr>
          <a:xfrm rot="5400000">
            <a:off x="1997142" y="3584967"/>
            <a:ext cx="119500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936CDF9-B906-2ECF-F704-F64C45B9FA63}"/>
              </a:ext>
            </a:extLst>
          </p:cNvPr>
          <p:cNvSpPr/>
          <p:nvPr/>
        </p:nvSpPr>
        <p:spPr>
          <a:xfrm rot="5400000">
            <a:off x="1980407" y="4716815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1B9CAD-307D-94ED-D899-6E40C022C26B}"/>
              </a:ext>
            </a:extLst>
          </p:cNvPr>
          <p:cNvSpPr/>
          <p:nvPr/>
        </p:nvSpPr>
        <p:spPr>
          <a:xfrm rot="5400000">
            <a:off x="1980407" y="5412514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7421AB0-4654-EBAC-BD08-E70F1894A9A7}"/>
              </a:ext>
            </a:extLst>
          </p:cNvPr>
          <p:cNvSpPr txBox="1"/>
          <p:nvPr/>
        </p:nvSpPr>
        <p:spPr>
          <a:xfrm>
            <a:off x="1576683" y="698274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Seurat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B2C6F3-C36D-00D7-33E2-198F8D8000EA}"/>
              </a:ext>
            </a:extLst>
          </p:cNvPr>
          <p:cNvSpPr txBox="1"/>
          <p:nvPr/>
        </p:nvSpPr>
        <p:spPr>
          <a:xfrm>
            <a:off x="5812829" y="69827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Monocle3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FE756D2-9764-3407-413E-AEEE3E29F2B4}"/>
              </a:ext>
            </a:extLst>
          </p:cNvPr>
          <p:cNvSpPr/>
          <p:nvPr/>
        </p:nvSpPr>
        <p:spPr>
          <a:xfrm>
            <a:off x="1010034" y="1121886"/>
            <a:ext cx="2179639" cy="5678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08DAA7-EFA8-207F-F65E-0CAAD3083423}"/>
              </a:ext>
            </a:extLst>
          </p:cNvPr>
          <p:cNvSpPr txBox="1"/>
          <p:nvPr/>
        </p:nvSpPr>
        <p:spPr>
          <a:xfrm>
            <a:off x="8987041" y="1978719"/>
            <a:ext cx="316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Monocle3</a:t>
            </a:r>
            <a:r>
              <a:rPr lang="en-US" dirty="0"/>
              <a:t> has it’s own </a:t>
            </a:r>
            <a:r>
              <a:rPr lang="en-US" dirty="0" err="1"/>
              <a:t>scRNA</a:t>
            </a:r>
            <a:r>
              <a:rPr lang="en-US" dirty="0"/>
              <a:t>-Seq processing pipeline.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6508B0-1C13-21BF-66DD-E1BD5A1CF8F6}"/>
              </a:ext>
            </a:extLst>
          </p:cNvPr>
          <p:cNvSpPr txBox="1"/>
          <p:nvPr/>
        </p:nvSpPr>
        <p:spPr>
          <a:xfrm>
            <a:off x="8987041" y="3215161"/>
            <a:ext cx="287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import data from </a:t>
            </a:r>
            <a:r>
              <a:rPr lang="en-US" b="1" dirty="0"/>
              <a:t>Seurat</a:t>
            </a:r>
            <a:r>
              <a:rPr lang="en-US" dirty="0"/>
              <a:t> to </a:t>
            </a:r>
            <a:r>
              <a:rPr lang="en-US" i="1" dirty="0"/>
              <a:t>preserve clustering assignments</a:t>
            </a:r>
            <a:r>
              <a:rPr lang="en-US" dirty="0"/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3BECDB-FE2D-1C95-2886-441083ABB7C9}"/>
              </a:ext>
            </a:extLst>
          </p:cNvPr>
          <p:cNvSpPr txBox="1"/>
          <p:nvPr/>
        </p:nvSpPr>
        <p:spPr>
          <a:xfrm>
            <a:off x="8987041" y="4605049"/>
            <a:ext cx="287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</a:t>
            </a:r>
            <a:r>
              <a:rPr lang="en-US" dirty="0"/>
              <a:t>: Cluster of clusters (</a:t>
            </a:r>
            <a:r>
              <a:rPr lang="en-US" dirty="0" err="1"/>
              <a:t>metaclusters</a:t>
            </a:r>
            <a:r>
              <a:rPr lang="en-US" dirty="0"/>
              <a:t>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51E87-108A-E2D5-A37F-5DC5C3F43CBB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FEA98-2F72-8A30-995A-FB40686F7E78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4E1A75C-062D-F4F8-CF73-50CCE5313691}"/>
              </a:ext>
            </a:extLst>
          </p:cNvPr>
          <p:cNvGrpSpPr/>
          <p:nvPr/>
        </p:nvGrpSpPr>
        <p:grpSpPr>
          <a:xfrm>
            <a:off x="2832099" y="4160549"/>
            <a:ext cx="2017377" cy="2030239"/>
            <a:chOff x="2832099" y="4160549"/>
            <a:chExt cx="2017377" cy="2030239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CE41D99-0FC4-77D3-56D5-E8957AE1E0D4}"/>
                </a:ext>
              </a:extLst>
            </p:cNvPr>
            <p:cNvGrpSpPr/>
            <p:nvPr/>
          </p:nvGrpSpPr>
          <p:grpSpPr>
            <a:xfrm>
              <a:off x="3300949" y="4748834"/>
              <a:ext cx="1173478" cy="646331"/>
              <a:chOff x="3053299" y="4868807"/>
              <a:chExt cx="1173478" cy="64633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DCB5477-73C3-C8AD-BD42-AD1B3D29CFD8}"/>
                  </a:ext>
                </a:extLst>
              </p:cNvPr>
              <p:cNvSpPr/>
              <p:nvPr/>
            </p:nvSpPr>
            <p:spPr>
              <a:xfrm>
                <a:off x="3053299" y="4919806"/>
                <a:ext cx="1173478" cy="5443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95203E2-74D7-FB90-ABB4-89EF2F051A17}"/>
                  </a:ext>
                </a:extLst>
              </p:cNvPr>
              <p:cNvSpPr txBox="1"/>
              <p:nvPr/>
            </p:nvSpPr>
            <p:spPr>
              <a:xfrm>
                <a:off x="3110939" y="4868807"/>
                <a:ext cx="1058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Seurat Bridge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4D4A51E-105B-A337-92E0-633DAF8FB23C}"/>
                </a:ext>
              </a:extLst>
            </p:cNvPr>
            <p:cNvGrpSpPr/>
            <p:nvPr/>
          </p:nvGrpSpPr>
          <p:grpSpPr>
            <a:xfrm>
              <a:off x="2832099" y="5705870"/>
              <a:ext cx="1239797" cy="484918"/>
              <a:chOff x="2584449" y="5763926"/>
              <a:chExt cx="1239797" cy="484918"/>
            </a:xfrm>
          </p:grpSpPr>
          <p:sp>
            <p:nvSpPr>
              <p:cNvPr id="140" name="Arrow: Right 139">
                <a:extLst>
                  <a:ext uri="{FF2B5EF4-FFF2-40B4-BE49-F238E27FC236}">
                    <a16:creationId xmlns:a16="http://schemas.microsoft.com/office/drawing/2014/main" id="{73D0D041-3137-E5C0-86E8-11FE933D8A13}"/>
                  </a:ext>
                </a:extLst>
              </p:cNvPr>
              <p:cNvSpPr/>
              <p:nvPr/>
            </p:nvSpPr>
            <p:spPr>
              <a:xfrm rot="16200000">
                <a:off x="3388743" y="5813340"/>
                <a:ext cx="484918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60206682-27B7-69B7-F834-DDE83F8D5C9F}"/>
                  </a:ext>
                </a:extLst>
              </p:cNvPr>
              <p:cNvSpPr/>
              <p:nvPr/>
            </p:nvSpPr>
            <p:spPr>
              <a:xfrm>
                <a:off x="2584449" y="6055799"/>
                <a:ext cx="1144589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2E62670-3765-B215-96F6-4729B7EDF905}"/>
                </a:ext>
              </a:extLst>
            </p:cNvPr>
            <p:cNvGrpSpPr/>
            <p:nvPr/>
          </p:nvGrpSpPr>
          <p:grpSpPr>
            <a:xfrm>
              <a:off x="3799083" y="4160549"/>
              <a:ext cx="1050393" cy="616864"/>
              <a:chOff x="3551433" y="4218605"/>
              <a:chExt cx="1050393" cy="616864"/>
            </a:xfrm>
          </p:grpSpPr>
          <p:sp>
            <p:nvSpPr>
              <p:cNvPr id="141" name="Arrow: Right 140">
                <a:extLst>
                  <a:ext uri="{FF2B5EF4-FFF2-40B4-BE49-F238E27FC236}">
                    <a16:creationId xmlns:a16="http://schemas.microsoft.com/office/drawing/2014/main" id="{D30D1CF0-F3B4-F71C-D629-3B099EB6C4EB}"/>
                  </a:ext>
                </a:extLst>
              </p:cNvPr>
              <p:cNvSpPr/>
              <p:nvPr/>
            </p:nvSpPr>
            <p:spPr>
              <a:xfrm>
                <a:off x="3738406" y="4218605"/>
                <a:ext cx="863420" cy="386089"/>
              </a:xfrm>
              <a:prstGeom prst="rightArrow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Right 141">
                <a:extLst>
                  <a:ext uri="{FF2B5EF4-FFF2-40B4-BE49-F238E27FC236}">
                    <a16:creationId xmlns:a16="http://schemas.microsoft.com/office/drawing/2014/main" id="{D8ACE3AE-CAC5-0A07-4F87-12D4D8882D5E}"/>
                  </a:ext>
                </a:extLst>
              </p:cNvPr>
              <p:cNvSpPr/>
              <p:nvPr/>
            </p:nvSpPr>
            <p:spPr>
              <a:xfrm rot="5400000">
                <a:off x="3386501" y="4477491"/>
                <a:ext cx="522910" cy="193045"/>
              </a:xfrm>
              <a:custGeom>
                <a:avLst/>
                <a:gdLst>
                  <a:gd name="connsiteX0" fmla="*/ 0 w 655798"/>
                  <a:gd name="connsiteY0" fmla="*/ 96522 h 386089"/>
                  <a:gd name="connsiteX1" fmla="*/ 462754 w 655798"/>
                  <a:gd name="connsiteY1" fmla="*/ 96522 h 386089"/>
                  <a:gd name="connsiteX2" fmla="*/ 462754 w 655798"/>
                  <a:gd name="connsiteY2" fmla="*/ 0 h 386089"/>
                  <a:gd name="connsiteX3" fmla="*/ 655798 w 655798"/>
                  <a:gd name="connsiteY3" fmla="*/ 193045 h 386089"/>
                  <a:gd name="connsiteX4" fmla="*/ 462754 w 655798"/>
                  <a:gd name="connsiteY4" fmla="*/ 386089 h 386089"/>
                  <a:gd name="connsiteX5" fmla="*/ 462754 w 655798"/>
                  <a:gd name="connsiteY5" fmla="*/ 289567 h 386089"/>
                  <a:gd name="connsiteX6" fmla="*/ 0 w 655798"/>
                  <a:gd name="connsiteY6" fmla="*/ 289567 h 386089"/>
                  <a:gd name="connsiteX7" fmla="*/ 0 w 655798"/>
                  <a:gd name="connsiteY7" fmla="*/ 96522 h 386089"/>
                  <a:gd name="connsiteX0" fmla="*/ 0 w 655798"/>
                  <a:gd name="connsiteY0" fmla="*/ 96522 h 289567"/>
                  <a:gd name="connsiteX1" fmla="*/ 462754 w 655798"/>
                  <a:gd name="connsiteY1" fmla="*/ 96522 h 289567"/>
                  <a:gd name="connsiteX2" fmla="*/ 462754 w 655798"/>
                  <a:gd name="connsiteY2" fmla="*/ 0 h 289567"/>
                  <a:gd name="connsiteX3" fmla="*/ 655798 w 655798"/>
                  <a:gd name="connsiteY3" fmla="*/ 193045 h 289567"/>
                  <a:gd name="connsiteX4" fmla="*/ 462754 w 655798"/>
                  <a:gd name="connsiteY4" fmla="*/ 289567 h 289567"/>
                  <a:gd name="connsiteX5" fmla="*/ 0 w 655798"/>
                  <a:gd name="connsiteY5" fmla="*/ 289567 h 289567"/>
                  <a:gd name="connsiteX6" fmla="*/ 0 w 655798"/>
                  <a:gd name="connsiteY6" fmla="*/ 96522 h 289567"/>
                  <a:gd name="connsiteX0" fmla="*/ 0 w 655798"/>
                  <a:gd name="connsiteY0" fmla="*/ 0 h 193045"/>
                  <a:gd name="connsiteX1" fmla="*/ 462754 w 655798"/>
                  <a:gd name="connsiteY1" fmla="*/ 0 h 193045"/>
                  <a:gd name="connsiteX2" fmla="*/ 655798 w 655798"/>
                  <a:gd name="connsiteY2" fmla="*/ 96523 h 193045"/>
                  <a:gd name="connsiteX3" fmla="*/ 462754 w 655798"/>
                  <a:gd name="connsiteY3" fmla="*/ 193045 h 193045"/>
                  <a:gd name="connsiteX4" fmla="*/ 0 w 655798"/>
                  <a:gd name="connsiteY4" fmla="*/ 193045 h 193045"/>
                  <a:gd name="connsiteX5" fmla="*/ 0 w 655798"/>
                  <a:gd name="connsiteY5" fmla="*/ 0 h 193045"/>
                  <a:gd name="connsiteX0" fmla="*/ 0 w 462754"/>
                  <a:gd name="connsiteY0" fmla="*/ 0 h 193045"/>
                  <a:gd name="connsiteX1" fmla="*/ 462754 w 462754"/>
                  <a:gd name="connsiteY1" fmla="*/ 0 h 193045"/>
                  <a:gd name="connsiteX2" fmla="*/ 462754 w 462754"/>
                  <a:gd name="connsiteY2" fmla="*/ 193045 h 193045"/>
                  <a:gd name="connsiteX3" fmla="*/ 0 w 462754"/>
                  <a:gd name="connsiteY3" fmla="*/ 193045 h 193045"/>
                  <a:gd name="connsiteX4" fmla="*/ 0 w 462754"/>
                  <a:gd name="connsiteY4" fmla="*/ 0 h 193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2754" h="193045">
                    <a:moveTo>
                      <a:pt x="0" y="0"/>
                    </a:moveTo>
                    <a:lnTo>
                      <a:pt x="462754" y="0"/>
                    </a:lnTo>
                    <a:lnTo>
                      <a:pt x="462754" y="193045"/>
                    </a:lnTo>
                    <a:lnTo>
                      <a:pt x="0" y="1930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68457F4-A465-3B44-8673-4739FA1E5985}"/>
                </a:ext>
              </a:extLst>
            </p:cNvPr>
            <p:cNvSpPr txBox="1"/>
            <p:nvPr/>
          </p:nvSpPr>
          <p:spPr>
            <a:xfrm>
              <a:off x="3262506" y="5282130"/>
              <a:ext cx="1281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SeuratWrappers</a:t>
              </a:r>
              <a:r>
                <a:rPr lang="en-US" sz="1200" i="1" dirty="0"/>
                <a:t>::</a:t>
              </a:r>
            </a:p>
            <a:p>
              <a:r>
                <a:rPr lang="en-US" sz="1200" i="1" dirty="0" err="1"/>
                <a:t>as.cell_data_set</a:t>
              </a:r>
              <a:r>
                <a:rPr lang="en-US" sz="1200" i="1" dirty="0"/>
                <a:t>()</a:t>
              </a:r>
            </a:p>
          </p:txBody>
        </p:sp>
      </p:grpSp>
      <p:sp>
        <p:nvSpPr>
          <p:cNvPr id="301" name="Arrow: Right 147">
            <a:extLst>
              <a:ext uri="{FF2B5EF4-FFF2-40B4-BE49-F238E27FC236}">
                <a16:creationId xmlns:a16="http://schemas.microsoft.com/office/drawing/2014/main" id="{0BEFAFFB-3F45-999A-EE8C-C236F75E6FDE}"/>
              </a:ext>
            </a:extLst>
          </p:cNvPr>
          <p:cNvSpPr/>
          <p:nvPr/>
        </p:nvSpPr>
        <p:spPr>
          <a:xfrm rot="2467564">
            <a:off x="5901574" y="6561765"/>
            <a:ext cx="666855" cy="197718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0 w 865995"/>
              <a:gd name="connsiteY0" fmla="*/ 0 h 289567"/>
              <a:gd name="connsiteX1" fmla="*/ 672951 w 865995"/>
              <a:gd name="connsiteY1" fmla="*/ 0 h 289567"/>
              <a:gd name="connsiteX2" fmla="*/ 865995 w 865995"/>
              <a:gd name="connsiteY2" fmla="*/ 96523 h 289567"/>
              <a:gd name="connsiteX3" fmla="*/ 672951 w 865995"/>
              <a:gd name="connsiteY3" fmla="*/ 289567 h 289567"/>
              <a:gd name="connsiteX4" fmla="*/ 672951 w 865995"/>
              <a:gd name="connsiteY4" fmla="*/ 193045 h 289567"/>
              <a:gd name="connsiteX5" fmla="*/ 0 w 865995"/>
              <a:gd name="connsiteY5" fmla="*/ 193045 h 289567"/>
              <a:gd name="connsiteX6" fmla="*/ 0 w 865995"/>
              <a:gd name="connsiteY6" fmla="*/ 0 h 289567"/>
              <a:gd name="connsiteX0" fmla="*/ 0 w 672951"/>
              <a:gd name="connsiteY0" fmla="*/ 0 h 289567"/>
              <a:gd name="connsiteX1" fmla="*/ 672951 w 672951"/>
              <a:gd name="connsiteY1" fmla="*/ 0 h 289567"/>
              <a:gd name="connsiteX2" fmla="*/ 672951 w 672951"/>
              <a:gd name="connsiteY2" fmla="*/ 289567 h 289567"/>
              <a:gd name="connsiteX3" fmla="*/ 672951 w 672951"/>
              <a:gd name="connsiteY3" fmla="*/ 193045 h 289567"/>
              <a:gd name="connsiteX4" fmla="*/ 0 w 672951"/>
              <a:gd name="connsiteY4" fmla="*/ 193045 h 289567"/>
              <a:gd name="connsiteX5" fmla="*/ 0 w 672951"/>
              <a:gd name="connsiteY5" fmla="*/ 0 h 289567"/>
              <a:gd name="connsiteX0" fmla="*/ 0 w 672951"/>
              <a:gd name="connsiteY0" fmla="*/ 0 h 193045"/>
              <a:gd name="connsiteX1" fmla="*/ 672951 w 672951"/>
              <a:gd name="connsiteY1" fmla="*/ 0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72951"/>
              <a:gd name="connsiteY0" fmla="*/ 0 h 193045"/>
              <a:gd name="connsiteX1" fmla="*/ 629045 w 672951"/>
              <a:gd name="connsiteY1" fmla="*/ 402 h 193045"/>
              <a:gd name="connsiteX2" fmla="*/ 672951 w 672951"/>
              <a:gd name="connsiteY2" fmla="*/ 193045 h 193045"/>
              <a:gd name="connsiteX3" fmla="*/ 0 w 672951"/>
              <a:gd name="connsiteY3" fmla="*/ 193045 h 193045"/>
              <a:gd name="connsiteX4" fmla="*/ 0 w 672951"/>
              <a:gd name="connsiteY4" fmla="*/ 0 h 193045"/>
              <a:gd name="connsiteX0" fmla="*/ 0 w 629045"/>
              <a:gd name="connsiteY0" fmla="*/ 0 h 193045"/>
              <a:gd name="connsiteX1" fmla="*/ 629045 w 629045"/>
              <a:gd name="connsiteY1" fmla="*/ 402 h 193045"/>
              <a:gd name="connsiteX2" fmla="*/ 416461 w 629045"/>
              <a:gd name="connsiteY2" fmla="*/ 192553 h 193045"/>
              <a:gd name="connsiteX3" fmla="*/ 0 w 629045"/>
              <a:gd name="connsiteY3" fmla="*/ 193045 h 193045"/>
              <a:gd name="connsiteX4" fmla="*/ 0 w 629045"/>
              <a:gd name="connsiteY4" fmla="*/ 0 h 193045"/>
              <a:gd name="connsiteX0" fmla="*/ 0 w 637559"/>
              <a:gd name="connsiteY0" fmla="*/ 709 h 193754"/>
              <a:gd name="connsiteX1" fmla="*/ 637559 w 637559"/>
              <a:gd name="connsiteY1" fmla="*/ 0 h 193754"/>
              <a:gd name="connsiteX2" fmla="*/ 416461 w 637559"/>
              <a:gd name="connsiteY2" fmla="*/ 193262 h 193754"/>
              <a:gd name="connsiteX3" fmla="*/ 0 w 637559"/>
              <a:gd name="connsiteY3" fmla="*/ 193754 h 193754"/>
              <a:gd name="connsiteX4" fmla="*/ 0 w 637559"/>
              <a:gd name="connsiteY4" fmla="*/ 709 h 193754"/>
              <a:gd name="connsiteX0" fmla="*/ 0 w 824232"/>
              <a:gd name="connsiteY0" fmla="*/ 0 h 194435"/>
              <a:gd name="connsiteX1" fmla="*/ 824232 w 824232"/>
              <a:gd name="connsiteY1" fmla="*/ 681 h 194435"/>
              <a:gd name="connsiteX2" fmla="*/ 603134 w 824232"/>
              <a:gd name="connsiteY2" fmla="*/ 193943 h 194435"/>
              <a:gd name="connsiteX3" fmla="*/ 186673 w 824232"/>
              <a:gd name="connsiteY3" fmla="*/ 194435 h 194435"/>
              <a:gd name="connsiteX4" fmla="*/ 0 w 824232"/>
              <a:gd name="connsiteY4" fmla="*/ 0 h 194435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85214 w 806312"/>
              <a:gd name="connsiteY2" fmla="*/ 193262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4803"/>
              <a:gd name="connsiteX1" fmla="*/ 806312 w 806312"/>
              <a:gd name="connsiteY1" fmla="*/ 0 h 194803"/>
              <a:gd name="connsiteX2" fmla="*/ 553548 w 806312"/>
              <a:gd name="connsiteY2" fmla="*/ 194803 h 194803"/>
              <a:gd name="connsiteX3" fmla="*/ 168753 w 806312"/>
              <a:gd name="connsiteY3" fmla="*/ 193754 h 194803"/>
              <a:gd name="connsiteX4" fmla="*/ 0 w 806312"/>
              <a:gd name="connsiteY4" fmla="*/ 534 h 194803"/>
              <a:gd name="connsiteX0" fmla="*/ 0 w 806312"/>
              <a:gd name="connsiteY0" fmla="*/ 534 h 193754"/>
              <a:gd name="connsiteX1" fmla="*/ 806312 w 806312"/>
              <a:gd name="connsiteY1" fmla="*/ 0 h 193754"/>
              <a:gd name="connsiteX2" fmla="*/ 551719 w 806312"/>
              <a:gd name="connsiteY2" fmla="*/ 193009 h 193754"/>
              <a:gd name="connsiteX3" fmla="*/ 168753 w 806312"/>
              <a:gd name="connsiteY3" fmla="*/ 193754 h 193754"/>
              <a:gd name="connsiteX4" fmla="*/ 0 w 806312"/>
              <a:gd name="connsiteY4" fmla="*/ 534 h 193754"/>
              <a:gd name="connsiteX0" fmla="*/ 0 w 806312"/>
              <a:gd name="connsiteY0" fmla="*/ 534 h 195803"/>
              <a:gd name="connsiteX1" fmla="*/ 806312 w 806312"/>
              <a:gd name="connsiteY1" fmla="*/ 0 h 195803"/>
              <a:gd name="connsiteX2" fmla="*/ 551719 w 806312"/>
              <a:gd name="connsiteY2" fmla="*/ 193009 h 195803"/>
              <a:gd name="connsiteX3" fmla="*/ 204081 w 806312"/>
              <a:gd name="connsiteY3" fmla="*/ 195803 h 195803"/>
              <a:gd name="connsiteX4" fmla="*/ 0 w 806312"/>
              <a:gd name="connsiteY4" fmla="*/ 534 h 195803"/>
              <a:gd name="connsiteX0" fmla="*/ 0 w 843224"/>
              <a:gd name="connsiteY0" fmla="*/ 280 h 195549"/>
              <a:gd name="connsiteX1" fmla="*/ 843225 w 843224"/>
              <a:gd name="connsiteY1" fmla="*/ 0 h 195549"/>
              <a:gd name="connsiteX2" fmla="*/ 551719 w 843224"/>
              <a:gd name="connsiteY2" fmla="*/ 192755 h 195549"/>
              <a:gd name="connsiteX3" fmla="*/ 204081 w 843224"/>
              <a:gd name="connsiteY3" fmla="*/ 195549 h 195549"/>
              <a:gd name="connsiteX4" fmla="*/ 0 w 843224"/>
              <a:gd name="connsiteY4" fmla="*/ 280 h 195549"/>
              <a:gd name="connsiteX0" fmla="*/ 1 w 858512"/>
              <a:gd name="connsiteY0" fmla="*/ 1163 h 195549"/>
              <a:gd name="connsiteX1" fmla="*/ 858512 w 858512"/>
              <a:gd name="connsiteY1" fmla="*/ 0 h 195549"/>
              <a:gd name="connsiteX2" fmla="*/ 567006 w 858512"/>
              <a:gd name="connsiteY2" fmla="*/ 192755 h 195549"/>
              <a:gd name="connsiteX3" fmla="*/ 219368 w 858512"/>
              <a:gd name="connsiteY3" fmla="*/ 195549 h 195549"/>
              <a:gd name="connsiteX4" fmla="*/ 1 w 858512"/>
              <a:gd name="connsiteY4" fmla="*/ 1163 h 195549"/>
              <a:gd name="connsiteX0" fmla="*/ 0 w 858511"/>
              <a:gd name="connsiteY0" fmla="*/ 1163 h 197718"/>
              <a:gd name="connsiteX1" fmla="*/ 858511 w 858511"/>
              <a:gd name="connsiteY1" fmla="*/ 0 h 197718"/>
              <a:gd name="connsiteX2" fmla="*/ 567005 w 858511"/>
              <a:gd name="connsiteY2" fmla="*/ 192755 h 197718"/>
              <a:gd name="connsiteX3" fmla="*/ 132271 w 858511"/>
              <a:gd name="connsiteY3" fmla="*/ 197718 h 197718"/>
              <a:gd name="connsiteX4" fmla="*/ 0 w 858511"/>
              <a:gd name="connsiteY4" fmla="*/ 1163 h 19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511" h="197718">
                <a:moveTo>
                  <a:pt x="0" y="1163"/>
                </a:moveTo>
                <a:lnTo>
                  <a:pt x="858511" y="0"/>
                </a:lnTo>
                <a:lnTo>
                  <a:pt x="567005" y="192755"/>
                </a:lnTo>
                <a:lnTo>
                  <a:pt x="132271" y="197718"/>
                </a:lnTo>
                <a:lnTo>
                  <a:pt x="0" y="1163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Arrow: Right 148">
            <a:extLst>
              <a:ext uri="{FF2B5EF4-FFF2-40B4-BE49-F238E27FC236}">
                <a16:creationId xmlns:a16="http://schemas.microsoft.com/office/drawing/2014/main" id="{1311CEA5-5A9A-8DA1-5F4F-F3756F6E9426}"/>
              </a:ext>
            </a:extLst>
          </p:cNvPr>
          <p:cNvSpPr/>
          <p:nvPr/>
        </p:nvSpPr>
        <p:spPr>
          <a:xfrm rot="2467564">
            <a:off x="6699858" y="1061110"/>
            <a:ext cx="476149" cy="386089"/>
          </a:xfrm>
          <a:custGeom>
            <a:avLst/>
            <a:gdLst>
              <a:gd name="connsiteX0" fmla="*/ 0 w 865995"/>
              <a:gd name="connsiteY0" fmla="*/ 96522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0 w 865995"/>
              <a:gd name="connsiteY7" fmla="*/ 96522 h 386089"/>
              <a:gd name="connsiteX0" fmla="*/ 370651 w 865995"/>
              <a:gd name="connsiteY0" fmla="*/ 105869 h 386089"/>
              <a:gd name="connsiteX1" fmla="*/ 672951 w 865995"/>
              <a:gd name="connsiteY1" fmla="*/ 96522 h 386089"/>
              <a:gd name="connsiteX2" fmla="*/ 672951 w 865995"/>
              <a:gd name="connsiteY2" fmla="*/ 0 h 386089"/>
              <a:gd name="connsiteX3" fmla="*/ 865995 w 865995"/>
              <a:gd name="connsiteY3" fmla="*/ 193045 h 386089"/>
              <a:gd name="connsiteX4" fmla="*/ 672951 w 865995"/>
              <a:gd name="connsiteY4" fmla="*/ 386089 h 386089"/>
              <a:gd name="connsiteX5" fmla="*/ 672951 w 865995"/>
              <a:gd name="connsiteY5" fmla="*/ 289567 h 386089"/>
              <a:gd name="connsiteX6" fmla="*/ 0 w 865995"/>
              <a:gd name="connsiteY6" fmla="*/ 289567 h 386089"/>
              <a:gd name="connsiteX7" fmla="*/ 370651 w 865995"/>
              <a:gd name="connsiteY7" fmla="*/ 105869 h 386089"/>
              <a:gd name="connsiteX0" fmla="*/ 219817 w 715161"/>
              <a:gd name="connsiteY0" fmla="*/ 105869 h 386089"/>
              <a:gd name="connsiteX1" fmla="*/ 522117 w 715161"/>
              <a:gd name="connsiteY1" fmla="*/ 96522 h 386089"/>
              <a:gd name="connsiteX2" fmla="*/ 522117 w 715161"/>
              <a:gd name="connsiteY2" fmla="*/ 0 h 386089"/>
              <a:gd name="connsiteX3" fmla="*/ 715161 w 715161"/>
              <a:gd name="connsiteY3" fmla="*/ 193045 h 386089"/>
              <a:gd name="connsiteX4" fmla="*/ 522117 w 715161"/>
              <a:gd name="connsiteY4" fmla="*/ 386089 h 386089"/>
              <a:gd name="connsiteX5" fmla="*/ 522117 w 715161"/>
              <a:gd name="connsiteY5" fmla="*/ 289567 h 386089"/>
              <a:gd name="connsiteX6" fmla="*/ 0 w 715161"/>
              <a:gd name="connsiteY6" fmla="*/ 288530 h 386089"/>
              <a:gd name="connsiteX7" fmla="*/ 219817 w 715161"/>
              <a:gd name="connsiteY7" fmla="*/ 105869 h 386089"/>
              <a:gd name="connsiteX0" fmla="*/ 201594 w 696938"/>
              <a:gd name="connsiteY0" fmla="*/ 105869 h 386089"/>
              <a:gd name="connsiteX1" fmla="*/ 503894 w 696938"/>
              <a:gd name="connsiteY1" fmla="*/ 96522 h 386089"/>
              <a:gd name="connsiteX2" fmla="*/ 503894 w 696938"/>
              <a:gd name="connsiteY2" fmla="*/ 0 h 386089"/>
              <a:gd name="connsiteX3" fmla="*/ 696938 w 696938"/>
              <a:gd name="connsiteY3" fmla="*/ 193045 h 386089"/>
              <a:gd name="connsiteX4" fmla="*/ 503894 w 696938"/>
              <a:gd name="connsiteY4" fmla="*/ 386089 h 386089"/>
              <a:gd name="connsiteX5" fmla="*/ 503894 w 696938"/>
              <a:gd name="connsiteY5" fmla="*/ 289567 h 386089"/>
              <a:gd name="connsiteX6" fmla="*/ 0 w 696938"/>
              <a:gd name="connsiteY6" fmla="*/ 285264 h 386089"/>
              <a:gd name="connsiteX7" fmla="*/ 201594 w 696938"/>
              <a:gd name="connsiteY7" fmla="*/ 105869 h 386089"/>
              <a:gd name="connsiteX0" fmla="*/ 196204 w 691548"/>
              <a:gd name="connsiteY0" fmla="*/ 105869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196204 w 691548"/>
              <a:gd name="connsiteY7" fmla="*/ 105869 h 386089"/>
              <a:gd name="connsiteX0" fmla="*/ 223841 w 691548"/>
              <a:gd name="connsiteY0" fmla="*/ 104102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23841 w 691548"/>
              <a:gd name="connsiteY7" fmla="*/ 104102 h 386089"/>
              <a:gd name="connsiteX0" fmla="*/ 285335 w 691548"/>
              <a:gd name="connsiteY0" fmla="*/ 101906 h 386089"/>
              <a:gd name="connsiteX1" fmla="*/ 498504 w 691548"/>
              <a:gd name="connsiteY1" fmla="*/ 96522 h 386089"/>
              <a:gd name="connsiteX2" fmla="*/ 498504 w 691548"/>
              <a:gd name="connsiteY2" fmla="*/ 0 h 386089"/>
              <a:gd name="connsiteX3" fmla="*/ 691548 w 691548"/>
              <a:gd name="connsiteY3" fmla="*/ 193045 h 386089"/>
              <a:gd name="connsiteX4" fmla="*/ 498504 w 691548"/>
              <a:gd name="connsiteY4" fmla="*/ 386089 h 386089"/>
              <a:gd name="connsiteX5" fmla="*/ 498504 w 691548"/>
              <a:gd name="connsiteY5" fmla="*/ 289567 h 386089"/>
              <a:gd name="connsiteX6" fmla="*/ 0 w 691548"/>
              <a:gd name="connsiteY6" fmla="*/ 272128 h 386089"/>
              <a:gd name="connsiteX7" fmla="*/ 285335 w 691548"/>
              <a:gd name="connsiteY7" fmla="*/ 101906 h 38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548" h="386089">
                <a:moveTo>
                  <a:pt x="285335" y="101906"/>
                </a:moveTo>
                <a:lnTo>
                  <a:pt x="498504" y="96522"/>
                </a:lnTo>
                <a:lnTo>
                  <a:pt x="498504" y="0"/>
                </a:lnTo>
                <a:lnTo>
                  <a:pt x="691548" y="193045"/>
                </a:lnTo>
                <a:lnTo>
                  <a:pt x="498504" y="386089"/>
                </a:lnTo>
                <a:lnTo>
                  <a:pt x="498504" y="289567"/>
                </a:lnTo>
                <a:lnTo>
                  <a:pt x="0" y="272128"/>
                </a:lnTo>
                <a:lnTo>
                  <a:pt x="285335" y="101906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row: Right 302">
            <a:extLst>
              <a:ext uri="{FF2B5EF4-FFF2-40B4-BE49-F238E27FC236}">
                <a16:creationId xmlns:a16="http://schemas.microsoft.com/office/drawing/2014/main" id="{82B1D023-88CC-A766-F165-6C227428581B}"/>
              </a:ext>
            </a:extLst>
          </p:cNvPr>
          <p:cNvSpPr/>
          <p:nvPr/>
        </p:nvSpPr>
        <p:spPr>
          <a:xfrm rot="5400000">
            <a:off x="5535364" y="1676950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B61C974-4DFA-88CE-6A0A-10BC8A69BF5B}"/>
              </a:ext>
            </a:extLst>
          </p:cNvPr>
          <p:cNvGrpSpPr/>
          <p:nvPr/>
        </p:nvGrpSpPr>
        <p:grpSpPr>
          <a:xfrm>
            <a:off x="4840663" y="1254046"/>
            <a:ext cx="1514816" cy="338554"/>
            <a:chOff x="-48752" y="735655"/>
            <a:chExt cx="2178750" cy="338554"/>
          </a:xfrm>
        </p:grpSpPr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BAF410A-0C75-6833-3958-A3BF52269B0E}"/>
                </a:ext>
              </a:extLst>
            </p:cNvPr>
            <p:cNvSpPr/>
            <p:nvPr/>
          </p:nvSpPr>
          <p:spPr>
            <a:xfrm>
              <a:off x="113942" y="750352"/>
              <a:ext cx="1898099" cy="303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4254560-AC9A-32C4-21D5-4789875C56D3}"/>
                </a:ext>
              </a:extLst>
            </p:cNvPr>
            <p:cNvSpPr txBox="1"/>
            <p:nvPr/>
          </p:nvSpPr>
          <p:spPr>
            <a:xfrm>
              <a:off x="-48752" y="735655"/>
              <a:ext cx="217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Normalization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037D1C8-A5C9-5B55-FD9B-85E8E8E1C6FE}"/>
              </a:ext>
            </a:extLst>
          </p:cNvPr>
          <p:cNvGrpSpPr/>
          <p:nvPr/>
        </p:nvGrpSpPr>
        <p:grpSpPr>
          <a:xfrm>
            <a:off x="4700863" y="2663306"/>
            <a:ext cx="1782247" cy="830997"/>
            <a:chOff x="27906" y="5317845"/>
            <a:chExt cx="2185416" cy="830997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00F5069-4370-68EF-C28F-1E6F7D732C23}"/>
                </a:ext>
              </a:extLst>
            </p:cNvPr>
            <p:cNvSpPr/>
            <p:nvPr/>
          </p:nvSpPr>
          <p:spPr>
            <a:xfrm>
              <a:off x="292267" y="5372080"/>
              <a:ext cx="1658952" cy="729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C042FCD-5C84-D6B4-CCFB-EF430D35F379}"/>
                </a:ext>
              </a:extLst>
            </p:cNvPr>
            <p:cNvSpPr txBox="1"/>
            <p:nvPr/>
          </p:nvSpPr>
          <p:spPr>
            <a:xfrm>
              <a:off x="27906" y="5317845"/>
              <a:ext cx="21854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Nonlinear Dimensional </a:t>
              </a:r>
            </a:p>
            <a:p>
              <a:pPr algn="ctr"/>
              <a:r>
                <a:rPr lang="en-US" sz="1600" b="1" dirty="0"/>
                <a:t>Reduction 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1A874FC-97DB-361C-E3B2-F6237EFB0812}"/>
              </a:ext>
            </a:extLst>
          </p:cNvPr>
          <p:cNvGrpSpPr/>
          <p:nvPr/>
        </p:nvGrpSpPr>
        <p:grpSpPr>
          <a:xfrm>
            <a:off x="4845381" y="3974001"/>
            <a:ext cx="1505381" cy="715826"/>
            <a:chOff x="76686" y="6031474"/>
            <a:chExt cx="2316208" cy="715826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72DF7589-7135-F1AF-BBDC-B0947D5F32C1}"/>
                </a:ext>
              </a:extLst>
            </p:cNvPr>
            <p:cNvSpPr/>
            <p:nvPr/>
          </p:nvSpPr>
          <p:spPr>
            <a:xfrm>
              <a:off x="134321" y="6031474"/>
              <a:ext cx="2258573" cy="7158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AA9E6323-0432-29B6-939C-1DD1C8F7767C}"/>
                </a:ext>
              </a:extLst>
            </p:cNvPr>
            <p:cNvSpPr txBox="1"/>
            <p:nvPr/>
          </p:nvSpPr>
          <p:spPr>
            <a:xfrm>
              <a:off x="76686" y="6104631"/>
              <a:ext cx="23080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Clustering &amp;</a:t>
              </a:r>
            </a:p>
            <a:p>
              <a:pPr algn="ctr"/>
              <a:r>
                <a:rPr lang="en-US" sz="1600" b="1" dirty="0"/>
                <a:t>Partitioning 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7138CA6-47F4-66CF-C113-02EE64FB3350}"/>
              </a:ext>
            </a:extLst>
          </p:cNvPr>
          <p:cNvGrpSpPr/>
          <p:nvPr/>
        </p:nvGrpSpPr>
        <p:grpSpPr>
          <a:xfrm>
            <a:off x="4892725" y="1939959"/>
            <a:ext cx="1410693" cy="338554"/>
            <a:chOff x="656178" y="1316220"/>
            <a:chExt cx="1537719" cy="338554"/>
          </a:xfrm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E558C21-52C6-86E2-1383-2A290C90772D}"/>
                </a:ext>
              </a:extLst>
            </p:cNvPr>
            <p:cNvSpPr/>
            <p:nvPr/>
          </p:nvSpPr>
          <p:spPr>
            <a:xfrm>
              <a:off x="754184" y="1332386"/>
              <a:ext cx="1271053" cy="303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E81F59FE-134B-0F04-7350-B1049CF91E60}"/>
                </a:ext>
              </a:extLst>
            </p:cNvPr>
            <p:cNvSpPr txBox="1"/>
            <p:nvPr/>
          </p:nvSpPr>
          <p:spPr>
            <a:xfrm>
              <a:off x="656178" y="1316220"/>
              <a:ext cx="15377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Integration</a:t>
              </a:r>
            </a:p>
          </p:txBody>
        </p: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B4CEDB2-A111-DA84-E930-2F7C0126E2C4}"/>
              </a:ext>
            </a:extLst>
          </p:cNvPr>
          <p:cNvSpPr txBox="1"/>
          <p:nvPr/>
        </p:nvSpPr>
        <p:spPr>
          <a:xfrm>
            <a:off x="4964984" y="1518097"/>
            <a:ext cx="1266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preprocess_cds</a:t>
            </a:r>
            <a:r>
              <a:rPr lang="en-US" sz="1200" i="1" dirty="0"/>
              <a:t>()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52D11FE-935C-3371-64D0-9630D27BD76F}"/>
              </a:ext>
            </a:extLst>
          </p:cNvPr>
          <p:cNvSpPr txBox="1"/>
          <p:nvPr/>
        </p:nvSpPr>
        <p:spPr>
          <a:xfrm>
            <a:off x="5033966" y="2195667"/>
            <a:ext cx="1128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align_cds</a:t>
            </a:r>
            <a:r>
              <a:rPr lang="en-US" sz="1200" i="1" dirty="0"/>
              <a:t>()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3222D39-DB65-7874-A2EE-E9ED4883B456}"/>
              </a:ext>
            </a:extLst>
          </p:cNvPr>
          <p:cNvSpPr txBox="1"/>
          <p:nvPr/>
        </p:nvSpPr>
        <p:spPr>
          <a:xfrm>
            <a:off x="4808007" y="3410843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reduce_dimension</a:t>
            </a:r>
            <a:r>
              <a:rPr lang="en-US" sz="1200" i="1" dirty="0"/>
              <a:t>() 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2664092-B109-6EAF-7D58-B88DD6174B84}"/>
              </a:ext>
            </a:extLst>
          </p:cNvPr>
          <p:cNvSpPr txBox="1"/>
          <p:nvPr/>
        </p:nvSpPr>
        <p:spPr>
          <a:xfrm>
            <a:off x="5011332" y="4655493"/>
            <a:ext cx="1173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 </a:t>
            </a:r>
            <a:r>
              <a:rPr lang="en-US" sz="1200" i="1" dirty="0" err="1"/>
              <a:t>cluster_cells</a:t>
            </a:r>
            <a:r>
              <a:rPr lang="en-US" sz="1200" i="1" dirty="0"/>
              <a:t> ()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4C40D2AD-5467-0F28-F637-4762738AC3A5}"/>
              </a:ext>
            </a:extLst>
          </p:cNvPr>
          <p:cNvSpPr txBox="1"/>
          <p:nvPr/>
        </p:nvSpPr>
        <p:spPr>
          <a:xfrm>
            <a:off x="4918362" y="6565340"/>
            <a:ext cx="1359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learn_graph</a:t>
            </a:r>
            <a:r>
              <a:rPr lang="en-US" sz="1200" i="1" dirty="0"/>
              <a:t>()</a:t>
            </a:r>
          </a:p>
        </p:txBody>
      </p: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F1260FB1-7FD0-6EAA-45C3-1460DA62CA39}"/>
              </a:ext>
            </a:extLst>
          </p:cNvPr>
          <p:cNvGrpSpPr/>
          <p:nvPr/>
        </p:nvGrpSpPr>
        <p:grpSpPr>
          <a:xfrm>
            <a:off x="4892725" y="5988067"/>
            <a:ext cx="1410693" cy="605189"/>
            <a:chOff x="69690" y="5733577"/>
            <a:chExt cx="2170519" cy="605189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A6FE10FD-17AD-999D-4450-C089A3589E0F}"/>
                </a:ext>
              </a:extLst>
            </p:cNvPr>
            <p:cNvSpPr/>
            <p:nvPr/>
          </p:nvSpPr>
          <p:spPr>
            <a:xfrm>
              <a:off x="297468" y="5733577"/>
              <a:ext cx="1805536" cy="59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C4EA4A35-E402-B1C4-4352-BC6640B852BA}"/>
                </a:ext>
              </a:extLst>
            </p:cNvPr>
            <p:cNvSpPr txBox="1"/>
            <p:nvPr/>
          </p:nvSpPr>
          <p:spPr>
            <a:xfrm>
              <a:off x="69690" y="5753991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Graph</a:t>
              </a:r>
            </a:p>
          </p:txBody>
        </p:sp>
      </p:grpSp>
      <p:sp>
        <p:nvSpPr>
          <p:cNvPr id="314" name="Arrow: Right 313">
            <a:extLst>
              <a:ext uri="{FF2B5EF4-FFF2-40B4-BE49-F238E27FC236}">
                <a16:creationId xmlns:a16="http://schemas.microsoft.com/office/drawing/2014/main" id="{E9B65641-7778-88D0-E318-D0952390962F}"/>
              </a:ext>
            </a:extLst>
          </p:cNvPr>
          <p:cNvSpPr/>
          <p:nvPr/>
        </p:nvSpPr>
        <p:spPr>
          <a:xfrm rot="5400000">
            <a:off x="5529809" y="2408755"/>
            <a:ext cx="136524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Arrow: Right 314">
            <a:extLst>
              <a:ext uri="{FF2B5EF4-FFF2-40B4-BE49-F238E27FC236}">
                <a16:creationId xmlns:a16="http://schemas.microsoft.com/office/drawing/2014/main" id="{7F6B3CB8-D051-5D5D-75E2-D4669A46CE68}"/>
              </a:ext>
            </a:extLst>
          </p:cNvPr>
          <p:cNvSpPr/>
          <p:nvPr/>
        </p:nvSpPr>
        <p:spPr>
          <a:xfrm rot="5400000">
            <a:off x="5521586" y="364804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Arrow: Right 315">
            <a:extLst>
              <a:ext uri="{FF2B5EF4-FFF2-40B4-BE49-F238E27FC236}">
                <a16:creationId xmlns:a16="http://schemas.microsoft.com/office/drawing/2014/main" id="{D4FF9A32-B40F-8F74-C0C2-77A529E25BB4}"/>
              </a:ext>
            </a:extLst>
          </p:cNvPr>
          <p:cNvSpPr/>
          <p:nvPr/>
        </p:nvSpPr>
        <p:spPr>
          <a:xfrm rot="5400000">
            <a:off x="5521586" y="5698937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40553A0-88EC-1021-A238-652ABCD2C417}"/>
              </a:ext>
            </a:extLst>
          </p:cNvPr>
          <p:cNvGrpSpPr/>
          <p:nvPr/>
        </p:nvGrpSpPr>
        <p:grpSpPr>
          <a:xfrm>
            <a:off x="7119707" y="1418183"/>
            <a:ext cx="1410693" cy="338554"/>
            <a:chOff x="136544" y="5759803"/>
            <a:chExt cx="2170519" cy="338554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31939DD5-3696-0960-6196-CDD8C41AF18A}"/>
                </a:ext>
              </a:extLst>
            </p:cNvPr>
            <p:cNvSpPr/>
            <p:nvPr/>
          </p:nvSpPr>
          <p:spPr>
            <a:xfrm>
              <a:off x="297468" y="5781482"/>
              <a:ext cx="1805536" cy="272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E4CF06B-1DE8-4E41-9DEF-6FDDF8BF01D5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Order Cells</a:t>
              </a:r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4FCE5C5-DD72-A792-21EB-47822CBDF55D}"/>
              </a:ext>
            </a:extLst>
          </p:cNvPr>
          <p:cNvGrpSpPr/>
          <p:nvPr/>
        </p:nvGrpSpPr>
        <p:grpSpPr>
          <a:xfrm>
            <a:off x="7119707" y="2083194"/>
            <a:ext cx="1410693" cy="584775"/>
            <a:chOff x="136544" y="5759803"/>
            <a:chExt cx="2170519" cy="584775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83B2408-CBBF-AEE0-E756-0F8EF859AB9C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EEAF3B5F-62B6-D119-4BCD-4CAC1C7C8A37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Subset Trajectory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B9BD407-C0F8-854E-7D81-267F19023165}"/>
              </a:ext>
            </a:extLst>
          </p:cNvPr>
          <p:cNvGrpSpPr/>
          <p:nvPr/>
        </p:nvGrpSpPr>
        <p:grpSpPr>
          <a:xfrm>
            <a:off x="7119707" y="3165583"/>
            <a:ext cx="1410693" cy="584775"/>
            <a:chOff x="136544" y="5759803"/>
            <a:chExt cx="2170519" cy="584775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430EE061-F7CF-BD8F-E42C-FB7B5FFF9F2B}"/>
                </a:ext>
              </a:extLst>
            </p:cNvPr>
            <p:cNvSpPr/>
            <p:nvPr/>
          </p:nvSpPr>
          <p:spPr>
            <a:xfrm>
              <a:off x="297468" y="5781481"/>
              <a:ext cx="1805536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9180815-C2BF-9917-215B-02BB7A03D323}"/>
                </a:ext>
              </a:extLst>
            </p:cNvPr>
            <p:cNvSpPr txBox="1"/>
            <p:nvPr/>
          </p:nvSpPr>
          <p:spPr>
            <a:xfrm>
              <a:off x="136544" y="575980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Reprocess Trajectory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F165FAE4-B445-1FE6-A946-607E822A0B7F}"/>
              </a:ext>
            </a:extLst>
          </p:cNvPr>
          <p:cNvGrpSpPr/>
          <p:nvPr/>
        </p:nvGrpSpPr>
        <p:grpSpPr>
          <a:xfrm>
            <a:off x="7119707" y="4025226"/>
            <a:ext cx="1410693" cy="589910"/>
            <a:chOff x="130519" y="5781481"/>
            <a:chExt cx="2170519" cy="589910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3D7009F-2BA4-12D4-12B4-2396064A3717}"/>
                </a:ext>
              </a:extLst>
            </p:cNvPr>
            <p:cNvSpPr/>
            <p:nvPr/>
          </p:nvSpPr>
          <p:spPr>
            <a:xfrm>
              <a:off x="265017" y="5781481"/>
              <a:ext cx="1856344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FB8E1EA3-A02F-8E04-CA7C-B1FCB62784DE}"/>
                </a:ext>
              </a:extLst>
            </p:cNvPr>
            <p:cNvSpPr txBox="1"/>
            <p:nvPr/>
          </p:nvSpPr>
          <p:spPr>
            <a:xfrm>
              <a:off x="130519" y="5786616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Find Altered Genes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E5D5CC72-5DA9-1D53-8327-5420898EE4BE}"/>
              </a:ext>
            </a:extLst>
          </p:cNvPr>
          <p:cNvGrpSpPr/>
          <p:nvPr/>
        </p:nvGrpSpPr>
        <p:grpSpPr>
          <a:xfrm>
            <a:off x="7119707" y="4993684"/>
            <a:ext cx="1410693" cy="584775"/>
            <a:chOff x="199846" y="5774065"/>
            <a:chExt cx="2170519" cy="58477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12CFA92A-BB6C-5D60-E642-B6FB5E9B13F8}"/>
                </a:ext>
              </a:extLst>
            </p:cNvPr>
            <p:cNvSpPr/>
            <p:nvPr/>
          </p:nvSpPr>
          <p:spPr>
            <a:xfrm>
              <a:off x="255376" y="5781481"/>
              <a:ext cx="2059461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908AE807-93D2-C52B-C7DC-872070702279}"/>
                </a:ext>
              </a:extLst>
            </p:cNvPr>
            <p:cNvSpPr txBox="1"/>
            <p:nvPr/>
          </p:nvSpPr>
          <p:spPr>
            <a:xfrm>
              <a:off x="199846" y="5774065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Aggregate to Gene Modules</a:t>
              </a: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013F2955-BDC4-582E-0566-BF05DB8CB854}"/>
              </a:ext>
            </a:extLst>
          </p:cNvPr>
          <p:cNvGrpSpPr/>
          <p:nvPr/>
        </p:nvGrpSpPr>
        <p:grpSpPr>
          <a:xfrm>
            <a:off x="7119707" y="6080526"/>
            <a:ext cx="1410693" cy="584775"/>
            <a:chOff x="183194" y="5775239"/>
            <a:chExt cx="2170519" cy="584775"/>
          </a:xfrm>
        </p:grpSpPr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D8A3E91-B833-C092-B516-A733806CDDA4}"/>
                </a:ext>
              </a:extLst>
            </p:cNvPr>
            <p:cNvSpPr/>
            <p:nvPr/>
          </p:nvSpPr>
          <p:spPr>
            <a:xfrm>
              <a:off x="198991" y="5781481"/>
              <a:ext cx="2134969" cy="544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E1AE380-12A3-2183-F3AE-98AA70E36F10}"/>
                </a:ext>
              </a:extLst>
            </p:cNvPr>
            <p:cNvSpPr txBox="1"/>
            <p:nvPr/>
          </p:nvSpPr>
          <p:spPr>
            <a:xfrm>
              <a:off x="183194" y="5775239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Visualize Gene Modules</a:t>
              </a:r>
            </a:p>
          </p:txBody>
        </p:sp>
      </p:grpSp>
      <p:sp>
        <p:nvSpPr>
          <p:cNvPr id="323" name="TextBox 322">
            <a:extLst>
              <a:ext uri="{FF2B5EF4-FFF2-40B4-BE49-F238E27FC236}">
                <a16:creationId xmlns:a16="http://schemas.microsoft.com/office/drawing/2014/main" id="{7A0CDADD-2E45-2163-C9BF-4E92841F8D1C}"/>
              </a:ext>
            </a:extLst>
          </p:cNvPr>
          <p:cNvSpPr txBox="1"/>
          <p:nvPr/>
        </p:nvSpPr>
        <p:spPr>
          <a:xfrm>
            <a:off x="7254512" y="2583658"/>
            <a:ext cx="11410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/>
              <a:t>choose_graph</a:t>
            </a:r>
            <a:r>
              <a:rPr lang="en-US" sz="1200" dirty="0"/>
              <a:t>_</a:t>
            </a:r>
          </a:p>
          <a:p>
            <a:pPr algn="ctr"/>
            <a:r>
              <a:rPr lang="en-US" sz="1200" dirty="0"/>
              <a:t>segments</a:t>
            </a:r>
            <a:r>
              <a:rPr lang="en-US" sz="1200" i="1" dirty="0"/>
              <a:t>()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4B5C62D2-5D35-B9BD-6F48-72B6032ED67B}"/>
              </a:ext>
            </a:extLst>
          </p:cNvPr>
          <p:cNvSpPr txBox="1"/>
          <p:nvPr/>
        </p:nvSpPr>
        <p:spPr>
          <a:xfrm>
            <a:off x="7326695" y="1653823"/>
            <a:ext cx="996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order_cells</a:t>
            </a:r>
            <a:r>
              <a:rPr lang="en-US" sz="1200" i="1" dirty="0"/>
              <a:t>()</a:t>
            </a:r>
          </a:p>
        </p:txBody>
      </p:sp>
      <p:sp>
        <p:nvSpPr>
          <p:cNvPr id="325" name="Arrow: Right 324">
            <a:extLst>
              <a:ext uri="{FF2B5EF4-FFF2-40B4-BE49-F238E27FC236}">
                <a16:creationId xmlns:a16="http://schemas.microsoft.com/office/drawing/2014/main" id="{4D4856F6-DDA1-0815-99AC-AFD00EB7E648}"/>
              </a:ext>
            </a:extLst>
          </p:cNvPr>
          <p:cNvSpPr/>
          <p:nvPr/>
        </p:nvSpPr>
        <p:spPr>
          <a:xfrm rot="5400000">
            <a:off x="7762346" y="2890891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CA9D6D7-6292-C413-F90C-AF19310A1D4C}"/>
              </a:ext>
            </a:extLst>
          </p:cNvPr>
          <p:cNvSpPr txBox="1"/>
          <p:nvPr/>
        </p:nvSpPr>
        <p:spPr>
          <a:xfrm>
            <a:off x="7034989" y="4524701"/>
            <a:ext cx="158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find_gene_modules</a:t>
            </a:r>
            <a:r>
              <a:rPr lang="en-US" sz="1200" i="1" dirty="0"/>
              <a:t>() </a:t>
            </a:r>
          </a:p>
        </p:txBody>
      </p:sp>
      <p:sp>
        <p:nvSpPr>
          <p:cNvPr id="327" name="Arrow: Right 326">
            <a:extLst>
              <a:ext uri="{FF2B5EF4-FFF2-40B4-BE49-F238E27FC236}">
                <a16:creationId xmlns:a16="http://schemas.microsoft.com/office/drawing/2014/main" id="{6CEA76A1-42AC-5EEF-74B6-178E118580DC}"/>
              </a:ext>
            </a:extLst>
          </p:cNvPr>
          <p:cNvSpPr/>
          <p:nvPr/>
        </p:nvSpPr>
        <p:spPr>
          <a:xfrm rot="5400000">
            <a:off x="7748568" y="4690869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98BA6B6-F1C5-3312-10C5-EBF3989E816C}"/>
              </a:ext>
            </a:extLst>
          </p:cNvPr>
          <p:cNvSpPr txBox="1"/>
          <p:nvPr/>
        </p:nvSpPr>
        <p:spPr>
          <a:xfrm>
            <a:off x="7141492" y="5482989"/>
            <a:ext cx="1367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 err="1"/>
              <a:t>aggregate_gene</a:t>
            </a:r>
            <a:r>
              <a:rPr lang="en-US" sz="1200" i="1" dirty="0"/>
              <a:t>_</a:t>
            </a:r>
          </a:p>
          <a:p>
            <a:pPr algn="ctr"/>
            <a:r>
              <a:rPr lang="en-US" sz="1200" i="1" dirty="0"/>
              <a:t>expression() </a:t>
            </a:r>
          </a:p>
        </p:txBody>
      </p:sp>
      <p:sp>
        <p:nvSpPr>
          <p:cNvPr id="329" name="Arrow: Right 328">
            <a:extLst>
              <a:ext uri="{FF2B5EF4-FFF2-40B4-BE49-F238E27FC236}">
                <a16:creationId xmlns:a16="http://schemas.microsoft.com/office/drawing/2014/main" id="{36770774-B6C3-09CE-05EF-016EC4FB9C7B}"/>
              </a:ext>
            </a:extLst>
          </p:cNvPr>
          <p:cNvSpPr/>
          <p:nvPr/>
        </p:nvSpPr>
        <p:spPr>
          <a:xfrm rot="5400000">
            <a:off x="7748568" y="3679070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03CE2823-E0A0-7BD2-1BE2-D2902947A610}"/>
              </a:ext>
            </a:extLst>
          </p:cNvPr>
          <p:cNvSpPr/>
          <p:nvPr/>
        </p:nvSpPr>
        <p:spPr>
          <a:xfrm rot="5400000">
            <a:off x="7748568" y="5806268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0451C1E9-7B77-7F96-4DDC-125093502E93}"/>
              </a:ext>
            </a:extLst>
          </p:cNvPr>
          <p:cNvSpPr/>
          <p:nvPr/>
        </p:nvSpPr>
        <p:spPr>
          <a:xfrm>
            <a:off x="4767091" y="1150480"/>
            <a:ext cx="3847231" cy="565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D088D75-F9AF-09B8-C963-886862B0530D}"/>
              </a:ext>
            </a:extLst>
          </p:cNvPr>
          <p:cNvGrpSpPr/>
          <p:nvPr/>
        </p:nvGrpSpPr>
        <p:grpSpPr>
          <a:xfrm>
            <a:off x="4892725" y="5165606"/>
            <a:ext cx="1410693" cy="604375"/>
            <a:chOff x="127265" y="5734193"/>
            <a:chExt cx="2170519" cy="604375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6E3D1021-4980-D42A-8C8E-8023107E175C}"/>
                </a:ext>
              </a:extLst>
            </p:cNvPr>
            <p:cNvSpPr/>
            <p:nvPr/>
          </p:nvSpPr>
          <p:spPr>
            <a:xfrm>
              <a:off x="297469" y="5734193"/>
              <a:ext cx="1805535" cy="591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0069AB2A-3CAA-EFE5-B4D6-C024A6937596}"/>
                </a:ext>
              </a:extLst>
            </p:cNvPr>
            <p:cNvSpPr txBox="1"/>
            <p:nvPr/>
          </p:nvSpPr>
          <p:spPr>
            <a:xfrm>
              <a:off x="127265" y="5753793"/>
              <a:ext cx="2170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Cell Type Annotation</a:t>
              </a:r>
            </a:p>
          </p:txBody>
        </p:sp>
      </p:grpSp>
      <p:sp>
        <p:nvSpPr>
          <p:cNvPr id="333" name="Arrow: Right 332">
            <a:extLst>
              <a:ext uri="{FF2B5EF4-FFF2-40B4-BE49-F238E27FC236}">
                <a16:creationId xmlns:a16="http://schemas.microsoft.com/office/drawing/2014/main" id="{3469F047-96A4-AD2D-5B9D-162F956FB801}"/>
              </a:ext>
            </a:extLst>
          </p:cNvPr>
          <p:cNvSpPr/>
          <p:nvPr/>
        </p:nvSpPr>
        <p:spPr>
          <a:xfrm rot="5400000">
            <a:off x="5521586" y="4811971"/>
            <a:ext cx="152971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Arrow: Right 333">
            <a:extLst>
              <a:ext uri="{FF2B5EF4-FFF2-40B4-BE49-F238E27FC236}">
                <a16:creationId xmlns:a16="http://schemas.microsoft.com/office/drawing/2014/main" id="{4D7C994F-06BC-EC6D-CF49-37F53EB696B6}"/>
              </a:ext>
            </a:extLst>
          </p:cNvPr>
          <p:cNvSpPr/>
          <p:nvPr/>
        </p:nvSpPr>
        <p:spPr>
          <a:xfrm rot="5400000">
            <a:off x="7762346" y="1815375"/>
            <a:ext cx="125415" cy="386089"/>
          </a:xfrm>
          <a:prstGeom prst="right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D0BBEB2B-0669-C3D3-63BD-3C2A8AD348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477" y="1023792"/>
            <a:ext cx="4391917" cy="5793782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D589BA3-0999-03ED-BF54-FF94A1A2C685}"/>
              </a:ext>
            </a:extLst>
          </p:cNvPr>
          <p:cNvSpPr/>
          <p:nvPr/>
        </p:nvSpPr>
        <p:spPr>
          <a:xfrm>
            <a:off x="9640998" y="6228827"/>
            <a:ext cx="2551002" cy="629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F7CDC-5AB3-100E-3CDB-CDBFEC5E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Monocle4 S4 Object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71961-FC25-A95B-4425-3726C5F63213}"/>
              </a:ext>
            </a:extLst>
          </p:cNvPr>
          <p:cNvSpPr txBox="1"/>
          <p:nvPr/>
        </p:nvSpPr>
        <p:spPr>
          <a:xfrm>
            <a:off x="30623" y="620591"/>
            <a:ext cx="7850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cell_data_set</a:t>
            </a:r>
            <a:r>
              <a:rPr lang="en-US" sz="1200" b="1" dirty="0"/>
              <a:t> (</a:t>
            </a:r>
            <a:r>
              <a:rPr lang="en-US" sz="1200" b="1" dirty="0" err="1"/>
              <a:t>cds</a:t>
            </a:r>
            <a:r>
              <a:rPr lang="en-US" sz="1200" b="1" dirty="0"/>
              <a:t>): </a:t>
            </a:r>
            <a:r>
              <a:rPr lang="en-US" sz="1200" dirty="0"/>
              <a:t>extends the Bioconductor </a:t>
            </a:r>
            <a:r>
              <a:rPr lang="en-US" sz="1200" dirty="0" err="1"/>
              <a:t>SingleCellExperiment</a:t>
            </a:r>
            <a:r>
              <a:rPr lang="en-US" sz="1200" dirty="0"/>
              <a:t> class, includes matrix data and experiment metadata.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6E8970-1BB3-2980-61A7-13595D3A5B59}"/>
              </a:ext>
            </a:extLst>
          </p:cNvPr>
          <p:cNvCxnSpPr>
            <a:cxnSpLocks/>
          </p:cNvCxnSpPr>
          <p:nvPr/>
        </p:nvCxnSpPr>
        <p:spPr>
          <a:xfrm>
            <a:off x="3585863" y="1171073"/>
            <a:ext cx="0" cy="55440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618F05-3D45-1E37-799A-2A78B32C3A31}"/>
              </a:ext>
            </a:extLst>
          </p:cNvPr>
          <p:cNvCxnSpPr>
            <a:cxnSpLocks/>
          </p:cNvCxnSpPr>
          <p:nvPr/>
        </p:nvCxnSpPr>
        <p:spPr>
          <a:xfrm>
            <a:off x="8223684" y="771023"/>
            <a:ext cx="0" cy="604655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5869D5A-7241-E90D-D391-A0F56B6304DE}"/>
              </a:ext>
            </a:extLst>
          </p:cNvPr>
          <p:cNvCxnSpPr>
            <a:cxnSpLocks/>
          </p:cNvCxnSpPr>
          <p:nvPr/>
        </p:nvCxnSpPr>
        <p:spPr>
          <a:xfrm>
            <a:off x="3692924" y="1387481"/>
            <a:ext cx="0" cy="53276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F6CD8F-54CD-C2C0-D842-AB7296E5EE80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2429C6-CD27-3C53-AF0C-B667A18E839F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52CC10-6598-747A-3DA1-5D75C02530F7}"/>
              </a:ext>
            </a:extLst>
          </p:cNvPr>
          <p:cNvCxnSpPr>
            <a:cxnSpLocks/>
          </p:cNvCxnSpPr>
          <p:nvPr/>
        </p:nvCxnSpPr>
        <p:spPr>
          <a:xfrm>
            <a:off x="3780935" y="1530356"/>
            <a:ext cx="0" cy="518476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9185CB-E039-2989-1471-31BE14A6500C}"/>
              </a:ext>
            </a:extLst>
          </p:cNvPr>
          <p:cNvCxnSpPr>
            <a:cxnSpLocks/>
          </p:cNvCxnSpPr>
          <p:nvPr/>
        </p:nvCxnSpPr>
        <p:spPr>
          <a:xfrm>
            <a:off x="3851039" y="1737620"/>
            <a:ext cx="0" cy="1114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0B2F08-7DA5-C180-E161-3A0F6F71AFD0}"/>
              </a:ext>
            </a:extLst>
          </p:cNvPr>
          <p:cNvCxnSpPr>
            <a:cxnSpLocks/>
          </p:cNvCxnSpPr>
          <p:nvPr/>
        </p:nvCxnSpPr>
        <p:spPr>
          <a:xfrm>
            <a:off x="3841895" y="3419856"/>
            <a:ext cx="0" cy="7132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193DA99-41A0-13B7-EEF6-067D14BE63E7}"/>
              </a:ext>
            </a:extLst>
          </p:cNvPr>
          <p:cNvCxnSpPr>
            <a:cxnSpLocks/>
          </p:cNvCxnSpPr>
          <p:nvPr/>
        </p:nvCxnSpPr>
        <p:spPr>
          <a:xfrm>
            <a:off x="3847991" y="4715256"/>
            <a:ext cx="0" cy="7132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993D83-139C-AFFC-C591-AC55DDB0B5AE}"/>
              </a:ext>
            </a:extLst>
          </p:cNvPr>
          <p:cNvCxnSpPr>
            <a:cxnSpLocks/>
          </p:cNvCxnSpPr>
          <p:nvPr/>
        </p:nvCxnSpPr>
        <p:spPr>
          <a:xfrm>
            <a:off x="3854087" y="5983224"/>
            <a:ext cx="0" cy="7132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3FA6CC1-F933-99A4-5AFF-B867D64536A6}"/>
              </a:ext>
            </a:extLst>
          </p:cNvPr>
          <p:cNvCxnSpPr>
            <a:cxnSpLocks/>
          </p:cNvCxnSpPr>
          <p:nvPr/>
        </p:nvCxnSpPr>
        <p:spPr>
          <a:xfrm>
            <a:off x="8323126" y="800716"/>
            <a:ext cx="0" cy="59950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4CA2038-B366-2867-77E2-A8E5C2B3929F}"/>
              </a:ext>
            </a:extLst>
          </p:cNvPr>
          <p:cNvCxnSpPr>
            <a:cxnSpLocks/>
          </p:cNvCxnSpPr>
          <p:nvPr/>
        </p:nvCxnSpPr>
        <p:spPr>
          <a:xfrm>
            <a:off x="8397993" y="1406077"/>
            <a:ext cx="0" cy="30060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3722694-95D0-91CE-E5AF-CB190EC54BDA}"/>
              </a:ext>
            </a:extLst>
          </p:cNvPr>
          <p:cNvCxnSpPr>
            <a:cxnSpLocks/>
          </p:cNvCxnSpPr>
          <p:nvPr/>
        </p:nvCxnSpPr>
        <p:spPr>
          <a:xfrm>
            <a:off x="8388468" y="2010914"/>
            <a:ext cx="0" cy="90111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A65A855-7D4B-39EA-2213-1DD00DEC2DED}"/>
              </a:ext>
            </a:extLst>
          </p:cNvPr>
          <p:cNvCxnSpPr>
            <a:cxnSpLocks/>
          </p:cNvCxnSpPr>
          <p:nvPr/>
        </p:nvCxnSpPr>
        <p:spPr>
          <a:xfrm>
            <a:off x="8409223" y="3439002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15C1DC-2492-A977-4B2B-7514B98409EB}"/>
              </a:ext>
            </a:extLst>
          </p:cNvPr>
          <p:cNvCxnSpPr>
            <a:cxnSpLocks/>
          </p:cNvCxnSpPr>
          <p:nvPr/>
        </p:nvCxnSpPr>
        <p:spPr>
          <a:xfrm>
            <a:off x="8494948" y="3658077"/>
            <a:ext cx="0" cy="8948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217830D-BC55-A6FC-14BA-957701835186}"/>
              </a:ext>
            </a:extLst>
          </p:cNvPr>
          <p:cNvCxnSpPr>
            <a:cxnSpLocks/>
          </p:cNvCxnSpPr>
          <p:nvPr/>
        </p:nvCxnSpPr>
        <p:spPr>
          <a:xfrm>
            <a:off x="8561623" y="3853340"/>
            <a:ext cx="0" cy="6996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7987018-39C3-7AD5-C406-3746E9A1CABF}"/>
              </a:ext>
            </a:extLst>
          </p:cNvPr>
          <p:cNvCxnSpPr>
            <a:cxnSpLocks/>
          </p:cNvCxnSpPr>
          <p:nvPr/>
        </p:nvCxnSpPr>
        <p:spPr>
          <a:xfrm>
            <a:off x="8405411" y="4981290"/>
            <a:ext cx="0" cy="129789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621514D2-A4B0-9284-D367-873EBF8BCC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580"/>
          <a:stretch/>
        </p:blipFill>
        <p:spPr>
          <a:xfrm>
            <a:off x="8222594" y="744724"/>
            <a:ext cx="3934482" cy="6113276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5387798E-ADF2-87E8-FCA0-7D4A2FE9FB14}"/>
              </a:ext>
            </a:extLst>
          </p:cNvPr>
          <p:cNvSpPr/>
          <p:nvPr/>
        </p:nvSpPr>
        <p:spPr>
          <a:xfrm>
            <a:off x="19341" y="1072518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397214-7DBB-9D58-01C0-91FABCDC78CE}"/>
              </a:ext>
            </a:extLst>
          </p:cNvPr>
          <p:cNvSpPr/>
          <p:nvPr/>
        </p:nvSpPr>
        <p:spPr>
          <a:xfrm>
            <a:off x="19341" y="174307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031D57B-C71E-E702-1165-1D9F6868232B}"/>
              </a:ext>
            </a:extLst>
          </p:cNvPr>
          <p:cNvSpPr/>
          <p:nvPr/>
        </p:nvSpPr>
        <p:spPr>
          <a:xfrm>
            <a:off x="19341" y="271578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9CBEBB5-379A-1EA6-6C2C-688140DB72EE}"/>
              </a:ext>
            </a:extLst>
          </p:cNvPr>
          <p:cNvSpPr/>
          <p:nvPr/>
        </p:nvSpPr>
        <p:spPr>
          <a:xfrm>
            <a:off x="19341" y="3985407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902F073-C553-A9F5-6BC4-5B016E591535}"/>
              </a:ext>
            </a:extLst>
          </p:cNvPr>
          <p:cNvSpPr/>
          <p:nvPr/>
        </p:nvSpPr>
        <p:spPr>
          <a:xfrm>
            <a:off x="19341" y="508368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1A32CB-9483-B2FD-1BED-A000BB5A9EBE}"/>
              </a:ext>
            </a:extLst>
          </p:cNvPr>
          <p:cNvSpPr/>
          <p:nvPr/>
        </p:nvSpPr>
        <p:spPr>
          <a:xfrm>
            <a:off x="19341" y="5931880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56AD36-9780-1622-C177-4C0D6217E578}"/>
              </a:ext>
            </a:extLst>
          </p:cNvPr>
          <p:cNvSpPr txBox="1"/>
          <p:nvPr/>
        </p:nvSpPr>
        <p:spPr>
          <a:xfrm>
            <a:off x="-6442" y="10195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A73DD6-3488-568E-7051-1DC2C47CCB41}"/>
              </a:ext>
            </a:extLst>
          </p:cNvPr>
          <p:cNvSpPr txBox="1"/>
          <p:nvPr/>
        </p:nvSpPr>
        <p:spPr>
          <a:xfrm>
            <a:off x="-6442" y="16901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1C8AD3E-E7B1-3A76-3468-7500C827F229}"/>
              </a:ext>
            </a:extLst>
          </p:cNvPr>
          <p:cNvSpPr txBox="1"/>
          <p:nvPr/>
        </p:nvSpPr>
        <p:spPr>
          <a:xfrm>
            <a:off x="-6442" y="26628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EED527-8D9F-5E52-49E8-1949352A1657}"/>
              </a:ext>
            </a:extLst>
          </p:cNvPr>
          <p:cNvSpPr txBox="1"/>
          <p:nvPr/>
        </p:nvSpPr>
        <p:spPr>
          <a:xfrm>
            <a:off x="-6442" y="393248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524668-B3A5-3F67-4AC6-6250D7C3B65C}"/>
              </a:ext>
            </a:extLst>
          </p:cNvPr>
          <p:cNvSpPr txBox="1"/>
          <p:nvPr/>
        </p:nvSpPr>
        <p:spPr>
          <a:xfrm>
            <a:off x="-6442" y="503075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71AD58-BB22-4C70-AEE5-FB8C645BCD3B}"/>
              </a:ext>
            </a:extLst>
          </p:cNvPr>
          <p:cNvSpPr txBox="1"/>
          <p:nvPr/>
        </p:nvSpPr>
        <p:spPr>
          <a:xfrm>
            <a:off x="-6442" y="587895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826500A-9B80-6D85-758D-8827A425266B}"/>
              </a:ext>
            </a:extLst>
          </p:cNvPr>
          <p:cNvSpPr/>
          <p:nvPr/>
        </p:nvSpPr>
        <p:spPr>
          <a:xfrm>
            <a:off x="1655806" y="1217934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1FDCFE8-FD37-CC1E-F582-0736D3241150}"/>
              </a:ext>
            </a:extLst>
          </p:cNvPr>
          <p:cNvSpPr/>
          <p:nvPr/>
        </p:nvSpPr>
        <p:spPr>
          <a:xfrm>
            <a:off x="1655806" y="201549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CEA0D4F-08D3-1BE3-D2C6-8A1964CBDCED}"/>
              </a:ext>
            </a:extLst>
          </p:cNvPr>
          <p:cNvSpPr/>
          <p:nvPr/>
        </p:nvSpPr>
        <p:spPr>
          <a:xfrm>
            <a:off x="1655806" y="3102501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A5E9F3B-65E5-BC36-E5F7-CAEA988E2E82}"/>
              </a:ext>
            </a:extLst>
          </p:cNvPr>
          <p:cNvSpPr/>
          <p:nvPr/>
        </p:nvSpPr>
        <p:spPr>
          <a:xfrm>
            <a:off x="1655806" y="396572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BFCFF52-B85C-23F7-DA08-0EDC4BBF709A}"/>
              </a:ext>
            </a:extLst>
          </p:cNvPr>
          <p:cNvSpPr/>
          <p:nvPr/>
        </p:nvSpPr>
        <p:spPr>
          <a:xfrm>
            <a:off x="1655806" y="49181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EF43C8-2B59-399B-FCDF-29A956C4F91E}"/>
              </a:ext>
            </a:extLst>
          </p:cNvPr>
          <p:cNvSpPr/>
          <p:nvPr/>
        </p:nvSpPr>
        <p:spPr>
          <a:xfrm>
            <a:off x="1655806" y="600109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5AFC378-2609-F24C-2E23-C194EE1A35D4}"/>
              </a:ext>
            </a:extLst>
          </p:cNvPr>
          <p:cNvSpPr txBox="1"/>
          <p:nvPr/>
        </p:nvSpPr>
        <p:spPr>
          <a:xfrm>
            <a:off x="1630023" y="116500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5961C10-F1AE-A049-32EE-74B539C3256D}"/>
              </a:ext>
            </a:extLst>
          </p:cNvPr>
          <p:cNvSpPr txBox="1"/>
          <p:nvPr/>
        </p:nvSpPr>
        <p:spPr>
          <a:xfrm>
            <a:off x="1630023" y="19625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1A2F90-BACA-EEFF-D203-509B91C701D7}"/>
              </a:ext>
            </a:extLst>
          </p:cNvPr>
          <p:cNvSpPr txBox="1"/>
          <p:nvPr/>
        </p:nvSpPr>
        <p:spPr>
          <a:xfrm>
            <a:off x="1630023" y="30495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7580A22-3158-4CA3-6EAA-C77EFFF1F1D0}"/>
              </a:ext>
            </a:extLst>
          </p:cNvPr>
          <p:cNvSpPr txBox="1"/>
          <p:nvPr/>
        </p:nvSpPr>
        <p:spPr>
          <a:xfrm>
            <a:off x="1571514" y="39175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A690E49-EE0C-B8CF-8FB3-F3DFC351809F}"/>
              </a:ext>
            </a:extLst>
          </p:cNvPr>
          <p:cNvSpPr txBox="1"/>
          <p:nvPr/>
        </p:nvSpPr>
        <p:spPr>
          <a:xfrm>
            <a:off x="1571514" y="485983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F8D537-CFBA-D5AC-9820-C0688B79FF5C}"/>
              </a:ext>
            </a:extLst>
          </p:cNvPr>
          <p:cNvSpPr txBox="1"/>
          <p:nvPr/>
        </p:nvSpPr>
        <p:spPr>
          <a:xfrm>
            <a:off x="1571514" y="593777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84FF32F-8FA0-F648-6678-04ADFC41B2D5}"/>
              </a:ext>
            </a:extLst>
          </p:cNvPr>
          <p:cNvSpPr/>
          <p:nvPr/>
        </p:nvSpPr>
        <p:spPr>
          <a:xfrm>
            <a:off x="3780935" y="1674639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888EDF4-0FA6-BB4A-6C24-12E3300D987F}"/>
              </a:ext>
            </a:extLst>
          </p:cNvPr>
          <p:cNvGrpSpPr/>
          <p:nvPr/>
        </p:nvGrpSpPr>
        <p:grpSpPr>
          <a:xfrm>
            <a:off x="8864600" y="2959340"/>
            <a:ext cx="1034398" cy="276999"/>
            <a:chOff x="9575800" y="2959340"/>
            <a:chExt cx="1034398" cy="276999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69D1849D-02D0-1706-B362-4AE41889B8CB}"/>
                </a:ext>
              </a:extLst>
            </p:cNvPr>
            <p:cNvSpPr/>
            <p:nvPr/>
          </p:nvSpPr>
          <p:spPr>
            <a:xfrm>
              <a:off x="9575800" y="2997200"/>
              <a:ext cx="101790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406BEF6-4E46-C8A6-3495-3ADC14BF1510}"/>
                </a:ext>
              </a:extLst>
            </p:cNvPr>
            <p:cNvSpPr txBox="1"/>
            <p:nvPr/>
          </p:nvSpPr>
          <p:spPr>
            <a:xfrm>
              <a:off x="9592291" y="2959340"/>
              <a:ext cx="1017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Cell barcodes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608DD7E-4408-3AFA-847D-40014CCC5BFB}"/>
              </a:ext>
            </a:extLst>
          </p:cNvPr>
          <p:cNvGrpSpPr/>
          <p:nvPr/>
        </p:nvGrpSpPr>
        <p:grpSpPr>
          <a:xfrm>
            <a:off x="9110006" y="3764618"/>
            <a:ext cx="927446" cy="276999"/>
            <a:chOff x="9575800" y="2959340"/>
            <a:chExt cx="927446" cy="27699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8F60683-E690-00F1-DFAA-44E3A51A0D9A}"/>
                </a:ext>
              </a:extLst>
            </p:cNvPr>
            <p:cNvSpPr/>
            <p:nvPr/>
          </p:nvSpPr>
          <p:spPr>
            <a:xfrm>
              <a:off x="9575800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8BA447E-2DF2-7303-FB45-EB37A8FB778D}"/>
                </a:ext>
              </a:extLst>
            </p:cNvPr>
            <p:cNvSpPr txBox="1"/>
            <p:nvPr/>
          </p:nvSpPr>
          <p:spPr>
            <a:xfrm>
              <a:off x="9592291" y="2959340"/>
              <a:ext cx="910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Count_data</a:t>
              </a:r>
              <a:endParaRPr lang="en-US" sz="12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B639087-3CA8-7FB6-5B48-D924CC659CC1}"/>
              </a:ext>
            </a:extLst>
          </p:cNvPr>
          <p:cNvGrpSpPr/>
          <p:nvPr/>
        </p:nvGrpSpPr>
        <p:grpSpPr>
          <a:xfrm>
            <a:off x="9326754" y="2112932"/>
            <a:ext cx="1274427" cy="276999"/>
            <a:chOff x="9524537" y="2946808"/>
            <a:chExt cx="956323" cy="27699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B70C400-9F0A-2579-2CA3-929D2AA73C20}"/>
                </a:ext>
              </a:extLst>
            </p:cNvPr>
            <p:cNvSpPr/>
            <p:nvPr/>
          </p:nvSpPr>
          <p:spPr>
            <a:xfrm>
              <a:off x="9561505" y="2997200"/>
              <a:ext cx="910954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13C9F41-33EB-B15D-7F7C-17EECF56839B}"/>
                </a:ext>
              </a:extLst>
            </p:cNvPr>
            <p:cNvSpPr txBox="1"/>
            <p:nvPr/>
          </p:nvSpPr>
          <p:spPr>
            <a:xfrm>
              <a:off x="9524537" y="2946808"/>
              <a:ext cx="956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Gene name table</a:t>
              </a:r>
            </a:p>
          </p:txBody>
        </p:sp>
      </p:grp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B4C5AE-714A-E95C-A807-61B64EB0A42C}"/>
              </a:ext>
            </a:extLst>
          </p:cNvPr>
          <p:cNvSpPr/>
          <p:nvPr/>
        </p:nvSpPr>
        <p:spPr>
          <a:xfrm>
            <a:off x="9839181" y="2974483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0F1E845-227D-B25D-C8B7-222871374C83}"/>
              </a:ext>
            </a:extLst>
          </p:cNvPr>
          <p:cNvSpPr txBox="1"/>
          <p:nvPr/>
        </p:nvSpPr>
        <p:spPr>
          <a:xfrm>
            <a:off x="9813398" y="29284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0EB3507-1EF5-81F6-3978-E25CDA355290}"/>
              </a:ext>
            </a:extLst>
          </p:cNvPr>
          <p:cNvSpPr/>
          <p:nvPr/>
        </p:nvSpPr>
        <p:spPr>
          <a:xfrm>
            <a:off x="10010631" y="376785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CAC86C5-332F-B4C0-BCD8-51C6B354482B}"/>
              </a:ext>
            </a:extLst>
          </p:cNvPr>
          <p:cNvSpPr txBox="1"/>
          <p:nvPr/>
        </p:nvSpPr>
        <p:spPr>
          <a:xfrm>
            <a:off x="9984848" y="37218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B16B7E5-55BC-4919-9E4E-72E1D198AC14}"/>
              </a:ext>
            </a:extLst>
          </p:cNvPr>
          <p:cNvSpPr/>
          <p:nvPr/>
        </p:nvSpPr>
        <p:spPr>
          <a:xfrm>
            <a:off x="10560755" y="2110646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FACCAA6-92C6-D13D-CE5C-B84FED8EEDD0}"/>
              </a:ext>
            </a:extLst>
          </p:cNvPr>
          <p:cNvSpPr txBox="1"/>
          <p:nvPr/>
        </p:nvSpPr>
        <p:spPr>
          <a:xfrm>
            <a:off x="10534972" y="206466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8C2E09B-C374-5163-1D90-5BB98DE4B6CE}"/>
              </a:ext>
            </a:extLst>
          </p:cNvPr>
          <p:cNvSpPr/>
          <p:nvPr/>
        </p:nvSpPr>
        <p:spPr>
          <a:xfrm>
            <a:off x="3777556" y="1884126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B3AEFDC-C271-20B8-6960-D2A265993DCD}"/>
              </a:ext>
            </a:extLst>
          </p:cNvPr>
          <p:cNvGrpSpPr/>
          <p:nvPr/>
        </p:nvGrpSpPr>
        <p:grpSpPr>
          <a:xfrm>
            <a:off x="7712683" y="1565984"/>
            <a:ext cx="301686" cy="369332"/>
            <a:chOff x="7712683" y="1565984"/>
            <a:chExt cx="301686" cy="3693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6900E10-071B-71E2-C99F-3194D52EB2C6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5503451-CF4D-F7A2-3CE4-C1A540017AA8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EB858F-F2B6-2A17-013D-85137DAC3266}"/>
              </a:ext>
            </a:extLst>
          </p:cNvPr>
          <p:cNvGrpSpPr/>
          <p:nvPr/>
        </p:nvGrpSpPr>
        <p:grpSpPr>
          <a:xfrm>
            <a:off x="7712683" y="1803074"/>
            <a:ext cx="301686" cy="369332"/>
            <a:chOff x="7712683" y="1565984"/>
            <a:chExt cx="301686" cy="369332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273B5AA-CAC5-4109-D648-4F8FE5B4051F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CEBAD53-4D14-EAB3-72B3-0E6F31FEE43F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0C605FB-F54E-C197-D3A6-B32EA85E95D2}"/>
              </a:ext>
            </a:extLst>
          </p:cNvPr>
          <p:cNvSpPr/>
          <p:nvPr/>
        </p:nvSpPr>
        <p:spPr>
          <a:xfrm>
            <a:off x="3777556" y="2098044"/>
            <a:ext cx="4006705" cy="208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072797A-C81B-894C-4065-92E9F52A1959}"/>
              </a:ext>
            </a:extLst>
          </p:cNvPr>
          <p:cNvGrpSpPr/>
          <p:nvPr/>
        </p:nvGrpSpPr>
        <p:grpSpPr>
          <a:xfrm>
            <a:off x="7712683" y="2032232"/>
            <a:ext cx="301686" cy="369332"/>
            <a:chOff x="7712683" y="1565984"/>
            <a:chExt cx="301686" cy="36933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90883F2B-220B-C06C-2979-49559906333C}"/>
                </a:ext>
              </a:extLst>
            </p:cNvPr>
            <p:cNvSpPr/>
            <p:nvPr/>
          </p:nvSpPr>
          <p:spPr>
            <a:xfrm>
              <a:off x="7736004" y="1618911"/>
              <a:ext cx="250121" cy="2639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F3A1C77-32A5-A091-CB13-9907C506409F}"/>
                </a:ext>
              </a:extLst>
            </p:cNvPr>
            <p:cNvSpPr txBox="1"/>
            <p:nvPr/>
          </p:nvSpPr>
          <p:spPr>
            <a:xfrm>
              <a:off x="7712683" y="1565984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</p:grpSp>
      <p:sp>
        <p:nvSpPr>
          <p:cNvPr id="303" name="Rectangle 302">
            <a:extLst>
              <a:ext uri="{FF2B5EF4-FFF2-40B4-BE49-F238E27FC236}">
                <a16:creationId xmlns:a16="http://schemas.microsoft.com/office/drawing/2014/main" id="{A4B34333-0BA4-68FC-7CCB-CDD7399A137A}"/>
              </a:ext>
            </a:extLst>
          </p:cNvPr>
          <p:cNvSpPr/>
          <p:nvPr/>
        </p:nvSpPr>
        <p:spPr>
          <a:xfrm>
            <a:off x="3714750" y="5681436"/>
            <a:ext cx="4095750" cy="11143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611B88F-9D2E-CD78-E34F-B3B314620BE1}"/>
              </a:ext>
            </a:extLst>
          </p:cNvPr>
          <p:cNvSpPr/>
          <p:nvPr/>
        </p:nvSpPr>
        <p:spPr>
          <a:xfrm>
            <a:off x="7643924" y="5674235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27D8FCF-E89A-913D-45AF-56C639F9A45F}"/>
              </a:ext>
            </a:extLst>
          </p:cNvPr>
          <p:cNvSpPr txBox="1"/>
          <p:nvPr/>
        </p:nvSpPr>
        <p:spPr>
          <a:xfrm>
            <a:off x="7618141" y="56213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A1E9FCF-F386-3C67-A465-98AABC608D49}"/>
              </a:ext>
            </a:extLst>
          </p:cNvPr>
          <p:cNvSpPr/>
          <p:nvPr/>
        </p:nvSpPr>
        <p:spPr>
          <a:xfrm>
            <a:off x="3585862" y="2952694"/>
            <a:ext cx="4295393" cy="254242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F8B067-39FF-446F-BC2F-C6F1B0FA2292}"/>
              </a:ext>
            </a:extLst>
          </p:cNvPr>
          <p:cNvSpPr/>
          <p:nvPr/>
        </p:nvSpPr>
        <p:spPr>
          <a:xfrm>
            <a:off x="7734266" y="2927929"/>
            <a:ext cx="250121" cy="263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2609A9-A926-1F74-6762-B88DB03D40BF}"/>
              </a:ext>
            </a:extLst>
          </p:cNvPr>
          <p:cNvSpPr txBox="1"/>
          <p:nvPr/>
        </p:nvSpPr>
        <p:spPr>
          <a:xfrm>
            <a:off x="7708483" y="28750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210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7A81-EA62-AC80-5867-47BC33AC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6AA48-8583-8B4A-11E3-ABAF034F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173"/>
            <a:ext cx="7173326" cy="6468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3CFD6-0764-39BA-55C9-1CBF6FDB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77"/>
          <a:stretch/>
        </p:blipFill>
        <p:spPr>
          <a:xfrm>
            <a:off x="5786623" y="571829"/>
            <a:ext cx="7220958" cy="6048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71D8F-1BD9-94C2-78D9-126C31127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20" y="6536347"/>
            <a:ext cx="541095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07F6B2F5-D8D2-C265-2BC2-0A24B5FAA472}"/>
              </a:ext>
            </a:extLst>
          </p:cNvPr>
          <p:cNvSpPr/>
          <p:nvPr/>
        </p:nvSpPr>
        <p:spPr>
          <a:xfrm>
            <a:off x="82297" y="3376685"/>
            <a:ext cx="1613154" cy="3200913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037C0D0-B108-5540-F7E1-F01C71FAFF83}"/>
              </a:ext>
            </a:extLst>
          </p:cNvPr>
          <p:cNvSpPr/>
          <p:nvPr/>
        </p:nvSpPr>
        <p:spPr>
          <a:xfrm>
            <a:off x="1691034" y="942975"/>
            <a:ext cx="1618904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3EA-A9D1-5D31-B689-480AD1B7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B1F50AB-F7A1-5E02-3C41-100B6EAE3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"/>
          <a:stretch/>
        </p:blipFill>
        <p:spPr>
          <a:xfrm>
            <a:off x="3722994" y="750648"/>
            <a:ext cx="6042978" cy="221010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AAD5343-6926-6351-F06E-0285152DD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799"/>
          <a:stretch/>
        </p:blipFill>
        <p:spPr>
          <a:xfrm>
            <a:off x="3722994" y="3025378"/>
            <a:ext cx="6096851" cy="38837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7434781-DC05-18E8-A13A-8CB652DD63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00"/>
          <a:stretch/>
        </p:blipFill>
        <p:spPr>
          <a:xfrm>
            <a:off x="6095149" y="6198331"/>
            <a:ext cx="6096851" cy="6023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CF6E97B-D5AE-9B2D-AAD4-156D5BE5889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8996" y="3478374"/>
            <a:ext cx="4011499" cy="288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BC0C8-55EC-911A-EC7C-5C9B7D56D916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66F8-2588-7B44-821D-EA7AE83280CD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B484B6-F18E-9C81-AA93-F0F97A2C088C}"/>
              </a:ext>
            </a:extLst>
          </p:cNvPr>
          <p:cNvSpPr txBox="1"/>
          <p:nvPr/>
        </p:nvSpPr>
        <p:spPr>
          <a:xfrm>
            <a:off x="2387600" y="-141732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FED02-82ED-9F9A-1BAD-A13FF64DDB56}"/>
              </a:ext>
            </a:extLst>
          </p:cNvPr>
          <p:cNvSpPr txBox="1"/>
          <p:nvPr/>
        </p:nvSpPr>
        <p:spPr>
          <a:xfrm>
            <a:off x="2818166" y="139794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09EB4-534B-758E-F993-6C0D8551835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6899" y="3278265"/>
            <a:ext cx="3855692" cy="27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D94EB-A76A-6865-281F-F35FC9FB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AE3A9BCB-6135-2049-DFE5-03AB14572F15}"/>
              </a:ext>
            </a:extLst>
          </p:cNvPr>
          <p:cNvSpPr/>
          <p:nvPr/>
        </p:nvSpPr>
        <p:spPr>
          <a:xfrm>
            <a:off x="81977" y="4893709"/>
            <a:ext cx="1613474" cy="1683889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7964505-4579-BB7A-9D9B-3913DA4740E3}"/>
              </a:ext>
            </a:extLst>
          </p:cNvPr>
          <p:cNvSpPr/>
          <p:nvPr/>
        </p:nvSpPr>
        <p:spPr>
          <a:xfrm>
            <a:off x="1691034" y="942975"/>
            <a:ext cx="1609950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DEC5FFC-8209-5D66-6B9C-F86C986647A4}"/>
              </a:ext>
            </a:extLst>
          </p:cNvPr>
          <p:cNvSpPr/>
          <p:nvPr/>
        </p:nvSpPr>
        <p:spPr>
          <a:xfrm>
            <a:off x="90094" y="930296"/>
            <a:ext cx="1613474" cy="27527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B881E-520D-34F9-D779-6C84DEF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71E41-4107-D270-EA93-7FADABAB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47" y="894292"/>
            <a:ext cx="6173061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37492-B954-FEE1-4D33-9BFF0764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216" y="1369048"/>
            <a:ext cx="6173061" cy="8668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3E7E0A6-EF90-075A-C8A3-D6260CA1B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988" y="2876937"/>
            <a:ext cx="4130012" cy="295515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A63D8D6-D664-DE3E-BC30-C605AB45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5193" y="2904942"/>
            <a:ext cx="4041876" cy="28991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4C9ED5B-B013-C320-B63E-705012DD32A2}"/>
              </a:ext>
            </a:extLst>
          </p:cNvPr>
          <p:cNvSpPr txBox="1"/>
          <p:nvPr/>
        </p:nvSpPr>
        <p:spPr>
          <a:xfrm>
            <a:off x="9610898" y="2480976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9604D9-5194-3412-A94A-79CEE3EAE235}"/>
              </a:ext>
            </a:extLst>
          </p:cNvPr>
          <p:cNvSpPr txBox="1"/>
          <p:nvPr/>
        </p:nvSpPr>
        <p:spPr>
          <a:xfrm>
            <a:off x="5477019" y="2480976"/>
            <a:ext cx="110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Partitions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8B1645-2AFB-C7C4-BCE5-47278163461D}"/>
              </a:ext>
            </a:extLst>
          </p:cNvPr>
          <p:cNvSpPr txBox="1"/>
          <p:nvPr/>
        </p:nvSpPr>
        <p:spPr>
          <a:xfrm>
            <a:off x="4476744" y="6083364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partition</a:t>
            </a:r>
            <a:r>
              <a:rPr lang="en-US" dirty="0"/>
              <a:t> contains </a:t>
            </a:r>
            <a:r>
              <a:rPr lang="en-US" i="1" dirty="0"/>
              <a:t>one or more clusters.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A49B3-BAA1-2A2B-FF76-6113ABB80FCD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27620-0171-B239-3133-AD550805867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</p:spTree>
    <p:extLst>
      <p:ext uri="{BB962C8B-B14F-4D97-AF65-F5344CB8AC3E}">
        <p14:creationId xmlns:p14="http://schemas.microsoft.com/office/powerpoint/2010/main" val="384442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6EE3-BD13-2CCD-1F7F-09144FC2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256-75B0-549B-0D1B-7F33F4DB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CEB25-0D45-923F-408D-98F40BE9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1" y="2363170"/>
            <a:ext cx="6233707" cy="449483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4DE304-72D2-3D56-207F-0AB08560B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662" y="915886"/>
            <a:ext cx="6087325" cy="1276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AB6BF-D0B8-8532-5A21-B6555065CFB8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5F60-28AE-3DB2-F42B-7BB905307FF3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E722131-1D64-381D-CD32-FD1DD921C550}"/>
              </a:ext>
            </a:extLst>
          </p:cNvPr>
          <p:cNvSpPr/>
          <p:nvPr/>
        </p:nvSpPr>
        <p:spPr>
          <a:xfrm>
            <a:off x="1691034" y="942975"/>
            <a:ext cx="1646526" cy="5635152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617DE13-214C-49C3-2B05-4910A7B40BCB}"/>
              </a:ext>
            </a:extLst>
          </p:cNvPr>
          <p:cNvSpPr/>
          <p:nvPr/>
        </p:nvSpPr>
        <p:spPr>
          <a:xfrm>
            <a:off x="90094" y="930296"/>
            <a:ext cx="1613474" cy="4889320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3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DB9C-CDE5-9F35-B2D5-516B9D0B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A2D2-41FA-C59A-311C-E1126451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Monocle3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8139B-0BE6-472C-548B-12F7CBAD3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04176" y="961661"/>
            <a:ext cx="6144482" cy="6430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424339F-A6D5-4FBA-655F-519350A9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973" y="1837644"/>
            <a:ext cx="6831922" cy="4295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D8826-2B64-4F71-A866-05637036DDB2}"/>
              </a:ext>
            </a:extLst>
          </p:cNvPr>
          <p:cNvSpPr txBox="1"/>
          <p:nvPr/>
        </p:nvSpPr>
        <p:spPr>
          <a:xfrm>
            <a:off x="2235200" y="-14325600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8BBFD-B133-C294-72BA-09B6A2B0A1B1}"/>
              </a:ext>
            </a:extLst>
          </p:cNvPr>
          <p:cNvSpPr txBox="1"/>
          <p:nvPr/>
        </p:nvSpPr>
        <p:spPr>
          <a:xfrm>
            <a:off x="2665766" y="13827023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B649A74-8287-1829-18A1-F93417A75C03}"/>
              </a:ext>
            </a:extLst>
          </p:cNvPr>
          <p:cNvSpPr/>
          <p:nvPr/>
        </p:nvSpPr>
        <p:spPr>
          <a:xfrm>
            <a:off x="1691034" y="937260"/>
            <a:ext cx="1604616" cy="5640867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4130BDC-2FD5-793C-BF7A-B4A6BFD7AE28}"/>
              </a:ext>
            </a:extLst>
          </p:cNvPr>
          <p:cNvSpPr/>
          <p:nvPr/>
        </p:nvSpPr>
        <p:spPr>
          <a:xfrm>
            <a:off x="90094" y="930296"/>
            <a:ext cx="1613474" cy="4797404"/>
          </a:xfrm>
          <a:prstGeom prst="rect">
            <a:avLst/>
          </a:prstGeom>
          <a:solidFill>
            <a:srgbClr val="FFFFFF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M5_Monocle_Timeseries</Template>
  <TotalTime>1794</TotalTime>
  <Words>382</Words>
  <Application>Microsoft Office PowerPoint</Application>
  <PresentationFormat>Widescreen</PresentationFormat>
  <Paragraphs>134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Module 6: Pseudotime Analysis with Monocle3</vt:lpstr>
      <vt:lpstr>What is Pseudotime Analysis?</vt:lpstr>
      <vt:lpstr>Monocle3 Pipeline, Overlap with Seurat</vt:lpstr>
      <vt:lpstr>Monocle4 S4 Object</vt:lpstr>
      <vt:lpstr>PowerPoint Presentation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Monocle3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161</cp:revision>
  <dcterms:created xsi:type="dcterms:W3CDTF">2024-01-01T16:06:19Z</dcterms:created>
  <dcterms:modified xsi:type="dcterms:W3CDTF">2024-02-20T20:40:51Z</dcterms:modified>
</cp:coreProperties>
</file>