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43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 userDrawn="1"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3.03.06.531398v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3.03.06.531398v2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0: Workshop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436-10B3-B276-E70C-F0D722D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/>
          <a:lstStyle/>
          <a:p>
            <a:r>
              <a:rPr lang="en-US" dirty="0"/>
              <a:t>Meet your Instructors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8F829-CB09-0132-7CAA-F0452C0D5CBD}"/>
              </a:ext>
            </a:extLst>
          </p:cNvPr>
          <p:cNvSpPr txBox="1"/>
          <p:nvPr/>
        </p:nvSpPr>
        <p:spPr>
          <a:xfrm>
            <a:off x="2350075" y="863129"/>
            <a:ext cx="3727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Bruce Corliss, PhD</a:t>
            </a:r>
          </a:p>
          <a:p>
            <a:r>
              <a:rPr lang="en-US" dirty="0"/>
              <a:t>Research Bioinformatician at NC State</a:t>
            </a:r>
          </a:p>
          <a:p>
            <a:endParaRPr lang="en-US" dirty="0"/>
          </a:p>
        </p:txBody>
      </p:sp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6394B7BD-3181-87D0-2FD3-5B9DE72D5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4" y="863129"/>
            <a:ext cx="2040583" cy="2160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6CAAEC-7592-C082-B4AD-6D4A761EF183}"/>
              </a:ext>
            </a:extLst>
          </p:cNvPr>
          <p:cNvSpPr txBox="1"/>
          <p:nvPr/>
        </p:nvSpPr>
        <p:spPr>
          <a:xfrm>
            <a:off x="7122231" y="3357282"/>
            <a:ext cx="2299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Allison Dickey, PhD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DC272E-4CA5-E429-8702-CD09E20C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332" y="3429000"/>
            <a:ext cx="2142937" cy="2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7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7D76D-6074-C2ED-67AD-8966978C323E}"/>
              </a:ext>
            </a:extLst>
          </p:cNvPr>
          <p:cNvSpPr txBox="1"/>
          <p:nvPr/>
        </p:nvSpPr>
        <p:spPr>
          <a:xfrm>
            <a:off x="466344" y="2971800"/>
            <a:ext cx="71731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Learn about advantages and disadvantages of </a:t>
            </a:r>
            <a:r>
              <a:rPr lang="en-US" dirty="0" err="1"/>
              <a:t>scRNA</a:t>
            </a:r>
            <a:r>
              <a:rPr lang="en-US" dirty="0"/>
              <a:t>-Seq technologies.</a:t>
            </a:r>
          </a:p>
          <a:p>
            <a:pPr marL="342900" indent="-342900">
              <a:buAutoNum type="arabicPeriod"/>
            </a:pPr>
            <a:r>
              <a:rPr lang="en-US" dirty="0"/>
              <a:t>Understand </a:t>
            </a:r>
          </a:p>
          <a:p>
            <a:pPr marL="342900" indent="-342900">
              <a:buAutoNum type="arabicPeriod"/>
            </a:pPr>
            <a:r>
              <a:rPr lang="en-US" dirty="0"/>
              <a:t>Use Seurat to process snRNA-Seq data using standard settings.</a:t>
            </a:r>
          </a:p>
          <a:p>
            <a:pPr marL="342900" indent="-342900">
              <a:buAutoNum type="arabicPeriod"/>
            </a:pPr>
            <a:r>
              <a:rPr lang="en-US" dirty="0"/>
              <a:t>Understand considerations for when to change from defaults.</a:t>
            </a:r>
          </a:p>
          <a:p>
            <a:pPr marL="342900" indent="-342900">
              <a:buAutoNum type="arabicPeriod"/>
            </a:pPr>
            <a:r>
              <a:rPr lang="en-US" dirty="0"/>
              <a:t>Use Monocle to analyze </a:t>
            </a:r>
            <a:r>
              <a:rPr lang="en-US" dirty="0" err="1"/>
              <a:t>pseudotime</a:t>
            </a:r>
            <a:r>
              <a:rPr lang="en-US" dirty="0"/>
              <a:t>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6ECF8-D496-670E-A9DF-AE4459849618}"/>
              </a:ext>
            </a:extLst>
          </p:cNvPr>
          <p:cNvSpPr txBox="1"/>
          <p:nvPr/>
        </p:nvSpPr>
        <p:spPr>
          <a:xfrm>
            <a:off x="621793" y="1246488"/>
            <a:ext cx="4892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Overarching Purpose: to help participants beat the steep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163490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Course Modules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06114-4F2C-F8B7-6B66-F462A0434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91B1-B53E-F0C3-4E3E-81543A1A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Teaching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1B819-D77B-04E7-7002-ABC3F5D46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9631" b="69"/>
          <a:stretch/>
        </p:blipFill>
        <p:spPr>
          <a:xfrm>
            <a:off x="302725" y="1939655"/>
            <a:ext cx="5614945" cy="4301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4089C1-1545-C49C-1EEA-BFA1364F1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5241"/>
            <a:ext cx="2600580" cy="629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FCFA52-A930-0260-0B78-C65C7FDF1201}"/>
              </a:ext>
            </a:extLst>
          </p:cNvPr>
          <p:cNvSpPr txBox="1"/>
          <p:nvPr/>
        </p:nvSpPr>
        <p:spPr>
          <a:xfrm>
            <a:off x="184776" y="1105952"/>
            <a:ext cx="44939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Hoorah"/>
              </a:rPr>
              <a:t>Peripheral blood mononuclear cells (PBMCs) from a healthy donor</a:t>
            </a:r>
            <a:endParaRPr lang="en-US" sz="1600" dirty="0"/>
          </a:p>
        </p:txBody>
      </p:sp>
      <p:pic>
        <p:nvPicPr>
          <p:cNvPr id="1026" name="Picture 2" descr="PBMCs – The One Stop Immune Cell Shop | Lonza">
            <a:extLst>
              <a:ext uri="{FF2B5EF4-FFF2-40B4-BE49-F238E27FC236}">
                <a16:creationId xmlns:a16="http://schemas.microsoft.com/office/drawing/2014/main" id="{25F429F7-D766-4201-7CEE-66177BD4A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7" b="3041"/>
          <a:stretch/>
        </p:blipFill>
        <p:spPr bwMode="auto">
          <a:xfrm>
            <a:off x="6218399" y="1197392"/>
            <a:ext cx="4916450" cy="340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01FE2-CF91-5754-1097-D0FC20DA0384}"/>
              </a:ext>
            </a:extLst>
          </p:cNvPr>
          <p:cNvSpPr txBox="1"/>
          <p:nvPr/>
        </p:nvSpPr>
        <p:spPr>
          <a:xfrm>
            <a:off x="6030901" y="4763872"/>
            <a:ext cx="5858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 </a:t>
            </a:r>
            <a:r>
              <a:rPr lang="en-US" b="1" dirty="0"/>
              <a:t>all </a:t>
            </a:r>
            <a:r>
              <a:rPr lang="en-US" b="1" dirty="0" err="1"/>
              <a:t>powerpoints</a:t>
            </a:r>
            <a:r>
              <a:rPr lang="en-US" b="1" dirty="0"/>
              <a:t> </a:t>
            </a:r>
            <a:r>
              <a:rPr lang="en-US" dirty="0"/>
              <a:t>and the </a:t>
            </a:r>
            <a:r>
              <a:rPr lang="en-US" b="1" dirty="0" err="1"/>
              <a:t>test_pipeline.R</a:t>
            </a:r>
            <a:r>
              <a:rPr lang="en-US" b="1" dirty="0"/>
              <a:t> script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Artificially altered for Dataset Integration, Differential Gene Expression, and Cell Trajectory/ </a:t>
            </a:r>
            <a:r>
              <a:rPr lang="en-US" dirty="0" err="1"/>
              <a:t>Pseudotime</a:t>
            </a:r>
            <a:r>
              <a:rPr lang="en-US" dirty="0"/>
              <a:t> Analysis to illustrate the </a:t>
            </a:r>
            <a:r>
              <a:rPr lang="en-US" b="1" i="1" dirty="0"/>
              <a:t>null</a:t>
            </a:r>
            <a:r>
              <a:rPr lang="en-US" b="1" dirty="0"/>
              <a:t> case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181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918B-607A-D68B-8FB7-16078C1E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Interactive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7AAFD9-EDC0-9054-1960-2F3555CC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504" y="80193"/>
            <a:ext cx="3718596" cy="21379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B0A8AF-7063-BECE-1738-0E9E16D97D7D}"/>
              </a:ext>
            </a:extLst>
          </p:cNvPr>
          <p:cNvSpPr txBox="1"/>
          <p:nvPr/>
        </p:nvSpPr>
        <p:spPr>
          <a:xfrm>
            <a:off x="309853" y="973508"/>
            <a:ext cx="73837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Hanken Grotesk"/>
              </a:rPr>
              <a:t>Zebrahub</a:t>
            </a:r>
            <a:r>
              <a:rPr lang="en-US" b="0" i="0" dirty="0">
                <a:solidFill>
                  <a:srgbClr val="000000"/>
                </a:solidFill>
                <a:effectLst/>
                <a:latin typeface="Hanken Grotesk"/>
              </a:rPr>
              <a:t> is a </a:t>
            </a:r>
            <a:r>
              <a:rPr lang="en-US" b="0" dirty="0">
                <a:solidFill>
                  <a:srgbClr val="000000"/>
                </a:solidFill>
                <a:effectLst/>
                <a:latin typeface="Hanken Grotesk"/>
              </a:rPr>
              <a:t>comprehensive atlas </a:t>
            </a:r>
            <a:r>
              <a:rPr lang="en-US" b="0" i="0" dirty="0">
                <a:solidFill>
                  <a:srgbClr val="000000"/>
                </a:solidFill>
                <a:effectLst/>
                <a:latin typeface="Hanken Grotesk"/>
              </a:rPr>
              <a:t>of </a:t>
            </a:r>
            <a:r>
              <a:rPr lang="en-US" b="1" i="0" dirty="0">
                <a:solidFill>
                  <a:srgbClr val="000000"/>
                </a:solidFill>
                <a:effectLst/>
                <a:latin typeface="Hanken Grotesk"/>
              </a:rPr>
              <a:t>zebrafish embryonic development</a:t>
            </a:r>
            <a:r>
              <a:rPr lang="en-US" b="0" i="0" dirty="0">
                <a:solidFill>
                  <a:srgbClr val="000000"/>
                </a:solidFill>
                <a:effectLst/>
                <a:latin typeface="Hanken Grotesk"/>
              </a:rPr>
              <a:t>.</a:t>
            </a:r>
          </a:p>
          <a:p>
            <a:r>
              <a:rPr lang="en-US" b="1" dirty="0">
                <a:solidFill>
                  <a:srgbClr val="000000"/>
                </a:solidFill>
                <a:latin typeface="Hanken Grotesk"/>
              </a:rPr>
              <a:t>Technologies</a:t>
            </a:r>
            <a:r>
              <a:rPr lang="en-US" dirty="0">
                <a:solidFill>
                  <a:srgbClr val="000000"/>
                </a:solidFill>
                <a:latin typeface="Hanken Grotesk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Hanken Grotesk"/>
              </a:rPr>
              <a:t>single-cell RNA sequencing and live light-sheet imaging. </a:t>
            </a:r>
          </a:p>
          <a:p>
            <a:r>
              <a:rPr lang="en-US" i="1" dirty="0">
                <a:solidFill>
                  <a:srgbClr val="000000"/>
                </a:solidFill>
                <a:latin typeface="Hanken Grotesk"/>
              </a:rPr>
              <a:t>   Provides </a:t>
            </a:r>
            <a:r>
              <a:rPr lang="en-US" b="0" i="1" dirty="0">
                <a:solidFill>
                  <a:srgbClr val="000000"/>
                </a:solidFill>
                <a:effectLst/>
                <a:latin typeface="Hanken Grotesk"/>
              </a:rPr>
              <a:t>a complete cartography of cellular lineages in space, time, and molecular domains, an essential step toward understanding how organisms develop.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B816F-CBD8-5502-4587-CB2441502C24}"/>
              </a:ext>
            </a:extLst>
          </p:cNvPr>
          <p:cNvSpPr txBox="1"/>
          <p:nvPr/>
        </p:nvSpPr>
        <p:spPr>
          <a:xfrm>
            <a:off x="411480" y="6386007"/>
            <a:ext cx="61859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1" dirty="0" err="1">
                <a:solidFill>
                  <a:srgbClr val="000000"/>
                </a:solidFill>
                <a:effectLst/>
                <a:latin typeface="Hanken Grotesk"/>
              </a:rPr>
              <a:t>Zebrahub</a:t>
            </a:r>
            <a:r>
              <a:rPr lang="en-US" sz="1050" b="0" i="1" dirty="0">
                <a:solidFill>
                  <a:srgbClr val="000000"/>
                </a:solidFill>
                <a:effectLst/>
                <a:latin typeface="Hanken Grotesk"/>
              </a:rPr>
              <a:t> - Multimodal Zebrafish Developmental Atlas Reveals the State Transition Dynamics of Late Vertebrate Pluripotent Axial </a:t>
            </a:r>
            <a:r>
              <a:rPr lang="en-US" sz="1050" b="0" i="0" u="none" strike="noStrike" dirty="0">
                <a:solidFill>
                  <a:srgbClr val="0D7CB5"/>
                </a:solidFill>
                <a:effectLst/>
                <a:latin typeface="Hanken Grotesk"/>
                <a:hlinkClick r:id="rId3" tooltip="zebrahub preprint"/>
              </a:rPr>
              <a:t>Progenitors</a:t>
            </a:r>
            <a:r>
              <a:rPr lang="en-US" sz="1050" b="0" i="1" dirty="0">
                <a:solidFill>
                  <a:srgbClr val="000000"/>
                </a:solidFill>
                <a:effectLst/>
                <a:latin typeface="Hanken Grotesk"/>
              </a:rPr>
              <a:t>.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anken Grotesk"/>
              </a:rPr>
              <a:t>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Hanken Grotesk"/>
              </a:rPr>
              <a:t>Lange et al. </a:t>
            </a:r>
            <a:r>
              <a:rPr lang="en-US" sz="1050" b="1" i="0" dirty="0" err="1">
                <a:solidFill>
                  <a:srgbClr val="000000"/>
                </a:solidFill>
                <a:effectLst/>
                <a:latin typeface="Hanken Grotesk"/>
              </a:rPr>
              <a:t>BioRxiv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Hanken Grotesk"/>
              </a:rPr>
              <a:t> 2023.</a:t>
            </a:r>
            <a:endParaRPr lang="en-US" sz="1050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B9C2ECC-C4FC-F7BE-893B-7CBEA70523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96"/>
          <a:stretch/>
        </p:blipFill>
        <p:spPr>
          <a:xfrm>
            <a:off x="202018" y="2729323"/>
            <a:ext cx="11520082" cy="32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8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918B-607A-D68B-8FB7-16078C1E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Interactive Dataset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9D9F17-4443-84A5-2FCA-9F38677F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943" y="47799"/>
            <a:ext cx="1906057" cy="1162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2B816F-CBD8-5502-4587-CB2441502C24}"/>
              </a:ext>
            </a:extLst>
          </p:cNvPr>
          <p:cNvSpPr txBox="1"/>
          <p:nvPr/>
        </p:nvSpPr>
        <p:spPr>
          <a:xfrm>
            <a:off x="468630" y="6326862"/>
            <a:ext cx="61859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1" dirty="0" err="1">
                <a:solidFill>
                  <a:srgbClr val="000000"/>
                </a:solidFill>
                <a:effectLst/>
                <a:latin typeface="Hanken Grotesk"/>
              </a:rPr>
              <a:t>Zebrahub</a:t>
            </a:r>
            <a:r>
              <a:rPr lang="en-US" sz="1050" b="0" i="1" dirty="0">
                <a:solidFill>
                  <a:srgbClr val="000000"/>
                </a:solidFill>
                <a:effectLst/>
                <a:latin typeface="Hanken Grotesk"/>
              </a:rPr>
              <a:t> - Multimodal Zebrafish Developmental Atlas Reveals the State Transition Dynamics of Late Vertebrate Pluripotent Axial </a:t>
            </a:r>
            <a:r>
              <a:rPr lang="en-US" sz="1050" b="0" i="0" u="none" strike="noStrike" dirty="0">
                <a:solidFill>
                  <a:srgbClr val="0D7CB5"/>
                </a:solidFill>
                <a:effectLst/>
                <a:latin typeface="Hanken Grotesk"/>
                <a:hlinkClick r:id="rId3" tooltip="zebrahub preprint"/>
              </a:rPr>
              <a:t>Progenitors</a:t>
            </a:r>
            <a:r>
              <a:rPr lang="en-US" sz="1050" b="0" i="1" dirty="0">
                <a:solidFill>
                  <a:srgbClr val="000000"/>
                </a:solidFill>
                <a:effectLst/>
                <a:latin typeface="Hanken Grotesk"/>
              </a:rPr>
              <a:t>.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anken Grotesk"/>
              </a:rPr>
              <a:t>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Hanken Grotesk"/>
              </a:rPr>
              <a:t>Lange et al. </a:t>
            </a:r>
            <a:r>
              <a:rPr lang="en-US" sz="1050" b="1" i="0" dirty="0" err="1">
                <a:solidFill>
                  <a:srgbClr val="000000"/>
                </a:solidFill>
                <a:effectLst/>
                <a:latin typeface="Hanken Grotesk"/>
              </a:rPr>
              <a:t>BioRxiv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Hanken Grotesk"/>
              </a:rPr>
              <a:t> 2023.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B99CA-5F61-032D-7B83-21CB2CFFB604}"/>
              </a:ext>
            </a:extLst>
          </p:cNvPr>
          <p:cNvSpPr txBox="1"/>
          <p:nvPr/>
        </p:nvSpPr>
        <p:spPr>
          <a:xfrm>
            <a:off x="209550" y="638248"/>
            <a:ext cx="516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type annotated and embryonic tissue annotated.</a:t>
            </a:r>
          </a:p>
        </p:txBody>
      </p:sp>
      <p:pic>
        <p:nvPicPr>
          <p:cNvPr id="14" name="Picture 13" descr="A close-up of a diagram&#10;&#10;Description automatically generated">
            <a:extLst>
              <a:ext uri="{FF2B5EF4-FFF2-40B4-BE49-F238E27FC236}">
                <a16:creationId xmlns:a16="http://schemas.microsoft.com/office/drawing/2014/main" id="{03690914-3042-E946-282C-BCDE08D577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44"/>
          <a:stretch/>
        </p:blipFill>
        <p:spPr>
          <a:xfrm>
            <a:off x="342899" y="1385987"/>
            <a:ext cx="6677025" cy="396334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3E5A1EA-634F-667D-831D-F47CD452D31A}"/>
              </a:ext>
            </a:extLst>
          </p:cNvPr>
          <p:cNvSpPr/>
          <p:nvPr/>
        </p:nvSpPr>
        <p:spPr>
          <a:xfrm>
            <a:off x="5800725" y="3429000"/>
            <a:ext cx="1123950" cy="1533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19A70D1-8AA2-2228-9767-88866CDD67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0" t="23475" b="44320"/>
          <a:stretch/>
        </p:blipFill>
        <p:spPr>
          <a:xfrm>
            <a:off x="6380226" y="2413228"/>
            <a:ext cx="5811774" cy="44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3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247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Hanken Grotesk</vt:lpstr>
      <vt:lpstr>Hoorah</vt:lpstr>
      <vt:lpstr>Open Sans</vt:lpstr>
      <vt:lpstr>Office Theme</vt:lpstr>
      <vt:lpstr>Module 0: Workshop Introduction</vt:lpstr>
      <vt:lpstr>Meet your Instructors</vt:lpstr>
      <vt:lpstr>Learning Objectives</vt:lpstr>
      <vt:lpstr>Overview of Course Modules</vt:lpstr>
      <vt:lpstr>The Teaching Dataset</vt:lpstr>
      <vt:lpstr>The Interactive Dataset</vt:lpstr>
      <vt:lpstr>The Interactive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40</cp:revision>
  <dcterms:created xsi:type="dcterms:W3CDTF">2024-01-01T16:06:19Z</dcterms:created>
  <dcterms:modified xsi:type="dcterms:W3CDTF">2024-03-31T20:23:44Z</dcterms:modified>
</cp:coreProperties>
</file>