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6" r:id="rId2"/>
    <p:sldId id="267" r:id="rId3"/>
    <p:sldId id="264" r:id="rId4"/>
    <p:sldId id="274" r:id="rId5"/>
    <p:sldId id="273" r:id="rId6"/>
    <p:sldId id="262" r:id="rId7"/>
    <p:sldId id="263" r:id="rId8"/>
    <p:sldId id="270" r:id="rId9"/>
    <p:sldId id="265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Allen Corliss" initials="" lastIdx="2" clrIdx="0">
    <p:extLst>
      <p:ext uri="{19B8F6BF-5375-455C-9EA6-DF929625EA0E}">
        <p15:presenceInfo xmlns:p15="http://schemas.microsoft.com/office/powerpoint/2012/main" userId="S::bacorli2@ncsu.edu::ebdc0e58-7ea7-4a1a-a221-8dfdcd56a5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9317"/>
    <a:srgbClr val="377E46"/>
    <a:srgbClr val="3E47CC"/>
    <a:srgbClr val="A349A3"/>
    <a:srgbClr val="7092BF"/>
    <a:srgbClr val="BFE7F7"/>
    <a:srgbClr val="E84A50"/>
    <a:srgbClr val="6B4099"/>
    <a:srgbClr val="3F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6" autoAdjust="0"/>
    <p:restoredTop sz="94718"/>
  </p:normalViewPr>
  <p:slideViewPr>
    <p:cSldViewPr snapToGrid="0">
      <p:cViewPr varScale="1">
        <p:scale>
          <a:sx n="105" d="100"/>
          <a:sy n="105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5T11:51:52.63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5T11:51:52.631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example plot below, UMI counts are on the y-axis ranging from 0 to 10,000 in log scale. Barcodes are on the x-axis, ranked from 0 to 1,000,000 also in log scale. Cell-associated barcodes as determined by the cell-calling heuristic are in blue while background barcodes are in gray.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6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image" Target="../media/image18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Aligning Reads with Cell Ranger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/>
              <a:t>-Seq Workshop,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DF0-515E-238F-2A7E-655B0D47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44DA1-6D08-3FF6-C5AB-0FB6468FE05C}"/>
              </a:ext>
            </a:extLst>
          </p:cNvPr>
          <p:cNvSpPr txBox="1"/>
          <p:nvPr/>
        </p:nvSpPr>
        <p:spPr>
          <a:xfrm>
            <a:off x="284392" y="4664175"/>
            <a:ext cx="7569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Filtered featured-barcode matrix: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filtered gene-barcode matrix excludes barcodes that correspond to this background noise.  This can be visualized in the barcode vs UMI count rank plot in the web summary file.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42F2-61AC-9A02-9515-73C164484964}"/>
              </a:ext>
            </a:extLst>
          </p:cNvPr>
          <p:cNvSpPr txBox="1"/>
          <p:nvPr/>
        </p:nvSpPr>
        <p:spPr>
          <a:xfrm>
            <a:off x="313112" y="2646674"/>
            <a:ext cx="1170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Unfiltered featured-barcode matrix: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 raw gene-barcode matrix includes </a:t>
            </a:r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all valid barcodes 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from 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GEMs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(Gel Bead-In </a:t>
            </a: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EMulsions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) captured in the data. However, because most </a:t>
            </a:r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GEMs do not actually contain cells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it follows that </a:t>
            </a:r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most barcodes in the data do not correspond to cells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, but </a:t>
            </a:r>
            <a:r>
              <a:rPr lang="en-US" u="sng" dirty="0">
                <a:solidFill>
                  <a:srgbClr val="333333"/>
                </a:solidFill>
                <a:latin typeface="Open Sans" panose="020B0606030504020204" pitchFamily="34" charset="0"/>
              </a:rPr>
              <a:t>rather background noise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(e.g. GEMs with free-floating mRNA from lysed or dead cells).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D88CA2-919B-71FD-2CFF-783064A2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06" y="3673267"/>
            <a:ext cx="3212973" cy="23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AC6D1C-A5A1-B04E-9C3E-6E0471AD9ECF}"/>
              </a:ext>
            </a:extLst>
          </p:cNvPr>
          <p:cNvSpPr txBox="1"/>
          <p:nvPr/>
        </p:nvSpPr>
        <p:spPr>
          <a:xfrm>
            <a:off x="1636658" y="2179775"/>
            <a:ext cx="120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matrix.mtx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094A4-A547-0160-2570-5846117EA3B9}"/>
              </a:ext>
            </a:extLst>
          </p:cNvPr>
          <p:cNvSpPr txBox="1"/>
          <p:nvPr/>
        </p:nvSpPr>
        <p:spPr>
          <a:xfrm>
            <a:off x="8653288" y="2179775"/>
            <a:ext cx="1320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barcodes.tsv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1BB9A-514E-41D2-6E35-44836821B5A0}"/>
              </a:ext>
            </a:extLst>
          </p:cNvPr>
          <p:cNvSpPr txBox="1"/>
          <p:nvPr/>
        </p:nvSpPr>
        <p:spPr>
          <a:xfrm>
            <a:off x="5340026" y="2179775"/>
            <a:ext cx="1256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 </a:t>
            </a:r>
            <a:r>
              <a:rPr lang="en-US" sz="1400" dirty="0" err="1"/>
              <a:t>features.tsv</a:t>
            </a:r>
            <a:endParaRPr lang="en-US" sz="1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FC927AB-B526-DDB5-9A2F-40F77904A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70639"/>
              </p:ext>
            </p:extLst>
          </p:nvPr>
        </p:nvGraphicFramePr>
        <p:xfrm>
          <a:off x="1782962" y="760452"/>
          <a:ext cx="14287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428685" imgH="1371716" progId="Excel.Sheet.12">
                  <p:embed/>
                </p:oleObj>
              </mc:Choice>
              <mc:Fallback>
                <p:oleObj name="Worksheet" r:id="rId4" imgW="1428685" imgH="13717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962" y="760452"/>
                        <a:ext cx="14287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3FE65DA-4B6D-F88C-84C3-9260472D3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030151"/>
              </p:ext>
            </p:extLst>
          </p:nvPr>
        </p:nvGraphicFramePr>
        <p:xfrm>
          <a:off x="5381480" y="760452"/>
          <a:ext cx="1257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257257" imgH="1409597" progId="Excel.Sheet.12">
                  <p:embed/>
                </p:oleObj>
              </mc:Choice>
              <mc:Fallback>
                <p:oleObj name="Worksheet" r:id="rId6" imgW="1257257" imgH="14095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1480" y="760452"/>
                        <a:ext cx="125730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6FA931E-6D52-E158-B38F-6844B84DB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068715"/>
              </p:ext>
            </p:extLst>
          </p:nvPr>
        </p:nvGraphicFramePr>
        <p:xfrm>
          <a:off x="8808548" y="760452"/>
          <a:ext cx="10096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1009484" imgH="1409597" progId="Excel.Sheet.12">
                  <p:embed/>
                </p:oleObj>
              </mc:Choice>
              <mc:Fallback>
                <p:oleObj name="Worksheet" r:id="rId8" imgW="1009484" imgH="14095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08548" y="760452"/>
                        <a:ext cx="100965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90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Cell Ranger Parameters for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5BA8D-942C-CA8B-B7AA-AAEFCEABA0B7}"/>
              </a:ext>
            </a:extLst>
          </p:cNvPr>
          <p:cNvSpPr txBox="1"/>
          <p:nvPr/>
        </p:nvSpPr>
        <p:spPr>
          <a:xfrm>
            <a:off x="582111" y="1584672"/>
            <a:ext cx="491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Genome</a:t>
            </a:r>
          </a:p>
          <a:p>
            <a:r>
              <a:rPr lang="en-US" dirty="0"/>
              <a:t>  Can significantly influence number of Reads/Cells</a:t>
            </a:r>
          </a:p>
        </p:txBody>
      </p:sp>
    </p:spTree>
    <p:extLst>
      <p:ext uri="{BB962C8B-B14F-4D97-AF65-F5344CB8AC3E}">
        <p14:creationId xmlns:p14="http://schemas.microsoft.com/office/powerpoint/2010/main" val="396672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30282662-9A1F-12BB-0232-D68C5DD6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18" y="1056256"/>
            <a:ext cx="4461639" cy="25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20D29-3C38-470F-62C7-3AA0AE0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0" name="Picture 2" descr="alignment">
            <a:extLst>
              <a:ext uri="{FF2B5EF4-FFF2-40B4-BE49-F238E27FC236}">
                <a16:creationId xmlns:a16="http://schemas.microsoft.com/office/drawing/2014/main" id="{6AF197FA-E6F4-CF2B-A5F0-D8816EAA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95" y="1795108"/>
            <a:ext cx="4576127" cy="47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134E92-C1A8-93E2-13AF-B572ECA26923}"/>
              </a:ext>
            </a:extLst>
          </p:cNvPr>
          <p:cNvSpPr txBox="1"/>
          <p:nvPr/>
        </p:nvSpPr>
        <p:spPr>
          <a:xfrm>
            <a:off x="7260770" y="6082176"/>
            <a:ext cx="4931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https://bioinformatics.ccr.cancer.gov/docs/b4b/RNASeq_Overview/05.Alignment/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E1EB2F-5A45-AB2A-7C40-AAB0D6D1E73A}"/>
              </a:ext>
            </a:extLst>
          </p:cNvPr>
          <p:cNvGrpSpPr/>
          <p:nvPr/>
        </p:nvGrpSpPr>
        <p:grpSpPr>
          <a:xfrm>
            <a:off x="0" y="751457"/>
            <a:ext cx="3310759" cy="6004152"/>
            <a:chOff x="0" y="751457"/>
            <a:chExt cx="3310759" cy="600415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86383F5-86D5-FDD8-E5E6-EA49CA275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6D4DE0-BC9D-B966-DAC3-EB1BF62F86B3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A182C-B150-92EC-0A46-95D27CC9105D}"/>
                </a:ext>
              </a:extLst>
            </p:cNvPr>
            <p:cNvSpPr txBox="1"/>
            <p:nvPr/>
          </p:nvSpPr>
          <p:spPr>
            <a:xfrm>
              <a:off x="551748" y="1368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B1BB0A-4F66-DEC4-F2AE-ABD79FFA0294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1D0023-7BEE-57CE-B742-4B58D21E8DF8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36A76C-889F-81F9-ACE4-A38783805639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5571DD-9A3C-7A9E-4B8A-7CDAD13DE580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2676FD-BB95-4AF5-8833-AF3391C93AF6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51E784-44A0-F462-2212-9DB63CB116F9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77E1AB-0A72-C4CB-C13D-02C2907DEC57}"/>
                </a:ext>
              </a:extLst>
            </p:cNvPr>
            <p:cNvSpPr txBox="1"/>
            <p:nvPr/>
          </p:nvSpPr>
          <p:spPr>
            <a:xfrm>
              <a:off x="551748" y="6447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CF7F884E-2B1E-3216-8BAF-5920C8B9E5B3}"/>
              </a:ext>
            </a:extLst>
          </p:cNvPr>
          <p:cNvSpPr/>
          <p:nvPr/>
        </p:nvSpPr>
        <p:spPr>
          <a:xfrm flipH="1">
            <a:off x="-5412" y="627167"/>
            <a:ext cx="12098926" cy="6230833"/>
          </a:xfrm>
          <a:custGeom>
            <a:avLst/>
            <a:gdLst>
              <a:gd name="connsiteX0" fmla="*/ 12098926 w 12098926"/>
              <a:gd name="connsiteY0" fmla="*/ 0 h 6230833"/>
              <a:gd name="connsiteX1" fmla="*/ 2115454 w 12098926"/>
              <a:gd name="connsiteY1" fmla="*/ 0 h 6230833"/>
              <a:gd name="connsiteX2" fmla="*/ 2113096 w 12098926"/>
              <a:gd name="connsiteY2" fmla="*/ 0 h 6230833"/>
              <a:gd name="connsiteX3" fmla="*/ 0 w 12098926"/>
              <a:gd name="connsiteY3" fmla="*/ 0 h 6230833"/>
              <a:gd name="connsiteX4" fmla="*/ 0 w 12098926"/>
              <a:gd name="connsiteY4" fmla="*/ 5685842 h 6230833"/>
              <a:gd name="connsiteX5" fmla="*/ 2113096 w 12098926"/>
              <a:gd name="connsiteY5" fmla="*/ 5685842 h 6230833"/>
              <a:gd name="connsiteX6" fmla="*/ 2113096 w 12098926"/>
              <a:gd name="connsiteY6" fmla="*/ 6230833 h 6230833"/>
              <a:gd name="connsiteX7" fmla="*/ 12098926 w 12098926"/>
              <a:gd name="connsiteY7" fmla="*/ 6230833 h 623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8926" h="6230833">
                <a:moveTo>
                  <a:pt x="12098926" y="0"/>
                </a:moveTo>
                <a:lnTo>
                  <a:pt x="2115454" y="0"/>
                </a:lnTo>
                <a:lnTo>
                  <a:pt x="2113096" y="0"/>
                </a:lnTo>
                <a:lnTo>
                  <a:pt x="0" y="0"/>
                </a:lnTo>
                <a:lnTo>
                  <a:pt x="0" y="5685842"/>
                </a:lnTo>
                <a:lnTo>
                  <a:pt x="2113096" y="5685842"/>
                </a:lnTo>
                <a:lnTo>
                  <a:pt x="2113096" y="6230833"/>
                </a:lnTo>
                <a:lnTo>
                  <a:pt x="12098926" y="6230833"/>
                </a:lnTo>
                <a:close/>
              </a:path>
            </a:pathLst>
          </a:custGeom>
          <a:solidFill>
            <a:srgbClr val="FFFFFF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0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Alignment with Cell Ranger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CCC57-8FAE-0379-10C9-FCAB10C4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13" y="850960"/>
            <a:ext cx="4632385" cy="7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8B6E-4784-2976-DDBF-7B9810F2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80" y="2533881"/>
            <a:ext cx="4461639" cy="25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AADA15-80B5-5D10-336F-19BB6F2B0691}"/>
              </a:ext>
            </a:extLst>
          </p:cNvPr>
          <p:cNvSpPr txBox="1"/>
          <p:nvPr/>
        </p:nvSpPr>
        <p:spPr>
          <a:xfrm>
            <a:off x="1151112" y="1961270"/>
            <a:ext cx="873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sequencing platforms use SMART technology, which uses a TS Oligo tag on the 5’ 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FCFEC-26C2-12B8-17AB-4627094A9C34}"/>
              </a:ext>
            </a:extLst>
          </p:cNvPr>
          <p:cNvSpPr txBox="1"/>
          <p:nvPr/>
        </p:nvSpPr>
        <p:spPr>
          <a:xfrm>
            <a:off x="6842561" y="2578696"/>
            <a:ext cx="410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 are a </a:t>
            </a:r>
            <a:r>
              <a:rPr lang="en-US" sz="1200" b="1" dirty="0"/>
              <a:t>mixture</a:t>
            </a:r>
            <a:r>
              <a:rPr lang="en-US" sz="1200" dirty="0"/>
              <a:t> of mRNA templates with some combination of tags on either end.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0AFA214-F3F6-717C-5D8F-8815C91E9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039" b="7455"/>
          <a:stretch/>
        </p:blipFill>
        <p:spPr bwMode="auto">
          <a:xfrm>
            <a:off x="6842561" y="3204927"/>
            <a:ext cx="3521076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875D41-B11D-0543-9C53-C7549397E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2747" b="7455"/>
          <a:stretch/>
        </p:blipFill>
        <p:spPr bwMode="auto">
          <a:xfrm>
            <a:off x="6842561" y="3731683"/>
            <a:ext cx="3042417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B9D157D-26C4-C2C4-2836-61115C7A6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8" t="87200" r="12746"/>
          <a:stretch/>
        </p:blipFill>
        <p:spPr bwMode="auto">
          <a:xfrm>
            <a:off x="6972709" y="4303759"/>
            <a:ext cx="2263775" cy="29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50A2F3B-015D-CF36-E720-115309B19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9903317" y="3731682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11E9B7C-448C-BEDC-481D-D04AD72E7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9236484" y="4293968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7454586-1FC4-2E14-5F2F-425355750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84257" b="7455"/>
          <a:stretch/>
        </p:blipFill>
        <p:spPr bwMode="auto">
          <a:xfrm>
            <a:off x="6853619" y="4303759"/>
            <a:ext cx="119090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80FCC7-B8BA-8349-138C-E1E1772D884A}"/>
              </a:ext>
            </a:extLst>
          </p:cNvPr>
          <p:cNvSpPr txBox="1"/>
          <p:nvPr/>
        </p:nvSpPr>
        <p:spPr>
          <a:xfrm>
            <a:off x="5054724" y="6405381"/>
            <a:ext cx="61903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https://www.biosyn.com/faq/What-Is-A-Template-Switching-Oligonucleotide.aspx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24B4D-98D8-90F8-282B-A1D377F59861}"/>
              </a:ext>
            </a:extLst>
          </p:cNvPr>
          <p:cNvSpPr txBox="1"/>
          <p:nvPr/>
        </p:nvSpPr>
        <p:spPr>
          <a:xfrm>
            <a:off x="1681633" y="5294693"/>
            <a:ext cx="804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Ranger takes these input reads and produces counts for gene expression counts.</a:t>
            </a:r>
          </a:p>
        </p:txBody>
      </p:sp>
    </p:spTree>
    <p:extLst>
      <p:ext uri="{BB962C8B-B14F-4D97-AF65-F5344CB8AC3E}">
        <p14:creationId xmlns:p14="http://schemas.microsoft.com/office/powerpoint/2010/main" val="16379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7FAA6-4993-D22B-8A02-C13A1079747F}"/>
              </a:ext>
            </a:extLst>
          </p:cNvPr>
          <p:cNvSpPr txBox="1"/>
          <p:nvPr/>
        </p:nvSpPr>
        <p:spPr>
          <a:xfrm>
            <a:off x="3752690" y="4425280"/>
            <a:ext cx="812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Barcodes that </a:t>
            </a:r>
            <a:r>
              <a:rPr lang="en-US" i="1" dirty="0"/>
              <a:t>don’t match any whitelist entries </a:t>
            </a:r>
            <a:r>
              <a:rPr lang="en-US" dirty="0"/>
              <a:t>are </a:t>
            </a:r>
            <a:r>
              <a:rPr lang="en-US" b="1" dirty="0"/>
              <a:t>statistically tested </a:t>
            </a:r>
            <a:r>
              <a:rPr lang="en-US" dirty="0"/>
              <a:t>if there is sufficient evidence that they have a sequencing error and are an </a:t>
            </a:r>
            <a:r>
              <a:rPr lang="en-US" b="1" dirty="0"/>
              <a:t>actual match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so, bar code is corrected to the </a:t>
            </a:r>
            <a:r>
              <a:rPr lang="en-US" i="1" dirty="0"/>
              <a:t>closest matching entry and </a:t>
            </a:r>
            <a:r>
              <a:rPr lang="en-US" i="1" u="sng" dirty="0"/>
              <a:t>included</a:t>
            </a:r>
            <a:r>
              <a:rPr lang="en-US" dirty="0"/>
              <a:t>, </a:t>
            </a:r>
            <a:r>
              <a:rPr lang="en-US" b="1" dirty="0"/>
              <a:t>nonmatching barcodes are discarded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89E40-A064-B056-283F-20414BEA72DA}"/>
              </a:ext>
            </a:extLst>
          </p:cNvPr>
          <p:cNvSpPr txBox="1"/>
          <p:nvPr/>
        </p:nvSpPr>
        <p:spPr>
          <a:xfrm>
            <a:off x="3752690" y="1065889"/>
            <a:ext cx="7777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Cell Ranger compares </a:t>
            </a:r>
            <a:r>
              <a:rPr lang="en-US" b="1" dirty="0"/>
              <a:t>10x barcodes </a:t>
            </a:r>
            <a:r>
              <a:rPr lang="en-US" dirty="0"/>
              <a:t>to the </a:t>
            </a:r>
            <a:r>
              <a:rPr lang="en-US" b="1" dirty="0"/>
              <a:t>whitelist file </a:t>
            </a:r>
            <a:r>
              <a:rPr lang="en-US" dirty="0"/>
              <a:t>of known barcodes for a given assay.</a:t>
            </a:r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553D977-3DB4-79FC-AAEE-98AC584D132C}"/>
              </a:ext>
            </a:extLst>
          </p:cNvPr>
          <p:cNvGrpSpPr/>
          <p:nvPr/>
        </p:nvGrpSpPr>
        <p:grpSpPr>
          <a:xfrm>
            <a:off x="6665633" y="1765036"/>
            <a:ext cx="470614" cy="458755"/>
            <a:chOff x="5643658" y="1999252"/>
            <a:chExt cx="680202" cy="74742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46E41C7-0481-27D1-F9A4-A239F64E3DFC}"/>
                </a:ext>
              </a:extLst>
            </p:cNvPr>
            <p:cNvSpPr/>
            <p:nvPr/>
          </p:nvSpPr>
          <p:spPr>
            <a:xfrm>
              <a:off x="5689426" y="2024079"/>
              <a:ext cx="588665" cy="722593"/>
            </a:xfrm>
            <a:prstGeom prst="roundRect">
              <a:avLst>
                <a:gd name="adj" fmla="val 6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A51455-7E6E-FA5E-F6BE-4B377F26A303}"/>
                </a:ext>
              </a:extLst>
            </p:cNvPr>
            <p:cNvSpPr txBox="1"/>
            <p:nvPr/>
          </p:nvSpPr>
          <p:spPr>
            <a:xfrm>
              <a:off x="5643658" y="1999252"/>
              <a:ext cx="680202" cy="274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Whitelist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A541578-6C6D-1F45-AB16-8D3FBE627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299" y="2600460"/>
              <a:ext cx="144543" cy="144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2E03A0FB-99B0-717F-DE97-90650201CB64}"/>
              </a:ext>
            </a:extLst>
          </p:cNvPr>
          <p:cNvGrpSpPr/>
          <p:nvPr/>
        </p:nvGrpSpPr>
        <p:grpSpPr>
          <a:xfrm>
            <a:off x="4809440" y="2205419"/>
            <a:ext cx="1733540" cy="276850"/>
            <a:chOff x="3560794" y="1987555"/>
            <a:chExt cx="1733540" cy="2768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5D5DFE-D0A5-F48F-1960-2D253494F58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B15F30-37BF-14C6-1A90-0BBB60874E8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E72D23-3C9D-B107-EBF5-84DCD871306D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EC47F1-A9C4-CEBC-90F5-C3FF8C85C83C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242A746-18FC-5CBA-7ACC-954381358EE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64AD9C-A77D-AAAA-329E-EDFE96F9487C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6E026D-22E2-C5DA-5495-1ADD0759513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pic>
        <p:nvPicPr>
          <p:cNvPr id="2086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239F4C43-333D-ABF1-64AA-01833C60B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306323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7BB14934-392B-CEBC-D4E0-EB5FC6349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468628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" descr="Green Tick Checkmark Vector Icon For Checkbox Marker Symbol Stock  Illustration - Download Image Now">
            <a:extLst>
              <a:ext uri="{FF2B5EF4-FFF2-40B4-BE49-F238E27FC236}">
                <a16:creationId xmlns:a16="http://schemas.microsoft.com/office/drawing/2014/main" id="{2320C701-9F45-75E5-F7D6-747AA0447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1" t="22656" r="28976" b="20239"/>
          <a:stretch/>
        </p:blipFill>
        <p:spPr bwMode="auto">
          <a:xfrm>
            <a:off x="6849014" y="2648684"/>
            <a:ext cx="75071" cy="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" name="TextBox 2088">
            <a:extLst>
              <a:ext uri="{FF2B5EF4-FFF2-40B4-BE49-F238E27FC236}">
                <a16:creationId xmlns:a16="http://schemas.microsoft.com/office/drawing/2014/main" id="{4F41A656-D660-BFB8-5C03-5D4639A8E3E8}"/>
              </a:ext>
            </a:extLst>
          </p:cNvPr>
          <p:cNvSpPr txBox="1"/>
          <p:nvPr/>
        </p:nvSpPr>
        <p:spPr>
          <a:xfrm>
            <a:off x="6760553" y="381153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sp>
        <p:nvSpPr>
          <p:cNvPr id="2090" name="TextBox 2089">
            <a:extLst>
              <a:ext uri="{FF2B5EF4-FFF2-40B4-BE49-F238E27FC236}">
                <a16:creationId xmlns:a16="http://schemas.microsoft.com/office/drawing/2014/main" id="{3AE6A27E-2243-3058-BD29-48C7E2B60DC0}"/>
              </a:ext>
            </a:extLst>
          </p:cNvPr>
          <p:cNvSpPr txBox="1"/>
          <p:nvPr/>
        </p:nvSpPr>
        <p:spPr>
          <a:xfrm>
            <a:off x="6760553" y="363416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sp>
        <p:nvSpPr>
          <p:cNvPr id="2091" name="TextBox 2090">
            <a:extLst>
              <a:ext uri="{FF2B5EF4-FFF2-40B4-BE49-F238E27FC236}">
                <a16:creationId xmlns:a16="http://schemas.microsoft.com/office/drawing/2014/main" id="{98F588AA-185B-2C1B-0E87-34131ED75CD0}"/>
              </a:ext>
            </a:extLst>
          </p:cNvPr>
          <p:cNvSpPr txBox="1"/>
          <p:nvPr/>
        </p:nvSpPr>
        <p:spPr>
          <a:xfrm>
            <a:off x="6760553" y="345627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</a:p>
        </p:txBody>
      </p:sp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F8DB1AD5-D46B-43BC-8084-FDA57D24F8ED}"/>
              </a:ext>
            </a:extLst>
          </p:cNvPr>
          <p:cNvGrpSpPr/>
          <p:nvPr/>
        </p:nvGrpSpPr>
        <p:grpSpPr>
          <a:xfrm>
            <a:off x="4809440" y="2381146"/>
            <a:ext cx="1733540" cy="276850"/>
            <a:chOff x="3560794" y="1987555"/>
            <a:chExt cx="1733540" cy="276850"/>
          </a:xfrm>
        </p:grpSpPr>
        <p:grpSp>
          <p:nvGrpSpPr>
            <p:cNvPr id="2094" name="Group 2093">
              <a:extLst>
                <a:ext uri="{FF2B5EF4-FFF2-40B4-BE49-F238E27FC236}">
                  <a16:creationId xmlns:a16="http://schemas.microsoft.com/office/drawing/2014/main" id="{EF19977B-33E2-0D0D-3FD7-656D9C628AB7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097" name="Rectangle 2096">
                <a:extLst>
                  <a:ext uri="{FF2B5EF4-FFF2-40B4-BE49-F238E27FC236}">
                    <a16:creationId xmlns:a16="http://schemas.microsoft.com/office/drawing/2014/main" id="{1802AD39-762C-302C-16CA-1C60846EF865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8" name="Rectangle 2097">
                <a:extLst>
                  <a:ext uri="{FF2B5EF4-FFF2-40B4-BE49-F238E27FC236}">
                    <a16:creationId xmlns:a16="http://schemas.microsoft.com/office/drawing/2014/main" id="{7FAD5AEB-FCC8-D3D8-2DCB-D0F327EBD76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9" name="Rectangle 2098">
                <a:extLst>
                  <a:ext uri="{FF2B5EF4-FFF2-40B4-BE49-F238E27FC236}">
                    <a16:creationId xmlns:a16="http://schemas.microsoft.com/office/drawing/2014/main" id="{3F7FFFA3-5F8B-EDF1-0EDE-7343F440D975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0" name="Rectangle 2099">
                <a:extLst>
                  <a:ext uri="{FF2B5EF4-FFF2-40B4-BE49-F238E27FC236}">
                    <a16:creationId xmlns:a16="http://schemas.microsoft.com/office/drawing/2014/main" id="{FC4C73DD-21DF-59CB-E1F6-C43EBDB833E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95" name="TextBox 2094">
              <a:extLst>
                <a:ext uri="{FF2B5EF4-FFF2-40B4-BE49-F238E27FC236}">
                  <a16:creationId xmlns:a16="http://schemas.microsoft.com/office/drawing/2014/main" id="{38533722-54D6-0CA6-2E3E-7EF85D560271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096" name="TextBox 2095">
              <a:extLst>
                <a:ext uri="{FF2B5EF4-FFF2-40B4-BE49-F238E27FC236}">
                  <a16:creationId xmlns:a16="http://schemas.microsoft.com/office/drawing/2014/main" id="{43021A8F-387A-1420-622D-C70FF3E5D2B5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01" name="Group 2100">
            <a:extLst>
              <a:ext uri="{FF2B5EF4-FFF2-40B4-BE49-F238E27FC236}">
                <a16:creationId xmlns:a16="http://schemas.microsoft.com/office/drawing/2014/main" id="{BFB14B24-023B-A38A-DB16-D00470D08054}"/>
              </a:ext>
            </a:extLst>
          </p:cNvPr>
          <p:cNvGrpSpPr/>
          <p:nvPr/>
        </p:nvGrpSpPr>
        <p:grpSpPr>
          <a:xfrm>
            <a:off x="4809440" y="2556873"/>
            <a:ext cx="1733540" cy="276850"/>
            <a:chOff x="3560794" y="1987555"/>
            <a:chExt cx="1733540" cy="276850"/>
          </a:xfrm>
        </p:grpSpPr>
        <p:grpSp>
          <p:nvGrpSpPr>
            <p:cNvPr id="2102" name="Group 2101">
              <a:extLst>
                <a:ext uri="{FF2B5EF4-FFF2-40B4-BE49-F238E27FC236}">
                  <a16:creationId xmlns:a16="http://schemas.microsoft.com/office/drawing/2014/main" id="{BFADF949-5504-6D28-E2D5-A5D0E2BF5A4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05" name="Rectangle 2104">
                <a:extLst>
                  <a:ext uri="{FF2B5EF4-FFF2-40B4-BE49-F238E27FC236}">
                    <a16:creationId xmlns:a16="http://schemas.microsoft.com/office/drawing/2014/main" id="{6CF91FDA-2339-3F98-78D1-000FCFD1907C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6" name="Rectangle 2105">
                <a:extLst>
                  <a:ext uri="{FF2B5EF4-FFF2-40B4-BE49-F238E27FC236}">
                    <a16:creationId xmlns:a16="http://schemas.microsoft.com/office/drawing/2014/main" id="{3550B4E5-B2D8-DFA8-7C1A-DC8D5BA7A514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7" name="Rectangle 2106">
                <a:extLst>
                  <a:ext uri="{FF2B5EF4-FFF2-40B4-BE49-F238E27FC236}">
                    <a16:creationId xmlns:a16="http://schemas.microsoft.com/office/drawing/2014/main" id="{1BBDE7EF-A44C-232C-BB01-CC5A65AA84F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8" name="Rectangle 2107">
                <a:extLst>
                  <a:ext uri="{FF2B5EF4-FFF2-40B4-BE49-F238E27FC236}">
                    <a16:creationId xmlns:a16="http://schemas.microsoft.com/office/drawing/2014/main" id="{5E5E0B4A-06D0-87A7-38C7-956AC2F02BD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03" name="TextBox 2102">
              <a:extLst>
                <a:ext uri="{FF2B5EF4-FFF2-40B4-BE49-F238E27FC236}">
                  <a16:creationId xmlns:a16="http://schemas.microsoft.com/office/drawing/2014/main" id="{9CB846AB-9FAA-F4DE-2C8C-EEA0A47EFAC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04" name="TextBox 2103">
              <a:extLst>
                <a:ext uri="{FF2B5EF4-FFF2-40B4-BE49-F238E27FC236}">
                  <a16:creationId xmlns:a16="http://schemas.microsoft.com/office/drawing/2014/main" id="{A00C6A8D-7932-3FCB-01CE-2FA6A82541EA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09" name="Group 2108">
            <a:extLst>
              <a:ext uri="{FF2B5EF4-FFF2-40B4-BE49-F238E27FC236}">
                <a16:creationId xmlns:a16="http://schemas.microsoft.com/office/drawing/2014/main" id="{C321C9F1-A84D-1DB7-B70E-46FDF31FBC57}"/>
              </a:ext>
            </a:extLst>
          </p:cNvPr>
          <p:cNvGrpSpPr/>
          <p:nvPr/>
        </p:nvGrpSpPr>
        <p:grpSpPr>
          <a:xfrm>
            <a:off x="4809440" y="2732600"/>
            <a:ext cx="1733540" cy="276850"/>
            <a:chOff x="3560794" y="1987555"/>
            <a:chExt cx="1733540" cy="276850"/>
          </a:xfrm>
        </p:grpSpPr>
        <p:grpSp>
          <p:nvGrpSpPr>
            <p:cNvPr id="2110" name="Group 2109">
              <a:extLst>
                <a:ext uri="{FF2B5EF4-FFF2-40B4-BE49-F238E27FC236}">
                  <a16:creationId xmlns:a16="http://schemas.microsoft.com/office/drawing/2014/main" id="{E8908057-C396-1A46-6A92-4E46479E32E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13" name="Rectangle 2112">
                <a:extLst>
                  <a:ext uri="{FF2B5EF4-FFF2-40B4-BE49-F238E27FC236}">
                    <a16:creationId xmlns:a16="http://schemas.microsoft.com/office/drawing/2014/main" id="{54790EF3-7352-D561-B809-5ACFC38AC9D7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0884BCB4-6CC5-A1BD-A02F-E8130650E046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DAE7C23C-EC38-D5C6-A7DA-5E903CAF2EC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6" name="Rectangle 2115">
                <a:extLst>
                  <a:ext uri="{FF2B5EF4-FFF2-40B4-BE49-F238E27FC236}">
                    <a16:creationId xmlns:a16="http://schemas.microsoft.com/office/drawing/2014/main" id="{FB48F47F-0065-D74D-DEC4-0DF95A16810C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1" name="TextBox 2110">
              <a:extLst>
                <a:ext uri="{FF2B5EF4-FFF2-40B4-BE49-F238E27FC236}">
                  <a16:creationId xmlns:a16="http://schemas.microsoft.com/office/drawing/2014/main" id="{44C572F1-4978-19C4-4AC6-46349AF351BE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12" name="TextBox 2111">
              <a:extLst>
                <a:ext uri="{FF2B5EF4-FFF2-40B4-BE49-F238E27FC236}">
                  <a16:creationId xmlns:a16="http://schemas.microsoft.com/office/drawing/2014/main" id="{54D128BB-5820-8B41-F135-D87225AEA19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051793BA-B5F7-0F01-5F92-B99099EFD276}"/>
              </a:ext>
            </a:extLst>
          </p:cNvPr>
          <p:cNvGrpSpPr/>
          <p:nvPr/>
        </p:nvGrpSpPr>
        <p:grpSpPr>
          <a:xfrm>
            <a:off x="4809440" y="2908327"/>
            <a:ext cx="1733540" cy="276850"/>
            <a:chOff x="3560794" y="1987555"/>
            <a:chExt cx="1733540" cy="276850"/>
          </a:xfrm>
        </p:grpSpPr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F2296084-EB87-59ED-9131-E6D6F56229EC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E6DC2158-A2CC-AAE1-E16F-26977876B61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DEE6A32E-9CAC-2A16-2CF7-4088B841A15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3" name="Rectangle 2122">
                <a:extLst>
                  <a:ext uri="{FF2B5EF4-FFF2-40B4-BE49-F238E27FC236}">
                    <a16:creationId xmlns:a16="http://schemas.microsoft.com/office/drawing/2014/main" id="{564B45C7-A5BB-C65C-DA7E-E3E9C1AEAF00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4" name="Rectangle 2123">
                <a:extLst>
                  <a:ext uri="{FF2B5EF4-FFF2-40B4-BE49-F238E27FC236}">
                    <a16:creationId xmlns:a16="http://schemas.microsoft.com/office/drawing/2014/main" id="{559454D0-2148-8830-F8C6-5408D41099D4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9" name="TextBox 2118">
              <a:extLst>
                <a:ext uri="{FF2B5EF4-FFF2-40B4-BE49-F238E27FC236}">
                  <a16:creationId xmlns:a16="http://schemas.microsoft.com/office/drawing/2014/main" id="{380B0891-5DA9-677C-7607-B29937D85F83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20" name="TextBox 2119">
              <a:extLst>
                <a:ext uri="{FF2B5EF4-FFF2-40B4-BE49-F238E27FC236}">
                  <a16:creationId xmlns:a16="http://schemas.microsoft.com/office/drawing/2014/main" id="{EFBB16DE-53C1-3C67-FF7D-F98C33C30DF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25" name="Group 2124">
            <a:extLst>
              <a:ext uri="{FF2B5EF4-FFF2-40B4-BE49-F238E27FC236}">
                <a16:creationId xmlns:a16="http://schemas.microsoft.com/office/drawing/2014/main" id="{10724591-C243-AD61-E3D4-CEF9A3BC05FC}"/>
              </a:ext>
            </a:extLst>
          </p:cNvPr>
          <p:cNvGrpSpPr/>
          <p:nvPr/>
        </p:nvGrpSpPr>
        <p:grpSpPr>
          <a:xfrm>
            <a:off x="4809440" y="3084054"/>
            <a:ext cx="1733540" cy="276850"/>
            <a:chOff x="3560794" y="1987555"/>
            <a:chExt cx="1733540" cy="276850"/>
          </a:xfrm>
        </p:grpSpPr>
        <p:grpSp>
          <p:nvGrpSpPr>
            <p:cNvPr id="2126" name="Group 2125">
              <a:extLst>
                <a:ext uri="{FF2B5EF4-FFF2-40B4-BE49-F238E27FC236}">
                  <a16:creationId xmlns:a16="http://schemas.microsoft.com/office/drawing/2014/main" id="{34C314D1-F98D-C7F9-9EA9-B9D4E1056C83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40D3F202-A4D7-1B85-BE2F-2EFB4A014D2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0609E227-3F1D-1DA9-52AE-DEF3E885399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1" name="Rectangle 2130">
                <a:extLst>
                  <a:ext uri="{FF2B5EF4-FFF2-40B4-BE49-F238E27FC236}">
                    <a16:creationId xmlns:a16="http://schemas.microsoft.com/office/drawing/2014/main" id="{8D53164A-F6DC-49CC-D47D-01CA37CBA035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2" name="Rectangle 2131">
                <a:extLst>
                  <a:ext uri="{FF2B5EF4-FFF2-40B4-BE49-F238E27FC236}">
                    <a16:creationId xmlns:a16="http://schemas.microsoft.com/office/drawing/2014/main" id="{66087616-3834-E773-D8F2-9E8A89A2C42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27" name="TextBox 2126">
              <a:extLst>
                <a:ext uri="{FF2B5EF4-FFF2-40B4-BE49-F238E27FC236}">
                  <a16:creationId xmlns:a16="http://schemas.microsoft.com/office/drawing/2014/main" id="{13E6BBC1-2897-ED01-4EBC-DA9906B5E688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28" name="TextBox 2127">
              <a:extLst>
                <a:ext uri="{FF2B5EF4-FFF2-40B4-BE49-F238E27FC236}">
                  <a16:creationId xmlns:a16="http://schemas.microsoft.com/office/drawing/2014/main" id="{68D59B49-7B8E-6FBA-203D-75EB346ED4F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33" name="Group 2132">
            <a:extLst>
              <a:ext uri="{FF2B5EF4-FFF2-40B4-BE49-F238E27FC236}">
                <a16:creationId xmlns:a16="http://schemas.microsoft.com/office/drawing/2014/main" id="{B9C72B46-3C37-4DF3-C439-47F37A23F8DE}"/>
              </a:ext>
            </a:extLst>
          </p:cNvPr>
          <p:cNvGrpSpPr/>
          <p:nvPr/>
        </p:nvGrpSpPr>
        <p:grpSpPr>
          <a:xfrm>
            <a:off x="4809440" y="3259781"/>
            <a:ext cx="1733540" cy="276850"/>
            <a:chOff x="3560794" y="1987555"/>
            <a:chExt cx="1733540" cy="276850"/>
          </a:xfrm>
        </p:grpSpPr>
        <p:grpSp>
          <p:nvGrpSpPr>
            <p:cNvPr id="2134" name="Group 2133">
              <a:extLst>
                <a:ext uri="{FF2B5EF4-FFF2-40B4-BE49-F238E27FC236}">
                  <a16:creationId xmlns:a16="http://schemas.microsoft.com/office/drawing/2014/main" id="{9F61B457-0058-52D5-A123-41231DD38780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37" name="Rectangle 2136">
                <a:extLst>
                  <a:ext uri="{FF2B5EF4-FFF2-40B4-BE49-F238E27FC236}">
                    <a16:creationId xmlns:a16="http://schemas.microsoft.com/office/drawing/2014/main" id="{4015817F-90E0-07ED-2CF0-42A0D309A731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8" name="Rectangle 2137">
                <a:extLst>
                  <a:ext uri="{FF2B5EF4-FFF2-40B4-BE49-F238E27FC236}">
                    <a16:creationId xmlns:a16="http://schemas.microsoft.com/office/drawing/2014/main" id="{E8E8FCF5-CC39-1BB0-19F6-82490D5CFF0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9" name="Rectangle 2138">
                <a:extLst>
                  <a:ext uri="{FF2B5EF4-FFF2-40B4-BE49-F238E27FC236}">
                    <a16:creationId xmlns:a16="http://schemas.microsoft.com/office/drawing/2014/main" id="{1A71FFDE-E044-2515-09CD-EE903C616A5C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0" name="Rectangle 2139">
                <a:extLst>
                  <a:ext uri="{FF2B5EF4-FFF2-40B4-BE49-F238E27FC236}">
                    <a16:creationId xmlns:a16="http://schemas.microsoft.com/office/drawing/2014/main" id="{FC2609E9-063A-F2FE-5921-89602BFDD91B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35" name="TextBox 2134">
              <a:extLst>
                <a:ext uri="{FF2B5EF4-FFF2-40B4-BE49-F238E27FC236}">
                  <a16:creationId xmlns:a16="http://schemas.microsoft.com/office/drawing/2014/main" id="{6D325384-3B3E-0933-8599-A65DD890DF5E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36" name="TextBox 2135">
              <a:extLst>
                <a:ext uri="{FF2B5EF4-FFF2-40B4-BE49-F238E27FC236}">
                  <a16:creationId xmlns:a16="http://schemas.microsoft.com/office/drawing/2014/main" id="{CEE3BEDF-5943-DDAF-234B-C9BD9269A9D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41" name="Group 2140">
            <a:extLst>
              <a:ext uri="{FF2B5EF4-FFF2-40B4-BE49-F238E27FC236}">
                <a16:creationId xmlns:a16="http://schemas.microsoft.com/office/drawing/2014/main" id="{CA6C5214-9503-EE7E-544E-333E6CBEC429}"/>
              </a:ext>
            </a:extLst>
          </p:cNvPr>
          <p:cNvGrpSpPr/>
          <p:nvPr/>
        </p:nvGrpSpPr>
        <p:grpSpPr>
          <a:xfrm>
            <a:off x="4809440" y="3435508"/>
            <a:ext cx="1733540" cy="276850"/>
            <a:chOff x="3560794" y="1987555"/>
            <a:chExt cx="1733540" cy="276850"/>
          </a:xfrm>
        </p:grpSpPr>
        <p:grpSp>
          <p:nvGrpSpPr>
            <p:cNvPr id="2142" name="Group 2141">
              <a:extLst>
                <a:ext uri="{FF2B5EF4-FFF2-40B4-BE49-F238E27FC236}">
                  <a16:creationId xmlns:a16="http://schemas.microsoft.com/office/drawing/2014/main" id="{4B964479-C3DE-C1AA-B60F-46A5CA317692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45" name="Rectangle 2144">
                <a:extLst>
                  <a:ext uri="{FF2B5EF4-FFF2-40B4-BE49-F238E27FC236}">
                    <a16:creationId xmlns:a16="http://schemas.microsoft.com/office/drawing/2014/main" id="{1548E26F-0F7C-8FA3-9B02-44392F9EBAF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6" name="Rectangle 2145">
                <a:extLst>
                  <a:ext uri="{FF2B5EF4-FFF2-40B4-BE49-F238E27FC236}">
                    <a16:creationId xmlns:a16="http://schemas.microsoft.com/office/drawing/2014/main" id="{14811462-103F-D146-0893-31D667A9C17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7" name="Rectangle 2146">
                <a:extLst>
                  <a:ext uri="{FF2B5EF4-FFF2-40B4-BE49-F238E27FC236}">
                    <a16:creationId xmlns:a16="http://schemas.microsoft.com/office/drawing/2014/main" id="{1D88F3DC-C02B-180E-F98E-68671F940A61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8" name="Rectangle 2147">
                <a:extLst>
                  <a:ext uri="{FF2B5EF4-FFF2-40B4-BE49-F238E27FC236}">
                    <a16:creationId xmlns:a16="http://schemas.microsoft.com/office/drawing/2014/main" id="{490BE6F2-FBD9-A3BD-988E-5E34364DB13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43" name="TextBox 2142">
              <a:extLst>
                <a:ext uri="{FF2B5EF4-FFF2-40B4-BE49-F238E27FC236}">
                  <a16:creationId xmlns:a16="http://schemas.microsoft.com/office/drawing/2014/main" id="{22247552-A088-D92A-4577-F454BF75B0DB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44" name="TextBox 2143">
              <a:extLst>
                <a:ext uri="{FF2B5EF4-FFF2-40B4-BE49-F238E27FC236}">
                  <a16:creationId xmlns:a16="http://schemas.microsoft.com/office/drawing/2014/main" id="{E554A128-A13F-0FEB-5AF6-49B74680E26E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16CE68FB-6F24-0B68-E5D2-E6752A656CD5}"/>
              </a:ext>
            </a:extLst>
          </p:cNvPr>
          <p:cNvGrpSpPr/>
          <p:nvPr/>
        </p:nvGrpSpPr>
        <p:grpSpPr>
          <a:xfrm>
            <a:off x="4809440" y="3611235"/>
            <a:ext cx="1733540" cy="276850"/>
            <a:chOff x="3560794" y="1987555"/>
            <a:chExt cx="1733540" cy="276850"/>
          </a:xfrm>
        </p:grpSpPr>
        <p:grpSp>
          <p:nvGrpSpPr>
            <p:cNvPr id="2150" name="Group 2149">
              <a:extLst>
                <a:ext uri="{FF2B5EF4-FFF2-40B4-BE49-F238E27FC236}">
                  <a16:creationId xmlns:a16="http://schemas.microsoft.com/office/drawing/2014/main" id="{D9B5B836-3AA6-5A56-0580-141E18187182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53" name="Rectangle 2152">
                <a:extLst>
                  <a:ext uri="{FF2B5EF4-FFF2-40B4-BE49-F238E27FC236}">
                    <a16:creationId xmlns:a16="http://schemas.microsoft.com/office/drawing/2014/main" id="{BE154EF7-8EA6-1448-720A-C922D5C3562A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4" name="Rectangle 2153">
                <a:extLst>
                  <a:ext uri="{FF2B5EF4-FFF2-40B4-BE49-F238E27FC236}">
                    <a16:creationId xmlns:a16="http://schemas.microsoft.com/office/drawing/2014/main" id="{76C02297-E9D5-76DD-D709-631B9DFDEBD1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5" name="Rectangle 2154">
                <a:extLst>
                  <a:ext uri="{FF2B5EF4-FFF2-40B4-BE49-F238E27FC236}">
                    <a16:creationId xmlns:a16="http://schemas.microsoft.com/office/drawing/2014/main" id="{BA87C8A8-EB48-753B-9B62-D30813AE004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6" name="Rectangle 2155">
                <a:extLst>
                  <a:ext uri="{FF2B5EF4-FFF2-40B4-BE49-F238E27FC236}">
                    <a16:creationId xmlns:a16="http://schemas.microsoft.com/office/drawing/2014/main" id="{83522033-6271-AAA0-6B9D-BD5D0BBC2B2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51" name="TextBox 2150">
              <a:extLst>
                <a:ext uri="{FF2B5EF4-FFF2-40B4-BE49-F238E27FC236}">
                  <a16:creationId xmlns:a16="http://schemas.microsoft.com/office/drawing/2014/main" id="{26946460-F062-A58B-8B02-E5800C65353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52" name="TextBox 2151">
              <a:extLst>
                <a:ext uri="{FF2B5EF4-FFF2-40B4-BE49-F238E27FC236}">
                  <a16:creationId xmlns:a16="http://schemas.microsoft.com/office/drawing/2014/main" id="{323CC38D-E139-65D5-BFD8-8ECE29426B7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5A25851E-7E5B-B317-74A6-AB4CFED68216}"/>
              </a:ext>
            </a:extLst>
          </p:cNvPr>
          <p:cNvGrpSpPr/>
          <p:nvPr/>
        </p:nvGrpSpPr>
        <p:grpSpPr>
          <a:xfrm>
            <a:off x="4809440" y="3786960"/>
            <a:ext cx="1733540" cy="276850"/>
            <a:chOff x="3560794" y="1987555"/>
            <a:chExt cx="1733540" cy="276850"/>
          </a:xfrm>
        </p:grpSpPr>
        <p:grpSp>
          <p:nvGrpSpPr>
            <p:cNvPr id="2158" name="Group 2157">
              <a:extLst>
                <a:ext uri="{FF2B5EF4-FFF2-40B4-BE49-F238E27FC236}">
                  <a16:creationId xmlns:a16="http://schemas.microsoft.com/office/drawing/2014/main" id="{7B760BF3-11CF-FE7D-B0A7-80C2C2AD9C9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61" name="Rectangle 2160">
                <a:extLst>
                  <a:ext uri="{FF2B5EF4-FFF2-40B4-BE49-F238E27FC236}">
                    <a16:creationId xmlns:a16="http://schemas.microsoft.com/office/drawing/2014/main" id="{F6B73807-1D3C-79E0-73A9-78B7FDAD32D3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5A1AE0F1-A92C-4926-FB75-C79540E3007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3" name="Rectangle 2162">
                <a:extLst>
                  <a:ext uri="{FF2B5EF4-FFF2-40B4-BE49-F238E27FC236}">
                    <a16:creationId xmlns:a16="http://schemas.microsoft.com/office/drawing/2014/main" id="{C5B867D7-6D6D-67E6-4A2D-1346919D696B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4" name="Rectangle 2163">
                <a:extLst>
                  <a:ext uri="{FF2B5EF4-FFF2-40B4-BE49-F238E27FC236}">
                    <a16:creationId xmlns:a16="http://schemas.microsoft.com/office/drawing/2014/main" id="{B9527C86-E450-41FF-AAD7-A4E0D2F01A7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59" name="TextBox 2158">
              <a:extLst>
                <a:ext uri="{FF2B5EF4-FFF2-40B4-BE49-F238E27FC236}">
                  <a16:creationId xmlns:a16="http://schemas.microsoft.com/office/drawing/2014/main" id="{62318330-66DA-134C-7AA7-B52B0307A7D5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60" name="TextBox 2159">
              <a:extLst>
                <a:ext uri="{FF2B5EF4-FFF2-40B4-BE49-F238E27FC236}">
                  <a16:creationId xmlns:a16="http://schemas.microsoft.com/office/drawing/2014/main" id="{693AE888-C222-C39E-2378-266A9514AB6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sp>
        <p:nvSpPr>
          <p:cNvPr id="2165" name="TextBox 2164">
            <a:extLst>
              <a:ext uri="{FF2B5EF4-FFF2-40B4-BE49-F238E27FC236}">
                <a16:creationId xmlns:a16="http://schemas.microsoft.com/office/drawing/2014/main" id="{61064860-DDA3-93CB-2919-BB45761AD3D6}"/>
              </a:ext>
            </a:extLst>
          </p:cNvPr>
          <p:cNvSpPr txBox="1"/>
          <p:nvPr/>
        </p:nvSpPr>
        <p:spPr>
          <a:xfrm>
            <a:off x="6757347" y="326304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6" name="TextBox 2165">
            <a:extLst>
              <a:ext uri="{FF2B5EF4-FFF2-40B4-BE49-F238E27FC236}">
                <a16:creationId xmlns:a16="http://schemas.microsoft.com/office/drawing/2014/main" id="{8897A2C1-3E49-FEBB-48C4-54618F23CF7B}"/>
              </a:ext>
            </a:extLst>
          </p:cNvPr>
          <p:cNvSpPr txBox="1"/>
          <p:nvPr/>
        </p:nvSpPr>
        <p:spPr>
          <a:xfrm>
            <a:off x="6757347" y="310698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7" name="TextBox 2166">
            <a:extLst>
              <a:ext uri="{FF2B5EF4-FFF2-40B4-BE49-F238E27FC236}">
                <a16:creationId xmlns:a16="http://schemas.microsoft.com/office/drawing/2014/main" id="{726C7078-6B5E-291F-AF3B-E0AECA634AB4}"/>
              </a:ext>
            </a:extLst>
          </p:cNvPr>
          <p:cNvSpPr txBox="1"/>
          <p:nvPr/>
        </p:nvSpPr>
        <p:spPr>
          <a:xfrm>
            <a:off x="6757347" y="292918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53533657-F1D4-CB52-603B-9937B54295C3}"/>
              </a:ext>
            </a:extLst>
          </p:cNvPr>
          <p:cNvSpPr txBox="1"/>
          <p:nvPr/>
        </p:nvSpPr>
        <p:spPr>
          <a:xfrm>
            <a:off x="6757347" y="273892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377E46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~</a:t>
            </a:r>
          </a:p>
        </p:txBody>
      </p:sp>
      <p:grpSp>
        <p:nvGrpSpPr>
          <p:cNvPr id="2169" name="Group 2168">
            <a:extLst>
              <a:ext uri="{FF2B5EF4-FFF2-40B4-BE49-F238E27FC236}">
                <a16:creationId xmlns:a16="http://schemas.microsoft.com/office/drawing/2014/main" id="{D61AE361-A1D2-E520-3FF4-BA2D1457906E}"/>
              </a:ext>
            </a:extLst>
          </p:cNvPr>
          <p:cNvGrpSpPr/>
          <p:nvPr/>
        </p:nvGrpSpPr>
        <p:grpSpPr>
          <a:xfrm>
            <a:off x="7970569" y="2204650"/>
            <a:ext cx="1733540" cy="276850"/>
            <a:chOff x="3560794" y="1987555"/>
            <a:chExt cx="1733540" cy="276850"/>
          </a:xfrm>
        </p:grpSpPr>
        <p:grpSp>
          <p:nvGrpSpPr>
            <p:cNvPr id="2170" name="Group 2169">
              <a:extLst>
                <a:ext uri="{FF2B5EF4-FFF2-40B4-BE49-F238E27FC236}">
                  <a16:creationId xmlns:a16="http://schemas.microsoft.com/office/drawing/2014/main" id="{07057153-5F86-0122-42CC-8711D577B79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73" name="Rectangle 2172">
                <a:extLst>
                  <a:ext uri="{FF2B5EF4-FFF2-40B4-BE49-F238E27FC236}">
                    <a16:creationId xmlns:a16="http://schemas.microsoft.com/office/drawing/2014/main" id="{301AE2E0-05E8-252A-5709-2AADB437FE29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931AAD5F-09FD-0C40-90DA-70BB66F63B94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78EBB7BB-8A7F-5CFC-BD16-DECA929D32B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6" name="Rectangle 2175">
                <a:extLst>
                  <a:ext uri="{FF2B5EF4-FFF2-40B4-BE49-F238E27FC236}">
                    <a16:creationId xmlns:a16="http://schemas.microsoft.com/office/drawing/2014/main" id="{469A8EA8-3AFB-74E1-A7F1-474E35277EAB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ED5FD239-19A1-6862-4BCD-8B3BC812292B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72" name="TextBox 2171">
              <a:extLst>
                <a:ext uri="{FF2B5EF4-FFF2-40B4-BE49-F238E27FC236}">
                  <a16:creationId xmlns:a16="http://schemas.microsoft.com/office/drawing/2014/main" id="{77AE99ED-2082-D8E8-58BA-3723C20F1B19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77" name="Group 2176">
            <a:extLst>
              <a:ext uri="{FF2B5EF4-FFF2-40B4-BE49-F238E27FC236}">
                <a16:creationId xmlns:a16="http://schemas.microsoft.com/office/drawing/2014/main" id="{3A659C5F-1D25-C7FE-9574-76A82983B91F}"/>
              </a:ext>
            </a:extLst>
          </p:cNvPr>
          <p:cNvGrpSpPr/>
          <p:nvPr/>
        </p:nvGrpSpPr>
        <p:grpSpPr>
          <a:xfrm>
            <a:off x="7970569" y="2380377"/>
            <a:ext cx="1733540" cy="276850"/>
            <a:chOff x="3560794" y="1987555"/>
            <a:chExt cx="1733540" cy="276850"/>
          </a:xfrm>
        </p:grpSpPr>
        <p:grpSp>
          <p:nvGrpSpPr>
            <p:cNvPr id="2178" name="Group 2177">
              <a:extLst>
                <a:ext uri="{FF2B5EF4-FFF2-40B4-BE49-F238E27FC236}">
                  <a16:creationId xmlns:a16="http://schemas.microsoft.com/office/drawing/2014/main" id="{28211D0B-B8D3-AE41-CC5F-87DC91F5BDA1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81" name="Rectangle 2180">
                <a:extLst>
                  <a:ext uri="{FF2B5EF4-FFF2-40B4-BE49-F238E27FC236}">
                    <a16:creationId xmlns:a16="http://schemas.microsoft.com/office/drawing/2014/main" id="{877D961A-7BE0-2E9E-5931-17B54C4E502C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2" name="Rectangle 2181">
                <a:extLst>
                  <a:ext uri="{FF2B5EF4-FFF2-40B4-BE49-F238E27FC236}">
                    <a16:creationId xmlns:a16="http://schemas.microsoft.com/office/drawing/2014/main" id="{3EC1FAB1-5763-1309-2FC4-B970FE935ED0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3" name="Rectangle 2182">
                <a:extLst>
                  <a:ext uri="{FF2B5EF4-FFF2-40B4-BE49-F238E27FC236}">
                    <a16:creationId xmlns:a16="http://schemas.microsoft.com/office/drawing/2014/main" id="{0CFCC746-BCF2-7F3E-09EE-91960C585030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4" name="Rectangle 2183">
                <a:extLst>
                  <a:ext uri="{FF2B5EF4-FFF2-40B4-BE49-F238E27FC236}">
                    <a16:creationId xmlns:a16="http://schemas.microsoft.com/office/drawing/2014/main" id="{3F5A6450-61C6-A81A-282F-DF304A45F0F6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2CB3B160-6940-F668-0191-55120E0C54CD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80" name="TextBox 2179">
              <a:extLst>
                <a:ext uri="{FF2B5EF4-FFF2-40B4-BE49-F238E27FC236}">
                  <a16:creationId xmlns:a16="http://schemas.microsoft.com/office/drawing/2014/main" id="{C03CE708-9E22-B7F8-D1A4-BE13127651C3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85" name="Group 2184">
            <a:extLst>
              <a:ext uri="{FF2B5EF4-FFF2-40B4-BE49-F238E27FC236}">
                <a16:creationId xmlns:a16="http://schemas.microsoft.com/office/drawing/2014/main" id="{DBB83FFD-3D24-2EB4-5A00-65AFB3383A97}"/>
              </a:ext>
            </a:extLst>
          </p:cNvPr>
          <p:cNvGrpSpPr/>
          <p:nvPr/>
        </p:nvGrpSpPr>
        <p:grpSpPr>
          <a:xfrm>
            <a:off x="7970569" y="2556104"/>
            <a:ext cx="1733540" cy="276850"/>
            <a:chOff x="3560794" y="1987555"/>
            <a:chExt cx="1733540" cy="276850"/>
          </a:xfrm>
        </p:grpSpPr>
        <p:grpSp>
          <p:nvGrpSpPr>
            <p:cNvPr id="2186" name="Group 2185">
              <a:extLst>
                <a:ext uri="{FF2B5EF4-FFF2-40B4-BE49-F238E27FC236}">
                  <a16:creationId xmlns:a16="http://schemas.microsoft.com/office/drawing/2014/main" id="{2D5CCEA0-985B-42BB-D98E-343A9A6E6B65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89" name="Rectangle 2188">
                <a:extLst>
                  <a:ext uri="{FF2B5EF4-FFF2-40B4-BE49-F238E27FC236}">
                    <a16:creationId xmlns:a16="http://schemas.microsoft.com/office/drawing/2014/main" id="{B2161142-1838-7805-0735-8DC1D0A47CD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0" name="Rectangle 2189">
                <a:extLst>
                  <a:ext uri="{FF2B5EF4-FFF2-40B4-BE49-F238E27FC236}">
                    <a16:creationId xmlns:a16="http://schemas.microsoft.com/office/drawing/2014/main" id="{3795B228-13BB-E586-682B-02CB08EDC71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1" name="Rectangle 2190">
                <a:extLst>
                  <a:ext uri="{FF2B5EF4-FFF2-40B4-BE49-F238E27FC236}">
                    <a16:creationId xmlns:a16="http://schemas.microsoft.com/office/drawing/2014/main" id="{2E8D1319-DE3F-76D5-D33A-CA4251DB6992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2" name="Rectangle 2191">
                <a:extLst>
                  <a:ext uri="{FF2B5EF4-FFF2-40B4-BE49-F238E27FC236}">
                    <a16:creationId xmlns:a16="http://schemas.microsoft.com/office/drawing/2014/main" id="{F6E68A62-8A7D-4000-3A44-459956774A5F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87" name="TextBox 2186">
              <a:extLst>
                <a:ext uri="{FF2B5EF4-FFF2-40B4-BE49-F238E27FC236}">
                  <a16:creationId xmlns:a16="http://schemas.microsoft.com/office/drawing/2014/main" id="{1F4427AE-2125-2DCA-6169-65B884B9AFFF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88" name="TextBox 2187">
              <a:extLst>
                <a:ext uri="{FF2B5EF4-FFF2-40B4-BE49-F238E27FC236}">
                  <a16:creationId xmlns:a16="http://schemas.microsoft.com/office/drawing/2014/main" id="{823265BE-3FA8-A3F7-3EFB-0DEEA2816E2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193" name="Group 2192">
            <a:extLst>
              <a:ext uri="{FF2B5EF4-FFF2-40B4-BE49-F238E27FC236}">
                <a16:creationId xmlns:a16="http://schemas.microsoft.com/office/drawing/2014/main" id="{6A6C9C0F-FE87-9FA9-3347-63852C68DDE8}"/>
              </a:ext>
            </a:extLst>
          </p:cNvPr>
          <p:cNvGrpSpPr/>
          <p:nvPr/>
        </p:nvGrpSpPr>
        <p:grpSpPr>
          <a:xfrm>
            <a:off x="7970569" y="2731831"/>
            <a:ext cx="1733540" cy="276850"/>
            <a:chOff x="3560794" y="1987555"/>
            <a:chExt cx="1733540" cy="276850"/>
          </a:xfrm>
        </p:grpSpPr>
        <p:grpSp>
          <p:nvGrpSpPr>
            <p:cNvPr id="2194" name="Group 2193">
              <a:extLst>
                <a:ext uri="{FF2B5EF4-FFF2-40B4-BE49-F238E27FC236}">
                  <a16:creationId xmlns:a16="http://schemas.microsoft.com/office/drawing/2014/main" id="{C9D45A82-6F1D-B181-1519-A53FC781AB3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197" name="Rectangle 2196">
                <a:extLst>
                  <a:ext uri="{FF2B5EF4-FFF2-40B4-BE49-F238E27FC236}">
                    <a16:creationId xmlns:a16="http://schemas.microsoft.com/office/drawing/2014/main" id="{DA68A398-4C48-360A-D72E-3E1C0C1727EB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8" name="Rectangle 2197">
                <a:extLst>
                  <a:ext uri="{FF2B5EF4-FFF2-40B4-BE49-F238E27FC236}">
                    <a16:creationId xmlns:a16="http://schemas.microsoft.com/office/drawing/2014/main" id="{03CD1EC5-19AA-9E9A-6551-D147ED0BD1E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9" name="Rectangle 2198">
                <a:extLst>
                  <a:ext uri="{FF2B5EF4-FFF2-40B4-BE49-F238E27FC236}">
                    <a16:creationId xmlns:a16="http://schemas.microsoft.com/office/drawing/2014/main" id="{B78B623F-910A-48FE-FF88-8F018E1D3E43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0" name="Rectangle 2199">
                <a:extLst>
                  <a:ext uri="{FF2B5EF4-FFF2-40B4-BE49-F238E27FC236}">
                    <a16:creationId xmlns:a16="http://schemas.microsoft.com/office/drawing/2014/main" id="{1A4B6177-92AF-5DC9-F4FC-B38FF15FAB79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95" name="TextBox 2194">
              <a:extLst>
                <a:ext uri="{FF2B5EF4-FFF2-40B4-BE49-F238E27FC236}">
                  <a16:creationId xmlns:a16="http://schemas.microsoft.com/office/drawing/2014/main" id="{2EDF1775-1593-AB50-2EF5-ED57AB8E6C02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196" name="TextBox 2195">
              <a:extLst>
                <a:ext uri="{FF2B5EF4-FFF2-40B4-BE49-F238E27FC236}">
                  <a16:creationId xmlns:a16="http://schemas.microsoft.com/office/drawing/2014/main" id="{0350BE8F-AF96-7B5E-F73E-A3EC0BAB6E9F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01" name="Group 2200">
            <a:extLst>
              <a:ext uri="{FF2B5EF4-FFF2-40B4-BE49-F238E27FC236}">
                <a16:creationId xmlns:a16="http://schemas.microsoft.com/office/drawing/2014/main" id="{9AC89A76-04AD-D6E9-6718-C08488E96360}"/>
              </a:ext>
            </a:extLst>
          </p:cNvPr>
          <p:cNvGrpSpPr/>
          <p:nvPr/>
        </p:nvGrpSpPr>
        <p:grpSpPr>
          <a:xfrm>
            <a:off x="7970569" y="2907558"/>
            <a:ext cx="1733540" cy="276850"/>
            <a:chOff x="3560794" y="1987555"/>
            <a:chExt cx="1733540" cy="276850"/>
          </a:xfrm>
        </p:grpSpPr>
        <p:grpSp>
          <p:nvGrpSpPr>
            <p:cNvPr id="2202" name="Group 2201">
              <a:extLst>
                <a:ext uri="{FF2B5EF4-FFF2-40B4-BE49-F238E27FC236}">
                  <a16:creationId xmlns:a16="http://schemas.microsoft.com/office/drawing/2014/main" id="{6E36F589-6B40-8381-E2D6-FF01D244F29B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05" name="Rectangle 2204">
                <a:extLst>
                  <a:ext uri="{FF2B5EF4-FFF2-40B4-BE49-F238E27FC236}">
                    <a16:creationId xmlns:a16="http://schemas.microsoft.com/office/drawing/2014/main" id="{CB1DBCA2-EE66-73E4-7BF9-B78DFF3A915F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6" name="Rectangle 2205">
                <a:extLst>
                  <a:ext uri="{FF2B5EF4-FFF2-40B4-BE49-F238E27FC236}">
                    <a16:creationId xmlns:a16="http://schemas.microsoft.com/office/drawing/2014/main" id="{F0FE3965-8F21-7F5C-AA2D-3A1DCA77576F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7" name="Rectangle 2206">
                <a:extLst>
                  <a:ext uri="{FF2B5EF4-FFF2-40B4-BE49-F238E27FC236}">
                    <a16:creationId xmlns:a16="http://schemas.microsoft.com/office/drawing/2014/main" id="{A33D7FAA-B63C-652E-6DF1-B197746EBBB6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8" name="Rectangle 2207">
                <a:extLst>
                  <a:ext uri="{FF2B5EF4-FFF2-40B4-BE49-F238E27FC236}">
                    <a16:creationId xmlns:a16="http://schemas.microsoft.com/office/drawing/2014/main" id="{0E70FA9C-1A5D-D8E0-0A1B-079494186CA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03" name="TextBox 2202">
              <a:extLst>
                <a:ext uri="{FF2B5EF4-FFF2-40B4-BE49-F238E27FC236}">
                  <a16:creationId xmlns:a16="http://schemas.microsoft.com/office/drawing/2014/main" id="{95F176F2-2F10-9756-ED99-D49C56A2F0B7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04" name="TextBox 2203">
              <a:extLst>
                <a:ext uri="{FF2B5EF4-FFF2-40B4-BE49-F238E27FC236}">
                  <a16:creationId xmlns:a16="http://schemas.microsoft.com/office/drawing/2014/main" id="{912E945F-7D95-FB4E-2C8B-66D15589DDDC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302DD485-0DE6-FBB6-2AC6-90CD8AB960CB}"/>
              </a:ext>
            </a:extLst>
          </p:cNvPr>
          <p:cNvGrpSpPr/>
          <p:nvPr/>
        </p:nvGrpSpPr>
        <p:grpSpPr>
          <a:xfrm>
            <a:off x="7970569" y="3083285"/>
            <a:ext cx="1733540" cy="276850"/>
            <a:chOff x="3560794" y="1987555"/>
            <a:chExt cx="1733540" cy="276850"/>
          </a:xfrm>
        </p:grpSpPr>
        <p:grpSp>
          <p:nvGrpSpPr>
            <p:cNvPr id="2210" name="Group 2209">
              <a:extLst>
                <a:ext uri="{FF2B5EF4-FFF2-40B4-BE49-F238E27FC236}">
                  <a16:creationId xmlns:a16="http://schemas.microsoft.com/office/drawing/2014/main" id="{9C2C80C5-E38F-3F0F-C6D4-0D8EC0369544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D164A46D-2463-910F-F1FF-0C0D8B2EBA5B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4" name="Rectangle 2213">
                <a:extLst>
                  <a:ext uri="{FF2B5EF4-FFF2-40B4-BE49-F238E27FC236}">
                    <a16:creationId xmlns:a16="http://schemas.microsoft.com/office/drawing/2014/main" id="{5913C230-0485-9003-545C-FDE7071B8A2B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5" name="Rectangle 2214">
                <a:extLst>
                  <a:ext uri="{FF2B5EF4-FFF2-40B4-BE49-F238E27FC236}">
                    <a16:creationId xmlns:a16="http://schemas.microsoft.com/office/drawing/2014/main" id="{2790DDA3-A551-6665-F5E7-070948B7D036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6" name="Rectangle 2215">
                <a:extLst>
                  <a:ext uri="{FF2B5EF4-FFF2-40B4-BE49-F238E27FC236}">
                    <a16:creationId xmlns:a16="http://schemas.microsoft.com/office/drawing/2014/main" id="{F72DDC8C-D44B-D3A8-E465-583BD8026BCE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11" name="TextBox 2210">
              <a:extLst>
                <a:ext uri="{FF2B5EF4-FFF2-40B4-BE49-F238E27FC236}">
                  <a16:creationId xmlns:a16="http://schemas.microsoft.com/office/drawing/2014/main" id="{89791B68-BBE6-D93A-DF62-06546D0D7FB6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12" name="TextBox 2211">
              <a:extLst>
                <a:ext uri="{FF2B5EF4-FFF2-40B4-BE49-F238E27FC236}">
                  <a16:creationId xmlns:a16="http://schemas.microsoft.com/office/drawing/2014/main" id="{7DD3B941-C9E8-170E-1009-13F5C1DD01A4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17" name="Group 2216">
            <a:extLst>
              <a:ext uri="{FF2B5EF4-FFF2-40B4-BE49-F238E27FC236}">
                <a16:creationId xmlns:a16="http://schemas.microsoft.com/office/drawing/2014/main" id="{0A382226-BCA9-C1E6-7905-9E761CFA4F8A}"/>
              </a:ext>
            </a:extLst>
          </p:cNvPr>
          <p:cNvGrpSpPr/>
          <p:nvPr/>
        </p:nvGrpSpPr>
        <p:grpSpPr>
          <a:xfrm>
            <a:off x="7970569" y="3259012"/>
            <a:ext cx="1733540" cy="276850"/>
            <a:chOff x="3560794" y="1987555"/>
            <a:chExt cx="1733540" cy="276850"/>
          </a:xfrm>
        </p:grpSpPr>
        <p:grpSp>
          <p:nvGrpSpPr>
            <p:cNvPr id="2218" name="Group 2217">
              <a:extLst>
                <a:ext uri="{FF2B5EF4-FFF2-40B4-BE49-F238E27FC236}">
                  <a16:creationId xmlns:a16="http://schemas.microsoft.com/office/drawing/2014/main" id="{C661C8C2-2AA0-7C27-AB82-A90EA765561A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21" name="Rectangle 2220">
                <a:extLst>
                  <a:ext uri="{FF2B5EF4-FFF2-40B4-BE49-F238E27FC236}">
                    <a16:creationId xmlns:a16="http://schemas.microsoft.com/office/drawing/2014/main" id="{639B0FB7-E5F6-3382-93EF-11220D867058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2" name="Rectangle 2221">
                <a:extLst>
                  <a:ext uri="{FF2B5EF4-FFF2-40B4-BE49-F238E27FC236}">
                    <a16:creationId xmlns:a16="http://schemas.microsoft.com/office/drawing/2014/main" id="{2E4C92ED-D5F2-72B6-8046-60D6B49D1783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3" name="Rectangle 2222">
                <a:extLst>
                  <a:ext uri="{FF2B5EF4-FFF2-40B4-BE49-F238E27FC236}">
                    <a16:creationId xmlns:a16="http://schemas.microsoft.com/office/drawing/2014/main" id="{C67BBC61-AEA0-8BE4-5B3E-5AFAEBB7FE9D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4" name="Rectangle 2223">
                <a:extLst>
                  <a:ext uri="{FF2B5EF4-FFF2-40B4-BE49-F238E27FC236}">
                    <a16:creationId xmlns:a16="http://schemas.microsoft.com/office/drawing/2014/main" id="{46A2CFAC-061F-E1D9-6421-5FE364222025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19" name="TextBox 2218">
              <a:extLst>
                <a:ext uri="{FF2B5EF4-FFF2-40B4-BE49-F238E27FC236}">
                  <a16:creationId xmlns:a16="http://schemas.microsoft.com/office/drawing/2014/main" id="{0EE1489D-8ACB-816B-79A8-19FB526CC154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20" name="TextBox 2219">
              <a:extLst>
                <a:ext uri="{FF2B5EF4-FFF2-40B4-BE49-F238E27FC236}">
                  <a16:creationId xmlns:a16="http://schemas.microsoft.com/office/drawing/2014/main" id="{2A2577A9-DAE7-7225-EC99-BEA9837C0D73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25" name="Group 2224">
            <a:extLst>
              <a:ext uri="{FF2B5EF4-FFF2-40B4-BE49-F238E27FC236}">
                <a16:creationId xmlns:a16="http://schemas.microsoft.com/office/drawing/2014/main" id="{F0D7BECE-040E-2CBF-95E8-101AA10AD8A1}"/>
              </a:ext>
            </a:extLst>
          </p:cNvPr>
          <p:cNvGrpSpPr/>
          <p:nvPr/>
        </p:nvGrpSpPr>
        <p:grpSpPr>
          <a:xfrm>
            <a:off x="7970569" y="3434739"/>
            <a:ext cx="1733540" cy="276850"/>
            <a:chOff x="3560794" y="1987555"/>
            <a:chExt cx="1733540" cy="276850"/>
          </a:xfrm>
        </p:grpSpPr>
        <p:grpSp>
          <p:nvGrpSpPr>
            <p:cNvPr id="2226" name="Group 2225">
              <a:extLst>
                <a:ext uri="{FF2B5EF4-FFF2-40B4-BE49-F238E27FC236}">
                  <a16:creationId xmlns:a16="http://schemas.microsoft.com/office/drawing/2014/main" id="{0EEC415D-CF0A-495E-925F-6DF5499A6F2C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29" name="Rectangle 2228">
                <a:extLst>
                  <a:ext uri="{FF2B5EF4-FFF2-40B4-BE49-F238E27FC236}">
                    <a16:creationId xmlns:a16="http://schemas.microsoft.com/office/drawing/2014/main" id="{A8EB44E6-AF6D-B9EE-BF70-8499A64C92C7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0" name="Rectangle 2229">
                <a:extLst>
                  <a:ext uri="{FF2B5EF4-FFF2-40B4-BE49-F238E27FC236}">
                    <a16:creationId xmlns:a16="http://schemas.microsoft.com/office/drawing/2014/main" id="{4DC43648-D2C2-F9E8-7368-FDE0CAE66C8A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1" name="Rectangle 2230">
                <a:extLst>
                  <a:ext uri="{FF2B5EF4-FFF2-40B4-BE49-F238E27FC236}">
                    <a16:creationId xmlns:a16="http://schemas.microsoft.com/office/drawing/2014/main" id="{B9AF2677-2F4A-B665-E28D-4F23AE249E23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2" name="Rectangle 2231">
                <a:extLst>
                  <a:ext uri="{FF2B5EF4-FFF2-40B4-BE49-F238E27FC236}">
                    <a16:creationId xmlns:a16="http://schemas.microsoft.com/office/drawing/2014/main" id="{8E3C8DF5-ED6E-01E3-ED32-1B2E9C7C3677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27" name="TextBox 2226">
              <a:extLst>
                <a:ext uri="{FF2B5EF4-FFF2-40B4-BE49-F238E27FC236}">
                  <a16:creationId xmlns:a16="http://schemas.microsoft.com/office/drawing/2014/main" id="{FC33F045-EDC6-9696-E232-5E210C996474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28" name="TextBox 2227">
              <a:extLst>
                <a:ext uri="{FF2B5EF4-FFF2-40B4-BE49-F238E27FC236}">
                  <a16:creationId xmlns:a16="http://schemas.microsoft.com/office/drawing/2014/main" id="{046ADA19-A68D-ABBE-141D-1C92B15D7284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33" name="Group 2232">
            <a:extLst>
              <a:ext uri="{FF2B5EF4-FFF2-40B4-BE49-F238E27FC236}">
                <a16:creationId xmlns:a16="http://schemas.microsoft.com/office/drawing/2014/main" id="{A6F0BEFC-68A5-A107-34F0-94BE058753FE}"/>
              </a:ext>
            </a:extLst>
          </p:cNvPr>
          <p:cNvGrpSpPr/>
          <p:nvPr/>
        </p:nvGrpSpPr>
        <p:grpSpPr>
          <a:xfrm>
            <a:off x="7970569" y="3610466"/>
            <a:ext cx="1733540" cy="276850"/>
            <a:chOff x="3560794" y="1987555"/>
            <a:chExt cx="1733540" cy="276850"/>
          </a:xfrm>
        </p:grpSpPr>
        <p:grpSp>
          <p:nvGrpSpPr>
            <p:cNvPr id="2234" name="Group 2233">
              <a:extLst>
                <a:ext uri="{FF2B5EF4-FFF2-40B4-BE49-F238E27FC236}">
                  <a16:creationId xmlns:a16="http://schemas.microsoft.com/office/drawing/2014/main" id="{652AAFB6-4B71-612D-2CAA-98F9A555CAD7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37" name="Rectangle 2236">
                <a:extLst>
                  <a:ext uri="{FF2B5EF4-FFF2-40B4-BE49-F238E27FC236}">
                    <a16:creationId xmlns:a16="http://schemas.microsoft.com/office/drawing/2014/main" id="{AF7D14F1-07B3-4012-1C50-6FA50DDDD47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8" name="Rectangle 2237">
                <a:extLst>
                  <a:ext uri="{FF2B5EF4-FFF2-40B4-BE49-F238E27FC236}">
                    <a16:creationId xmlns:a16="http://schemas.microsoft.com/office/drawing/2014/main" id="{18A3140D-66D0-F792-5C8A-DC6C73A86708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9" name="Rectangle 2238">
                <a:extLst>
                  <a:ext uri="{FF2B5EF4-FFF2-40B4-BE49-F238E27FC236}">
                    <a16:creationId xmlns:a16="http://schemas.microsoft.com/office/drawing/2014/main" id="{5A541990-1F5B-6BF2-14C2-F4A140D98488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0" name="Rectangle 2239">
                <a:extLst>
                  <a:ext uri="{FF2B5EF4-FFF2-40B4-BE49-F238E27FC236}">
                    <a16:creationId xmlns:a16="http://schemas.microsoft.com/office/drawing/2014/main" id="{9FEF4D48-75F4-AFD2-CF10-D58A1C00F87C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35" name="TextBox 2234">
              <a:extLst>
                <a:ext uri="{FF2B5EF4-FFF2-40B4-BE49-F238E27FC236}">
                  <a16:creationId xmlns:a16="http://schemas.microsoft.com/office/drawing/2014/main" id="{BF1D1907-A955-BB44-357F-588A3487E090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36" name="TextBox 2235">
              <a:extLst>
                <a:ext uri="{FF2B5EF4-FFF2-40B4-BE49-F238E27FC236}">
                  <a16:creationId xmlns:a16="http://schemas.microsoft.com/office/drawing/2014/main" id="{1D82C527-28A9-13EC-74F3-0944F5A8C7DE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grpSp>
        <p:nvGrpSpPr>
          <p:cNvPr id="2241" name="Group 2240">
            <a:extLst>
              <a:ext uri="{FF2B5EF4-FFF2-40B4-BE49-F238E27FC236}">
                <a16:creationId xmlns:a16="http://schemas.microsoft.com/office/drawing/2014/main" id="{0E35DC2D-5580-A7FD-F044-4ADF735BDD16}"/>
              </a:ext>
            </a:extLst>
          </p:cNvPr>
          <p:cNvGrpSpPr/>
          <p:nvPr/>
        </p:nvGrpSpPr>
        <p:grpSpPr>
          <a:xfrm>
            <a:off x="7970569" y="3786191"/>
            <a:ext cx="1733540" cy="276850"/>
            <a:chOff x="3560794" y="1987555"/>
            <a:chExt cx="1733540" cy="276850"/>
          </a:xfrm>
        </p:grpSpPr>
        <p:grpSp>
          <p:nvGrpSpPr>
            <p:cNvPr id="2242" name="Group 2241">
              <a:extLst>
                <a:ext uri="{FF2B5EF4-FFF2-40B4-BE49-F238E27FC236}">
                  <a16:creationId xmlns:a16="http://schemas.microsoft.com/office/drawing/2014/main" id="{19A66638-638A-FE71-9DD0-92F299DBBE4F}"/>
                </a:ext>
              </a:extLst>
            </p:cNvPr>
            <p:cNvGrpSpPr/>
            <p:nvPr/>
          </p:nvGrpSpPr>
          <p:grpSpPr>
            <a:xfrm>
              <a:off x="3751825" y="2106164"/>
              <a:ext cx="1432433" cy="55947"/>
              <a:chOff x="4292609" y="2423302"/>
              <a:chExt cx="3241665" cy="366479"/>
            </a:xfrm>
          </p:grpSpPr>
          <p:sp>
            <p:nvSpPr>
              <p:cNvPr id="2245" name="Rectangle 2244">
                <a:extLst>
                  <a:ext uri="{FF2B5EF4-FFF2-40B4-BE49-F238E27FC236}">
                    <a16:creationId xmlns:a16="http://schemas.microsoft.com/office/drawing/2014/main" id="{B46290ED-64D6-92FD-3BB3-196928AFED6E}"/>
                  </a:ext>
                </a:extLst>
              </p:cNvPr>
              <p:cNvSpPr/>
              <p:nvPr/>
            </p:nvSpPr>
            <p:spPr>
              <a:xfrm>
                <a:off x="4991778" y="2423302"/>
                <a:ext cx="2190004" cy="366479"/>
              </a:xfrm>
              <a:prstGeom prst="rect">
                <a:avLst/>
              </a:prstGeom>
              <a:solidFill>
                <a:srgbClr val="709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6" name="Rectangle 2245">
                <a:extLst>
                  <a:ext uri="{FF2B5EF4-FFF2-40B4-BE49-F238E27FC236}">
                    <a16:creationId xmlns:a16="http://schemas.microsoft.com/office/drawing/2014/main" id="{CB7087A2-C5A4-91F2-2466-08EB1F357C2E}"/>
                  </a:ext>
                </a:extLst>
              </p:cNvPr>
              <p:cNvSpPr/>
              <p:nvPr/>
            </p:nvSpPr>
            <p:spPr>
              <a:xfrm flipH="1">
                <a:off x="7181781" y="2423302"/>
                <a:ext cx="352493" cy="366479"/>
              </a:xfrm>
              <a:prstGeom prst="rect">
                <a:avLst/>
              </a:prstGeom>
              <a:solidFill>
                <a:srgbClr val="A349A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7" name="Rectangle 2246">
                <a:extLst>
                  <a:ext uri="{FF2B5EF4-FFF2-40B4-BE49-F238E27FC236}">
                    <a16:creationId xmlns:a16="http://schemas.microsoft.com/office/drawing/2014/main" id="{C2247366-5ED0-E558-082C-B2AFB9B8910E}"/>
                  </a:ext>
                </a:extLst>
              </p:cNvPr>
              <p:cNvSpPr/>
              <p:nvPr/>
            </p:nvSpPr>
            <p:spPr>
              <a:xfrm flipH="1">
                <a:off x="4644024" y="2423302"/>
                <a:ext cx="352493" cy="366479"/>
              </a:xfrm>
              <a:prstGeom prst="rect">
                <a:avLst/>
              </a:prstGeom>
              <a:solidFill>
                <a:srgbClr val="3E47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8" name="Rectangle 2247">
                <a:extLst>
                  <a:ext uri="{FF2B5EF4-FFF2-40B4-BE49-F238E27FC236}">
                    <a16:creationId xmlns:a16="http://schemas.microsoft.com/office/drawing/2014/main" id="{AC7E6195-AC13-406B-0C22-9FABC55CE2A4}"/>
                  </a:ext>
                </a:extLst>
              </p:cNvPr>
              <p:cNvSpPr/>
              <p:nvPr/>
            </p:nvSpPr>
            <p:spPr>
              <a:xfrm flipH="1">
                <a:off x="4292609" y="2423302"/>
                <a:ext cx="352493" cy="366479"/>
              </a:xfrm>
              <a:prstGeom prst="rect">
                <a:avLst/>
              </a:prstGeom>
              <a:solidFill>
                <a:srgbClr val="377E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0C1FC997-BBB6-7F07-3B37-DCD96B950A20}"/>
                </a:ext>
              </a:extLst>
            </p:cNvPr>
            <p:cNvSpPr txBox="1"/>
            <p:nvPr/>
          </p:nvSpPr>
          <p:spPr>
            <a:xfrm>
              <a:off x="3560794" y="198755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3’</a:t>
              </a:r>
            </a:p>
          </p:txBody>
        </p:sp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0F2AED7C-05D3-0410-1FF4-00E3E9554AAD}"/>
                </a:ext>
              </a:extLst>
            </p:cNvPr>
            <p:cNvSpPr txBox="1"/>
            <p:nvPr/>
          </p:nvSpPr>
          <p:spPr>
            <a:xfrm>
              <a:off x="5163084" y="2002795"/>
              <a:ext cx="1312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5’</a:t>
              </a:r>
            </a:p>
          </p:txBody>
        </p:sp>
      </p:grpSp>
      <p:sp>
        <p:nvSpPr>
          <p:cNvPr id="2249" name="Rectangle 2248">
            <a:extLst>
              <a:ext uri="{FF2B5EF4-FFF2-40B4-BE49-F238E27FC236}">
                <a16:creationId xmlns:a16="http://schemas.microsoft.com/office/drawing/2014/main" id="{FDE81021-F929-DDE2-5A6D-71AA9B6B103F}"/>
              </a:ext>
            </a:extLst>
          </p:cNvPr>
          <p:cNvSpPr/>
          <p:nvPr/>
        </p:nvSpPr>
        <p:spPr>
          <a:xfrm>
            <a:off x="7970570" y="3456272"/>
            <a:ext cx="1868754" cy="61459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0" name="Arrow: Right 42">
            <a:extLst>
              <a:ext uri="{FF2B5EF4-FFF2-40B4-BE49-F238E27FC236}">
                <a16:creationId xmlns:a16="http://schemas.microsoft.com/office/drawing/2014/main" id="{CB99B9EE-FE86-CCD9-D099-9B8957F5BC87}"/>
              </a:ext>
            </a:extLst>
          </p:cNvPr>
          <p:cNvSpPr/>
          <p:nvPr/>
        </p:nvSpPr>
        <p:spPr>
          <a:xfrm>
            <a:off x="7244268" y="2396321"/>
            <a:ext cx="573111" cy="2760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1" name="Arrow: Right 42">
            <a:extLst>
              <a:ext uri="{FF2B5EF4-FFF2-40B4-BE49-F238E27FC236}">
                <a16:creationId xmlns:a16="http://schemas.microsoft.com/office/drawing/2014/main" id="{D6C35C5B-AEF7-7FFC-3E11-1291EE952612}"/>
              </a:ext>
            </a:extLst>
          </p:cNvPr>
          <p:cNvSpPr/>
          <p:nvPr/>
        </p:nvSpPr>
        <p:spPr>
          <a:xfrm>
            <a:off x="7244268" y="3611222"/>
            <a:ext cx="573111" cy="276094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3FB2E-75F2-F56C-9271-C56070C114A1}"/>
              </a:ext>
            </a:extLst>
          </p:cNvPr>
          <p:cNvSpPr txBox="1"/>
          <p:nvPr/>
        </p:nvSpPr>
        <p:spPr>
          <a:xfrm>
            <a:off x="4268552" y="2506991"/>
            <a:ext cx="746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Read trimming</a:t>
            </a:r>
            <a:r>
              <a:rPr lang="en-US" dirty="0"/>
              <a:t>: the 3’ switch oligo sequence and 5’ poly-A tail are trimmed from reads in cDNA library prior to alignment.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054EA9F0-0912-E897-E27D-5985347CA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039" b="7455"/>
          <a:stretch/>
        </p:blipFill>
        <p:spPr bwMode="auto">
          <a:xfrm>
            <a:off x="4197949" y="4014117"/>
            <a:ext cx="3521076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B82677F-B9A4-D884-6BB2-DE577BD89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12747" b="7455"/>
          <a:stretch/>
        </p:blipFill>
        <p:spPr bwMode="auto">
          <a:xfrm>
            <a:off x="4197949" y="4380504"/>
            <a:ext cx="3042417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D33E11C5-FE1E-F6A6-66C6-037C332D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8" t="87200" r="12746" b="7874"/>
          <a:stretch/>
        </p:blipFill>
        <p:spPr bwMode="auto">
          <a:xfrm>
            <a:off x="4328097" y="4765483"/>
            <a:ext cx="2263775" cy="1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B5E7CE92-85E9-07D5-AE42-76E834848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7258705" y="4380504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D9CE2A83-C014-96DF-2F00-1D8614C73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8" t="87200" r="1039" b="7455"/>
          <a:stretch/>
        </p:blipFill>
        <p:spPr bwMode="auto">
          <a:xfrm>
            <a:off x="6591872" y="4760685"/>
            <a:ext cx="119090" cy="1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6BDD5AB-5747-5B81-36E4-DFD0A3F86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87200" r="84257" b="7455"/>
          <a:stretch/>
        </p:blipFill>
        <p:spPr bwMode="auto">
          <a:xfrm>
            <a:off x="4209007" y="4760685"/>
            <a:ext cx="119090" cy="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422561-55B4-8201-3958-3DBBEFABA093}"/>
              </a:ext>
            </a:extLst>
          </p:cNvPr>
          <p:cNvSpPr txBox="1"/>
          <p:nvPr/>
        </p:nvSpPr>
        <p:spPr>
          <a:xfrm>
            <a:off x="4506421" y="3550053"/>
            <a:ext cx="1907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Full length cDNA Reads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FD7B24-05DC-BE12-5038-5CB4A02000BE}"/>
              </a:ext>
            </a:extLst>
          </p:cNvPr>
          <p:cNvSpPr txBox="1"/>
          <p:nvPr/>
        </p:nvSpPr>
        <p:spPr>
          <a:xfrm>
            <a:off x="9442792" y="3599198"/>
            <a:ext cx="1791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Trimmed cDNA Reads</a:t>
            </a:r>
          </a:p>
        </p:txBody>
      </p:sp>
      <p:sp>
        <p:nvSpPr>
          <p:cNvPr id="35" name="Arrow: Right 23">
            <a:extLst>
              <a:ext uri="{FF2B5EF4-FFF2-40B4-BE49-F238E27FC236}">
                <a16:creationId xmlns:a16="http://schemas.microsoft.com/office/drawing/2014/main" id="{17887E92-3B76-2934-A9AE-4BBCC6B8764D}"/>
              </a:ext>
            </a:extLst>
          </p:cNvPr>
          <p:cNvSpPr/>
          <p:nvPr/>
        </p:nvSpPr>
        <p:spPr>
          <a:xfrm>
            <a:off x="8186366" y="4002491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763EC8-3BE9-771F-6F5D-5A240F7543D6}"/>
              </a:ext>
            </a:extLst>
          </p:cNvPr>
          <p:cNvGrpSpPr/>
          <p:nvPr/>
        </p:nvGrpSpPr>
        <p:grpSpPr>
          <a:xfrm>
            <a:off x="9087734" y="4760685"/>
            <a:ext cx="2501955" cy="122475"/>
            <a:chOff x="9168723" y="3190194"/>
            <a:chExt cx="2501955" cy="122475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2540D73E-0346-54A3-8495-526EAB4377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874"/>
            <a:stretch/>
          </p:blipFill>
          <p:spPr bwMode="auto">
            <a:xfrm>
              <a:off x="9287813" y="3194992"/>
              <a:ext cx="2263775" cy="11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795A2A5D-28EF-5BC8-ADBB-E4A4E3E4B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551588" y="3190194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C7236CA2-B0F7-653A-F479-ACF11A562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168723" y="3190194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EE2F47-CB77-C5E8-E42E-4CFC61CA9178}"/>
              </a:ext>
            </a:extLst>
          </p:cNvPr>
          <p:cNvGrpSpPr/>
          <p:nvPr/>
        </p:nvGrpSpPr>
        <p:grpSpPr>
          <a:xfrm>
            <a:off x="9087734" y="4380504"/>
            <a:ext cx="2501955" cy="122475"/>
            <a:chOff x="9168723" y="2810013"/>
            <a:chExt cx="2501955" cy="122475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BF6A6B7-45F6-CB26-AABC-5EECB7122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521"/>
            <a:stretch/>
          </p:blipFill>
          <p:spPr bwMode="auto">
            <a:xfrm>
              <a:off x="9287813" y="2810768"/>
              <a:ext cx="2263775" cy="120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F6051873-3BC1-A175-3E36-467B61E4AE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551588" y="2810013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BCEA8E3-650E-C0A6-3022-5C05592E99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168723" y="2810013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9076D3-F31A-83F9-7AB4-7E1D2C65D2DB}"/>
              </a:ext>
            </a:extLst>
          </p:cNvPr>
          <p:cNvGrpSpPr/>
          <p:nvPr/>
        </p:nvGrpSpPr>
        <p:grpSpPr>
          <a:xfrm>
            <a:off x="9087734" y="4014117"/>
            <a:ext cx="2501955" cy="122475"/>
            <a:chOff x="9049633" y="2443626"/>
            <a:chExt cx="2501955" cy="122475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C3A80885-A91D-8458-3329-AAC7AAAD1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8" t="87200" r="12746" b="7521"/>
            <a:stretch/>
          </p:blipFill>
          <p:spPr bwMode="auto">
            <a:xfrm>
              <a:off x="9168723" y="2444381"/>
              <a:ext cx="2263775" cy="120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5F77B033-019A-0C20-E66D-12CF056D8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48" t="87200" r="1039" b="7455"/>
            <a:stretch/>
          </p:blipFill>
          <p:spPr bwMode="auto">
            <a:xfrm>
              <a:off x="11432498" y="2443626"/>
              <a:ext cx="119090" cy="12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5AF1EB9C-B660-DD1B-C2BC-0FE0AFF9ED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30" t="87200" r="84257" b="7455"/>
            <a:stretch/>
          </p:blipFill>
          <p:spPr bwMode="auto">
            <a:xfrm>
              <a:off x="9049633" y="2443626"/>
              <a:ext cx="119090" cy="122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Arrow: Right 33">
            <a:extLst>
              <a:ext uri="{FF2B5EF4-FFF2-40B4-BE49-F238E27FC236}">
                <a16:creationId xmlns:a16="http://schemas.microsoft.com/office/drawing/2014/main" id="{F6C60C3D-0FAA-A527-0692-C325A9C337D8}"/>
              </a:ext>
            </a:extLst>
          </p:cNvPr>
          <p:cNvSpPr/>
          <p:nvPr/>
        </p:nvSpPr>
        <p:spPr>
          <a:xfrm>
            <a:off x="8174290" y="4368878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34">
            <a:extLst>
              <a:ext uri="{FF2B5EF4-FFF2-40B4-BE49-F238E27FC236}">
                <a16:creationId xmlns:a16="http://schemas.microsoft.com/office/drawing/2014/main" id="{4D53D6E0-BD24-ADB6-5DE7-287BE144CC8F}"/>
              </a:ext>
            </a:extLst>
          </p:cNvPr>
          <p:cNvSpPr/>
          <p:nvPr/>
        </p:nvSpPr>
        <p:spPr>
          <a:xfrm>
            <a:off x="8186366" y="4749059"/>
            <a:ext cx="395926" cy="1457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3 - 4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3741576"/>
            <a:ext cx="3310759" cy="311642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154686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3E1370-9B7C-0BCF-2DE3-C0396972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15" y="1802834"/>
            <a:ext cx="6211951" cy="3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AE6B95-074D-2045-CB5C-574CDF38B60F}"/>
              </a:ext>
            </a:extLst>
          </p:cNvPr>
          <p:cNvSpPr txBox="1"/>
          <p:nvPr/>
        </p:nvSpPr>
        <p:spPr>
          <a:xfrm>
            <a:off x="4078490" y="947476"/>
            <a:ext cx="73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Cell Ranger </a:t>
            </a:r>
            <a:r>
              <a:rPr lang="en-US" dirty="0"/>
              <a:t>uses the </a:t>
            </a:r>
            <a:r>
              <a:rPr lang="en-US" b="1" dirty="0"/>
              <a:t>STAR aligner</a:t>
            </a:r>
            <a:r>
              <a:rPr lang="en-US" dirty="0"/>
              <a:t>, which perform splicing-aware alignment of reads to the genome.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66B34-CD61-EFB0-EDA3-B357B8F8B082}"/>
              </a:ext>
            </a:extLst>
          </p:cNvPr>
          <p:cNvSpPr txBox="1"/>
          <p:nvPr/>
        </p:nvSpPr>
        <p:spPr>
          <a:xfrm>
            <a:off x="4070309" y="2123018"/>
            <a:ext cx="95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</a:t>
            </a:r>
          </a:p>
          <a:p>
            <a:r>
              <a:rPr lang="en-US" sz="1400" dirty="0"/>
              <a:t>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F65D4-F7ED-4750-F775-987D03953C03}"/>
              </a:ext>
            </a:extLst>
          </p:cNvPr>
          <p:cNvSpPr txBox="1"/>
          <p:nvPr/>
        </p:nvSpPr>
        <p:spPr>
          <a:xfrm>
            <a:off x="4070309" y="3695136"/>
            <a:ext cx="106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 </a:t>
            </a:r>
          </a:p>
          <a:p>
            <a:r>
              <a:rPr lang="en-US" sz="1400" dirty="0"/>
              <a:t>Reads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BBF717F-9E79-0325-ECD3-2389F1C19F48}"/>
              </a:ext>
            </a:extLst>
          </p:cNvPr>
          <p:cNvSpPr/>
          <p:nvPr/>
        </p:nvSpPr>
        <p:spPr>
          <a:xfrm>
            <a:off x="5175339" y="1996374"/>
            <a:ext cx="253911" cy="7798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EB4A0E4-0BE7-9E88-3973-DE3DDEA920DA}"/>
              </a:ext>
            </a:extLst>
          </p:cNvPr>
          <p:cNvSpPr/>
          <p:nvPr/>
        </p:nvSpPr>
        <p:spPr>
          <a:xfrm>
            <a:off x="5182067" y="2903982"/>
            <a:ext cx="253911" cy="21728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9B2A2-D956-D993-145A-E3F886011E1C}"/>
              </a:ext>
            </a:extLst>
          </p:cNvPr>
          <p:cNvSpPr txBox="1"/>
          <p:nvPr/>
        </p:nvSpPr>
        <p:spPr>
          <a:xfrm>
            <a:off x="4078490" y="5307584"/>
            <a:ext cx="6717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B4099"/>
                </a:solidFill>
              </a:rPr>
              <a:t>Antisense reads </a:t>
            </a:r>
            <a:r>
              <a:rPr lang="en-US" sz="1600" dirty="0"/>
              <a:t>are discarded because they are not part of the transcriptome.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FC733-8DC7-77BD-45EE-625515DFB547}"/>
              </a:ext>
            </a:extLst>
          </p:cNvPr>
          <p:cNvSpPr txBox="1"/>
          <p:nvPr/>
        </p:nvSpPr>
        <p:spPr>
          <a:xfrm>
            <a:off x="4069165" y="5646138"/>
            <a:ext cx="582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84A50"/>
                </a:solidFill>
              </a:rPr>
              <a:t>Intronic reads </a:t>
            </a:r>
            <a:r>
              <a:rPr lang="en-US" sz="1600" dirty="0"/>
              <a:t>are discarded for basic gene expression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2290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5 - 6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67755" y="6416940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5109858"/>
            <a:ext cx="3310759" cy="174814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311222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58F92-AAF9-1B74-B0D5-E1983813DBA6}"/>
              </a:ext>
            </a:extLst>
          </p:cNvPr>
          <p:cNvSpPr txBox="1"/>
          <p:nvPr/>
        </p:nvSpPr>
        <p:spPr>
          <a:xfrm>
            <a:off x="3648972" y="2750222"/>
            <a:ext cx="5232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Homopolymer reads </a:t>
            </a:r>
            <a:r>
              <a:rPr lang="en-US" dirty="0"/>
              <a:t>(2+ repeat bases): known to be sources of error for DNA sequencing because it’s difficult to distinguish number of repeats beyond 2 (leads to alignment errors for the rest of reads.</a:t>
            </a:r>
          </a:p>
          <a:p>
            <a:r>
              <a:rPr lang="en-US" i="1" dirty="0"/>
              <a:t>1.43 million homopolymer regions in human genome.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9ABEFF-EC2F-FEAE-55D7-98923A2E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881" y="2771007"/>
            <a:ext cx="3070172" cy="13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5F0265-5EAA-B3D1-5F0B-1B1AC0458C2C}"/>
              </a:ext>
            </a:extLst>
          </p:cNvPr>
          <p:cNvSpPr txBox="1"/>
          <p:nvPr/>
        </p:nvSpPr>
        <p:spPr>
          <a:xfrm>
            <a:off x="3623339" y="1200097"/>
            <a:ext cx="7580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5. Cell Ranger Discards Low Quality Reads</a:t>
            </a:r>
          </a:p>
          <a:p>
            <a:r>
              <a:rPr lang="en-US" i="1" dirty="0">
                <a:solidFill>
                  <a:srgbClr val="333333"/>
                </a:solidFill>
                <a:latin typeface="Open Sans" panose="020B0606030504020204" pitchFamily="34" charset="0"/>
              </a:rPr>
              <a:t>  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Quality = mapping to a specific genome location with high confidence.</a:t>
            </a:r>
            <a:endParaRPr lang="en-US" sz="1600" b="0" i="1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bases with base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quality &lt;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be a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homopolymer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e.g. AAAAAAAAAA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B3D2D-3CA4-91D3-4496-28694B94D11A}"/>
              </a:ext>
            </a:extLst>
          </p:cNvPr>
          <p:cNvSpPr txBox="1"/>
          <p:nvPr/>
        </p:nvSpPr>
        <p:spPr>
          <a:xfrm>
            <a:off x="4667250" y="6584468"/>
            <a:ext cx="49224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https://hackbrightacademy.com/blog/indel-finder-how-the-python-version-of-this-program-works/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04355-2E07-DC26-36F1-CCADB0A0BAE9}"/>
              </a:ext>
            </a:extLst>
          </p:cNvPr>
          <p:cNvSpPr txBox="1"/>
          <p:nvPr/>
        </p:nvSpPr>
        <p:spPr>
          <a:xfrm>
            <a:off x="3623339" y="4371194"/>
            <a:ext cx="7580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6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Cell Ranger performs Umi counting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Reads are grouped by barcode, UMI, and gene annotation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there are reads with same barcode and UMI but different gene annotations,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discards the annotation with lease supported reads (low support molecules).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77025A-3124-8F53-703F-206081FF5B9A}"/>
              </a:ext>
            </a:extLst>
          </p:cNvPr>
          <p:cNvSpPr txBox="1"/>
          <p:nvPr/>
        </p:nvSpPr>
        <p:spPr>
          <a:xfrm>
            <a:off x="4219226" y="5901389"/>
            <a:ext cx="758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Output counts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: unfiltered featured-barcode matrix</a:t>
            </a:r>
            <a:endParaRPr lang="en-US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B5BDF6-19AC-AB79-F64E-C7B7B0A5D64F}"/>
              </a:ext>
            </a:extLst>
          </p:cNvPr>
          <p:cNvSpPr/>
          <p:nvPr/>
        </p:nvSpPr>
        <p:spPr>
          <a:xfrm>
            <a:off x="3935896" y="5747501"/>
            <a:ext cx="6268278" cy="483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Alignment: 7 - 9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6738356"/>
            <a:ext cx="3310759" cy="11964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448050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5EFB96-ED84-C25D-8AAB-689AB802411A}"/>
              </a:ext>
            </a:extLst>
          </p:cNvPr>
          <p:cNvSpPr txBox="1"/>
          <p:nvPr/>
        </p:nvSpPr>
        <p:spPr>
          <a:xfrm>
            <a:off x="3862507" y="3223886"/>
            <a:ext cx="619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 Discard Empty GEMs (gel bead in emulsion droplets).</a:t>
            </a:r>
          </a:p>
        </p:txBody>
      </p:sp>
      <p:pic>
        <p:nvPicPr>
          <p:cNvPr id="4098" name="Picture 2" descr="Ambient RNA Overview">
            <a:extLst>
              <a:ext uri="{FF2B5EF4-FFF2-40B4-BE49-F238E27FC236}">
                <a16:creationId xmlns:a16="http://schemas.microsoft.com/office/drawing/2014/main" id="{06770701-85D9-E17F-DD1C-249F36076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r="77043" b="70187"/>
          <a:stretch/>
        </p:blipFill>
        <p:spPr bwMode="auto">
          <a:xfrm>
            <a:off x="4582721" y="3623153"/>
            <a:ext cx="1960023" cy="113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939DCFA-2F03-9242-DF2C-171FE8E1A1D1}"/>
              </a:ext>
            </a:extLst>
          </p:cNvPr>
          <p:cNvGrpSpPr>
            <a:grpSpLocks noChangeAspect="1"/>
          </p:cNvGrpSpPr>
          <p:nvPr/>
        </p:nvGrpSpPr>
        <p:grpSpPr>
          <a:xfrm>
            <a:off x="6871119" y="3623153"/>
            <a:ext cx="1726682" cy="1053269"/>
            <a:chOff x="7505700" y="4313662"/>
            <a:chExt cx="1031438" cy="629173"/>
          </a:xfrm>
        </p:grpSpPr>
        <p:pic>
          <p:nvPicPr>
            <p:cNvPr id="19" name="Picture 2" descr="Ambient RNA Overview">
              <a:extLst>
                <a:ext uri="{FF2B5EF4-FFF2-40B4-BE49-F238E27FC236}">
                  <a16:creationId xmlns:a16="http://schemas.microsoft.com/office/drawing/2014/main" id="{E9087419-48A8-5AEA-9CEA-D56819666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82" t="28113" r="52064" b="46845"/>
            <a:stretch/>
          </p:blipFill>
          <p:spPr bwMode="auto">
            <a:xfrm>
              <a:off x="7683698" y="4313662"/>
              <a:ext cx="853440" cy="62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806F45-DADE-44B0-6FC5-E8D62415E87B}"/>
                </a:ext>
              </a:extLst>
            </p:cNvPr>
            <p:cNvSpPr/>
            <p:nvPr/>
          </p:nvSpPr>
          <p:spPr>
            <a:xfrm>
              <a:off x="7505700" y="4313662"/>
              <a:ext cx="39624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99A81A7-E9F1-4DA5-7377-D89909D7D43A}"/>
              </a:ext>
            </a:extLst>
          </p:cNvPr>
          <p:cNvSpPr txBox="1"/>
          <p:nvPr/>
        </p:nvSpPr>
        <p:spPr>
          <a:xfrm>
            <a:off x="4060059" y="5852040"/>
            <a:ext cx="758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&gt;&gt; Output results: filtered featured-barcode matrix</a:t>
            </a: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1ABEC-5C9F-F1C3-35C2-9D253F3B4EE8}"/>
              </a:ext>
            </a:extLst>
          </p:cNvPr>
          <p:cNvSpPr txBox="1"/>
          <p:nvPr/>
        </p:nvSpPr>
        <p:spPr>
          <a:xfrm>
            <a:off x="3862507" y="1099968"/>
            <a:ext cx="619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  <a:r>
              <a:rPr lang="en-US"/>
              <a:t>. </a:t>
            </a:r>
            <a:r>
              <a:rPr lang="en-US" dirty="0"/>
              <a:t>Discard duplicate molecules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3B7D2-3703-91E0-6190-6D41AA8E24E3}"/>
              </a:ext>
            </a:extLst>
          </p:cNvPr>
          <p:cNvSpPr txBox="1"/>
          <p:nvPr/>
        </p:nvSpPr>
        <p:spPr>
          <a:xfrm>
            <a:off x="5795780" y="2054412"/>
            <a:ext cx="12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007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AF7C-BFFF-0B52-1AF5-DE7E3658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Indexed Reference Genome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7CC2A-F866-6BC0-33A8-43389214A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" r="-1"/>
          <a:stretch/>
        </p:blipFill>
        <p:spPr>
          <a:xfrm>
            <a:off x="448454" y="1009305"/>
            <a:ext cx="8044089" cy="54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Alignment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207BB-9632-1571-EEF5-3E724D67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6" y="3155486"/>
            <a:ext cx="5382376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F6576-6704-37D3-63D6-CA58A553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6" y="2072615"/>
            <a:ext cx="4001058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7AE1C7-515B-E59C-E200-48350423E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6"/>
          <a:stretch/>
        </p:blipFill>
        <p:spPr>
          <a:xfrm>
            <a:off x="223236" y="4953649"/>
            <a:ext cx="5268060" cy="1101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1DDB22-DB48-35E2-AA11-229F55E038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9"/>
          <a:stretch/>
        </p:blipFill>
        <p:spPr>
          <a:xfrm>
            <a:off x="6328829" y="1741438"/>
            <a:ext cx="5525271" cy="1304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963E76-F61C-A1ED-E201-5541B2D5A580}"/>
              </a:ext>
            </a:extLst>
          </p:cNvPr>
          <p:cNvSpPr txBox="1"/>
          <p:nvPr/>
        </p:nvSpPr>
        <p:spPr>
          <a:xfrm>
            <a:off x="76211" y="674439"/>
            <a:ext cx="567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 script found in /M2_CellRanger_Alignment/align_zebrahub_sra.sh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AAAD8-7F7F-8E25-083F-297BD2D283AD}"/>
              </a:ext>
            </a:extLst>
          </p:cNvPr>
          <p:cNvSpPr txBox="1"/>
          <p:nvPr/>
        </p:nvSpPr>
        <p:spPr>
          <a:xfrm>
            <a:off x="889269" y="2544946"/>
            <a:ext cx="1866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07C47-BAA5-8263-1797-C0FA213D1D12}"/>
              </a:ext>
            </a:extLst>
          </p:cNvPr>
          <p:cNvSpPr txBox="1"/>
          <p:nvPr/>
        </p:nvSpPr>
        <p:spPr>
          <a:xfrm>
            <a:off x="851169" y="3630507"/>
            <a:ext cx="2454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./SRR23691690_1.fastq</a:t>
            </a:r>
          </a:p>
          <a:p>
            <a:r>
              <a:rPr lang="en-US" sz="1200" dirty="0"/>
              <a:t>./SRR23691690_2.fastq</a:t>
            </a:r>
          </a:p>
          <a:p>
            <a:r>
              <a:rPr lang="en-US" sz="1200" dirty="0"/>
              <a:t>./SRR23691690_3.fastq</a:t>
            </a:r>
          </a:p>
          <a:p>
            <a:r>
              <a:rPr lang="en-US" sz="1200" dirty="0"/>
              <a:t>./SRR23691690_4.fastq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B85D9-30B5-A401-DA0E-5B677392C5E6}"/>
              </a:ext>
            </a:extLst>
          </p:cNvPr>
          <p:cNvSpPr txBox="1"/>
          <p:nvPr/>
        </p:nvSpPr>
        <p:spPr>
          <a:xfrm>
            <a:off x="837204" y="6110427"/>
            <a:ext cx="3186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./SRR23691690_S1_L001_R1_001.fastq</a:t>
            </a:r>
          </a:p>
          <a:p>
            <a:r>
              <a:rPr lang="en-US" sz="1200" dirty="0"/>
              <a:t>./SRR23691690_S1_L001_R2_001.fastq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67EBE4-412E-86F4-42E3-11F69D156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843" y="3330435"/>
            <a:ext cx="5492672" cy="26314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10977A-F843-6C63-32C6-E4A330FA7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36" y="1144148"/>
            <a:ext cx="62302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1492</TotalTime>
  <Words>998</Words>
  <Application>Microsoft Office PowerPoint</Application>
  <PresentationFormat>Widescreen</PresentationFormat>
  <Paragraphs>176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Apple Chancery</vt:lpstr>
      <vt:lpstr>Arial</vt:lpstr>
      <vt:lpstr>Arial Unicode MS</vt:lpstr>
      <vt:lpstr>Calibri</vt:lpstr>
      <vt:lpstr>Calibri Light</vt:lpstr>
      <vt:lpstr>Open Sans</vt:lpstr>
      <vt:lpstr>Office Theme</vt:lpstr>
      <vt:lpstr>Worksheet</vt:lpstr>
      <vt:lpstr>Module 2: Aligning Reads with Cell Ranger</vt:lpstr>
      <vt:lpstr>Single Cell Alignment with Cell Ranger</vt:lpstr>
      <vt:lpstr>Cell Ranger Alignment: 1 - 2</vt:lpstr>
      <vt:lpstr>Cell Ranger Alignment: 1 - 2</vt:lpstr>
      <vt:lpstr>Cell Ranger Alignment: 3 - 4</vt:lpstr>
      <vt:lpstr>Cell Ranger Alignment: 5 - 6</vt:lpstr>
      <vt:lpstr>Cell Ranger Alignment: 7 - 9</vt:lpstr>
      <vt:lpstr>Cell Ranger Indexed Reference Genome Script</vt:lpstr>
      <vt:lpstr>Cell Ranger Alignment Script</vt:lpstr>
      <vt:lpstr>Cell Ranger Outputs</vt:lpstr>
      <vt:lpstr>Key Cell Ranger Parameters for Alignment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124</cp:revision>
  <dcterms:created xsi:type="dcterms:W3CDTF">2024-01-01T16:06:19Z</dcterms:created>
  <dcterms:modified xsi:type="dcterms:W3CDTF">2024-04-03T17:25:25Z</dcterms:modified>
</cp:coreProperties>
</file>