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9"/>
  </p:notesMasterIdLst>
  <p:sldIdLst>
    <p:sldId id="256" r:id="rId2"/>
    <p:sldId id="267" r:id="rId3"/>
    <p:sldId id="261" r:id="rId4"/>
    <p:sldId id="262" r:id="rId5"/>
    <p:sldId id="263" r:id="rId6"/>
    <p:sldId id="276" r:id="rId7"/>
    <p:sldId id="275" r:id="rId8"/>
    <p:sldId id="264" r:id="rId9"/>
    <p:sldId id="266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 Differential Gene Analysis and Exploratory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/>
              <a:t>-Seq Workshop,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Functions for 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conserved between two groups. It means they are differentially expressed compared to other groups, but have similar expression between the two groups you're actually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the 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don't have to manually define anything.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are not forced to be unique to only one 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424108" y="1216068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two different identity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you have to specify both identity groups.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8" y="6187736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167348" y="6236247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18023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7A40-8DFE-BE6A-F4F0-6ECC768F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import thresholds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9C42A-37E6-3768-369D-BA1252B05C75}"/>
              </a:ext>
            </a:extLst>
          </p:cNvPr>
          <p:cNvSpPr/>
          <p:nvPr/>
        </p:nvSpPr>
        <p:spPr>
          <a:xfrm>
            <a:off x="0" y="629173"/>
            <a:ext cx="1704975" cy="10218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25B10-FB02-8B8A-E12A-FF6F840E92AC}"/>
              </a:ext>
            </a:extLst>
          </p:cNvPr>
          <p:cNvSpPr/>
          <p:nvPr/>
        </p:nvSpPr>
        <p:spPr>
          <a:xfrm>
            <a:off x="-1" y="2203704"/>
            <a:ext cx="1704975" cy="465429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0D0556-C14A-C2E8-4DD6-AF59C7339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74"/>
          <a:stretch/>
        </p:blipFill>
        <p:spPr>
          <a:xfrm>
            <a:off x="2337073" y="974646"/>
            <a:ext cx="5554946" cy="1095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6BAAE-6F02-0C07-AF9D-856526CD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24" y="2161191"/>
            <a:ext cx="4386631" cy="2551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567878-B8B9-26F0-28E0-6DF5B283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073" y="2898648"/>
            <a:ext cx="4823903" cy="2819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53B9CF-C3B5-96D0-B1F6-1E41F87EE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812" y="4894445"/>
            <a:ext cx="432495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2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A846-4BFB-02A1-AF84-4918220D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Highly Variable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315ED-3843-C54E-CCEF-629047456D2D}"/>
              </a:ext>
            </a:extLst>
          </p:cNvPr>
          <p:cNvSpPr/>
          <p:nvPr/>
        </p:nvSpPr>
        <p:spPr>
          <a:xfrm>
            <a:off x="0" y="629173"/>
            <a:ext cx="1704975" cy="17203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09E47-F905-B044-5629-2F5F3EF59AEF}"/>
              </a:ext>
            </a:extLst>
          </p:cNvPr>
          <p:cNvSpPr/>
          <p:nvPr/>
        </p:nvSpPr>
        <p:spPr>
          <a:xfrm>
            <a:off x="-1" y="2946400"/>
            <a:ext cx="1704975" cy="39116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9DB23-EE22-55D9-571B-E616B17A8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"/>
          <a:stretch/>
        </p:blipFill>
        <p:spPr>
          <a:xfrm>
            <a:off x="7216003" y="2341746"/>
            <a:ext cx="4863221" cy="3676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E95C2F-E129-0950-2681-C1AFBF2C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24" y="2498715"/>
            <a:ext cx="4964898" cy="3555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32E17C-52EA-DEB4-6251-DC1AD11B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757" y="953094"/>
            <a:ext cx="596348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4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9D0E-D3AC-8D88-A03B-BFA357F0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 </a:t>
            </a:r>
            <a:r>
              <a:rPr lang="en-US" dirty="0" err="1"/>
              <a:t>Laodings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30808-A778-B7B4-E8C8-6D88DA00DAEC}"/>
              </a:ext>
            </a:extLst>
          </p:cNvPr>
          <p:cNvSpPr/>
          <p:nvPr/>
        </p:nvSpPr>
        <p:spPr>
          <a:xfrm>
            <a:off x="0" y="629173"/>
            <a:ext cx="1704975" cy="30030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A99C1-0636-6FA6-B582-CFE72F0E967E}"/>
              </a:ext>
            </a:extLst>
          </p:cNvPr>
          <p:cNvSpPr/>
          <p:nvPr/>
        </p:nvSpPr>
        <p:spPr>
          <a:xfrm>
            <a:off x="-1" y="4508500"/>
            <a:ext cx="1704975" cy="23494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11ED7A-065B-6814-A15F-EAC2850B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21" y="1756123"/>
            <a:ext cx="5530262" cy="4302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EC99A-AF75-84F0-975A-6FB5F439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850" y="1123741"/>
            <a:ext cx="4029637" cy="362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AD3E0-21A0-51D0-C0AD-82B71FCFEB25}"/>
              </a:ext>
            </a:extLst>
          </p:cNvPr>
          <p:cNvSpPr txBox="1"/>
          <p:nvPr/>
        </p:nvSpPr>
        <p:spPr>
          <a:xfrm>
            <a:off x="8688779" y="2752780"/>
            <a:ext cx="3071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Visualize loadings for principal </a:t>
            </a:r>
          </a:p>
          <a:p>
            <a:r>
              <a:rPr lang="en-US" dirty="0"/>
              <a:t>components in PCA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CD8DE-33F9-FE1E-285D-5FE5917003C0}"/>
              </a:ext>
            </a:extLst>
          </p:cNvPr>
          <p:cNvSpPr txBox="1"/>
          <p:nvPr/>
        </p:nvSpPr>
        <p:spPr>
          <a:xfrm>
            <a:off x="9262329" y="3907257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Plot: PCA Loading x Gene</a:t>
            </a:r>
          </a:p>
        </p:txBody>
      </p:sp>
    </p:spTree>
    <p:extLst>
      <p:ext uri="{BB962C8B-B14F-4D97-AF65-F5344CB8AC3E}">
        <p14:creationId xmlns:p14="http://schemas.microsoft.com/office/powerpoint/2010/main" val="402512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907-68AF-A215-11AE-B873C8B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 loadings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EE68F-B47D-C6D8-BAE3-70D40C4B601D}"/>
              </a:ext>
            </a:extLst>
          </p:cNvPr>
          <p:cNvSpPr/>
          <p:nvPr/>
        </p:nvSpPr>
        <p:spPr>
          <a:xfrm>
            <a:off x="0" y="629173"/>
            <a:ext cx="1704975" cy="300099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DA614-7A0D-03F1-9333-E1E26CFB60B3}"/>
              </a:ext>
            </a:extLst>
          </p:cNvPr>
          <p:cNvSpPr/>
          <p:nvPr/>
        </p:nvSpPr>
        <p:spPr>
          <a:xfrm>
            <a:off x="-1" y="4508500"/>
            <a:ext cx="1704975" cy="23494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DDEC4-FC52-BD21-130F-4B3B74F7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00" y="1374238"/>
            <a:ext cx="6791930" cy="5214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7B2A3-C31B-CEF5-6CD4-940869B5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9" y="914824"/>
            <a:ext cx="4505954" cy="390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D4597E-92B3-47E2-EBF3-BFC66AA2ED41}"/>
              </a:ext>
            </a:extLst>
          </p:cNvPr>
          <p:cNvSpPr txBox="1"/>
          <p:nvPr/>
        </p:nvSpPr>
        <p:spPr>
          <a:xfrm>
            <a:off x="9461570" y="2985772"/>
            <a:ext cx="247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Plot: Cell X Gene, color is PC loading. Cells and genes sorted by PC score.</a:t>
            </a:r>
          </a:p>
        </p:txBody>
      </p:sp>
    </p:spTree>
    <p:extLst>
      <p:ext uri="{BB962C8B-B14F-4D97-AF65-F5344CB8AC3E}">
        <p14:creationId xmlns:p14="http://schemas.microsoft.com/office/powerpoint/2010/main" val="347353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2F40-11DC-0F13-B925-FF77A1AA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56" y="1017479"/>
            <a:ext cx="524900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90225-859C-BDED-A8D7-23A0C9CD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36" y="2167128"/>
            <a:ext cx="6498166" cy="402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90031-949A-B05D-D74A-78660DAF65BE}"/>
              </a:ext>
            </a:extLst>
          </p:cNvPr>
          <p:cNvSpPr txBox="1"/>
          <p:nvPr/>
        </p:nvSpPr>
        <p:spPr>
          <a:xfrm>
            <a:off x="2962656" y="1592646"/>
            <a:ext cx="71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datapoint is a cell, each plot is a genes, plots are Cluster X Expression.</a:t>
            </a:r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1A0B5-2E14-BC57-F4F0-2732DD7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39" y="1299850"/>
            <a:ext cx="6937833" cy="555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329FB-272E-224F-5E3A-1D72556C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12" y="807504"/>
            <a:ext cx="570627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BCA59-9CB5-A062-5C37-791D01B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7" y="768873"/>
            <a:ext cx="7339601" cy="566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8D7C4-79F8-E87C-F1D8-50475A05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48" y="2762157"/>
            <a:ext cx="305795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AACD2-3030-7BAD-1235-066B0E9B9E6D}"/>
              </a:ext>
            </a:extLst>
          </p:cNvPr>
          <p:cNvSpPr/>
          <p:nvPr/>
        </p:nvSpPr>
        <p:spPr>
          <a:xfrm>
            <a:off x="9952791" y="6179207"/>
            <a:ext cx="2239209" cy="678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435388" y="2437402"/>
            <a:ext cx="571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u="sng" dirty="0"/>
              <a:t>pairwise fashion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435388" y="3724561"/>
            <a:ext cx="614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a </a:t>
            </a:r>
            <a:r>
              <a:rPr lang="en-US" u="sng" dirty="0"/>
              <a:t>pair of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413943" y="4653935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435388" y="5531281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i="1" dirty="0"/>
              <a:t>two study groups </a:t>
            </a:r>
            <a:r>
              <a:rPr lang="en-US" b="1" dirty="0"/>
              <a:t>(with replicates)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349953" y="938676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9121518" y="3410804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921" y="3408147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544256" y="3524990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579728" y="319254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1037053" y="318942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5EEFE-36C2-4AB2-F3B1-EEAA04BD405E}"/>
              </a:ext>
            </a:extLst>
          </p:cNvPr>
          <p:cNvGrpSpPr/>
          <p:nvPr/>
        </p:nvGrpSpPr>
        <p:grpSpPr>
          <a:xfrm>
            <a:off x="7987083" y="5302616"/>
            <a:ext cx="2773117" cy="1484799"/>
            <a:chOff x="7429299" y="5036847"/>
            <a:chExt cx="2773117" cy="1484799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0F5A9075-FE35-8D45-6977-7ABA6F103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299" y="53117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CBC203A-88EC-A976-856D-6AAA8A558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3073" y="53123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979CC-D292-06FF-1DF0-E3159B8BA24C}"/>
                </a:ext>
              </a:extLst>
            </p:cNvPr>
            <p:cNvCxnSpPr>
              <a:cxnSpLocks/>
            </p:cNvCxnSpPr>
            <p:nvPr/>
          </p:nvCxnSpPr>
          <p:spPr>
            <a:xfrm>
              <a:off x="7850781" y="5428310"/>
              <a:ext cx="1317625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2E9373-8D6B-89C8-FC37-5620FF6FFEBB}"/>
                </a:ext>
              </a:extLst>
            </p:cNvPr>
            <p:cNvCxnSpPr>
              <a:cxnSpLocks/>
            </p:cNvCxnSpPr>
            <p:nvPr/>
          </p:nvCxnSpPr>
          <p:spPr>
            <a:xfrm>
              <a:off x="8375449" y="5637860"/>
              <a:ext cx="141208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C560E5-08ED-D4AC-B58D-FB96ECA92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74" y="5780088"/>
              <a:ext cx="126603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00B904-DBAF-F505-2F63-F1485A7E4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8496" y="5913438"/>
              <a:ext cx="1399110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933BEBB9-BC35-3E3E-96A0-9CB11EE2D2C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175" y="60364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>
              <a:extLst>
                <a:ext uri="{FF2B5EF4-FFF2-40B4-BE49-F238E27FC236}">
                  <a16:creationId xmlns:a16="http://schemas.microsoft.com/office/drawing/2014/main" id="{58CE3115-56C3-B4BE-8540-A4930895861E}"/>
                </a:ext>
              </a:extLst>
            </p:cNvPr>
            <p:cNvCxnSpPr>
              <a:cxnSpLocks/>
            </p:cNvCxnSpPr>
            <p:nvPr/>
          </p:nvCxnSpPr>
          <p:spPr>
            <a:xfrm>
              <a:off x="7805802" y="61761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1" name="Straight Connector 9220">
              <a:extLst>
                <a:ext uri="{FF2B5EF4-FFF2-40B4-BE49-F238E27FC236}">
                  <a16:creationId xmlns:a16="http://schemas.microsoft.com/office/drawing/2014/main" id="{768B1B0A-661D-4AB3-A5E5-FC8E8C8F1B08}"/>
                </a:ext>
              </a:extLst>
            </p:cNvPr>
            <p:cNvCxnSpPr>
              <a:cxnSpLocks/>
            </p:cNvCxnSpPr>
            <p:nvPr/>
          </p:nvCxnSpPr>
          <p:spPr>
            <a:xfrm>
              <a:off x="7929627" y="62777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TextBox 9226">
              <a:extLst>
                <a:ext uri="{FF2B5EF4-FFF2-40B4-BE49-F238E27FC236}">
                  <a16:creationId xmlns:a16="http://schemas.microsoft.com/office/drawing/2014/main" id="{0B3984F7-4D4A-DD0F-4126-30D2CCC910FC}"/>
                </a:ext>
              </a:extLst>
            </p:cNvPr>
            <p:cNvSpPr txBox="1"/>
            <p:nvPr/>
          </p:nvSpPr>
          <p:spPr>
            <a:xfrm>
              <a:off x="7917519" y="503996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Ctrl</a:t>
              </a:r>
            </a:p>
          </p:txBody>
        </p:sp>
        <p:sp>
          <p:nvSpPr>
            <p:cNvPr id="9228" name="TextBox 9227">
              <a:extLst>
                <a:ext uri="{FF2B5EF4-FFF2-40B4-BE49-F238E27FC236}">
                  <a16:creationId xmlns:a16="http://schemas.microsoft.com/office/drawing/2014/main" id="{24C7D4CA-05F8-F15A-953C-C180EAAFFEBE}"/>
                </a:ext>
              </a:extLst>
            </p:cNvPr>
            <p:cNvSpPr txBox="1"/>
            <p:nvPr/>
          </p:nvSpPr>
          <p:spPr>
            <a:xfrm>
              <a:off x="9374844" y="503684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773175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428919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142845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443984"/>
            <a:ext cx="1892300" cy="241401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23938" y="1743836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3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4290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48203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50527"/>
            <a:ext cx="5627490" cy="4009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738260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12189"/>
            <a:ext cx="5534797" cy="743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8C572-0CA4-DF61-465E-D9A3828C1D0C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5EE81-8AF2-1ABB-FDA3-DDA627ED3283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7" y="1807099"/>
            <a:ext cx="7025640" cy="505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5" y="818030"/>
            <a:ext cx="5839640" cy="800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5767E-7FDA-9C82-088B-031F60E6ECB3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19A6-B2BA-E7E8-DFB0-7F9947B32F91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48" y="4416791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1516</TotalTime>
  <Words>414</Words>
  <Application>Microsoft Office PowerPoint</Application>
  <PresentationFormat>Widescreen</PresentationFormat>
  <Paragraphs>53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Consolas</vt:lpstr>
      <vt:lpstr>Lato</vt:lpstr>
      <vt:lpstr>Office Theme</vt:lpstr>
      <vt:lpstr>Module 4: Differential Gene Analysis and Exploratory Analysis with Seurat</vt:lpstr>
      <vt:lpstr>Conserved Marker Analysis</vt:lpstr>
      <vt:lpstr>Conserved Marker Analysis</vt:lpstr>
      <vt:lpstr>Visualizing Conserved Markers</vt:lpstr>
      <vt:lpstr>Differential Gene Expression Analysis: Single Study Group</vt:lpstr>
      <vt:lpstr>PowerPoint Presentation</vt:lpstr>
      <vt:lpstr>Differential Gene Expression Analysis: Single Study Group</vt:lpstr>
      <vt:lpstr>Differential Gene Expression Analysis: Pseudobulk</vt:lpstr>
      <vt:lpstr>Differential Gene Expression Analysis: Pseudobulk</vt:lpstr>
      <vt:lpstr>Seurat Functions for DGE</vt:lpstr>
      <vt:lpstr>Visualizing Data import thresholds</vt:lpstr>
      <vt:lpstr>Visualize Highly Variable Features</vt:lpstr>
      <vt:lpstr>PCA Dim Laodings</vt:lpstr>
      <vt:lpstr>PCA Dim loadings</vt:lpstr>
      <vt:lpstr>Specific Gene Expression in Each Cluster</vt:lpstr>
      <vt:lpstr>Cell Heatmap of Gene Expression</vt:lpstr>
      <vt:lpstr>Heatmap of top 20 Genes for Each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166</cp:revision>
  <dcterms:created xsi:type="dcterms:W3CDTF">2024-01-01T16:06:19Z</dcterms:created>
  <dcterms:modified xsi:type="dcterms:W3CDTF">2024-04-03T17:25:48Z</dcterms:modified>
</cp:coreProperties>
</file>