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4"/>
  </p:notesMasterIdLst>
  <p:sldIdLst>
    <p:sldId id="256" r:id="rId2"/>
    <p:sldId id="266" r:id="rId3"/>
    <p:sldId id="263" r:id="rId4"/>
    <p:sldId id="267" r:id="rId5"/>
    <p:sldId id="268" r:id="rId6"/>
    <p:sldId id="269" r:id="rId7"/>
    <p:sldId id="262" r:id="rId8"/>
    <p:sldId id="271" r:id="rId9"/>
    <p:sldId id="264" r:id="rId10"/>
    <p:sldId id="265" r:id="rId11"/>
    <p:sldId id="260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4694"/>
  </p:normalViewPr>
  <p:slideViewPr>
    <p:cSldViewPr snapToGrid="0">
      <p:cViewPr varScale="1">
        <p:scale>
          <a:sx n="105" d="100"/>
          <a:sy n="105" d="100"/>
        </p:scale>
        <p:origin x="75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5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3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8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7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2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057B878-12E1-E213-DD5D-E8C3B95D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90"/>
          <a:stretch/>
        </p:blipFill>
        <p:spPr bwMode="auto">
          <a:xfrm>
            <a:off x="11657405" y="6405597"/>
            <a:ext cx="440780" cy="3693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65629-9282-59A2-3252-22C976A32FCB}"/>
              </a:ext>
            </a:extLst>
          </p:cNvPr>
          <p:cNvSpPr/>
          <p:nvPr/>
        </p:nvSpPr>
        <p:spPr>
          <a:xfrm>
            <a:off x="10327568" y="6413419"/>
            <a:ext cx="162346" cy="36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DB1A56D-B0BB-83FA-A9E4-F4640E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81" y="6356350"/>
            <a:ext cx="398897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47B1-0652-4F82-C0D7-6BB9058EF211}"/>
              </a:ext>
            </a:extLst>
          </p:cNvPr>
          <p:cNvGrpSpPr/>
          <p:nvPr/>
        </p:nvGrpSpPr>
        <p:grpSpPr>
          <a:xfrm>
            <a:off x="10421120" y="6361244"/>
            <a:ext cx="1358031" cy="470621"/>
            <a:chOff x="10250948" y="6361244"/>
            <a:chExt cx="1358031" cy="4706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3C571-9C77-A5A7-27CB-DF2E8AB20A94}"/>
                </a:ext>
              </a:extLst>
            </p:cNvPr>
            <p:cNvSpPr txBox="1"/>
            <p:nvPr userDrawn="1"/>
          </p:nvSpPr>
          <p:spPr>
            <a:xfrm>
              <a:off x="10288746" y="6401527"/>
              <a:ext cx="1320233" cy="42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ATA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sz="1200" spc="-2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CIENCE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CADEMY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B7E82-3AE1-1ED0-9C75-D904117A350C}"/>
                </a:ext>
              </a:extLst>
            </p:cNvPr>
            <p:cNvSpPr txBox="1"/>
            <p:nvPr userDrawn="1"/>
          </p:nvSpPr>
          <p:spPr>
            <a:xfrm>
              <a:off x="10250948" y="6365476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948DE-BE55-32BF-3755-41B53C339311}"/>
                </a:ext>
              </a:extLst>
            </p:cNvPr>
            <p:cNvSpPr txBox="1"/>
            <p:nvPr userDrawn="1"/>
          </p:nvSpPr>
          <p:spPr>
            <a:xfrm>
              <a:off x="10686216" y="6361244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460B7-E159-6953-8B40-5396511A4476}"/>
                </a:ext>
              </a:extLst>
            </p:cNvPr>
            <p:cNvSpPr txBox="1"/>
            <p:nvPr userDrawn="1"/>
          </p:nvSpPr>
          <p:spPr>
            <a:xfrm>
              <a:off x="10260092" y="6524088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987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7: Summary and Best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-Seq Workshop, 2024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B99E-6447-04B6-9A03-5D547785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 of Reproducibility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465FF-77F1-494A-1CC8-270A63C3DA00}"/>
              </a:ext>
            </a:extLst>
          </p:cNvPr>
          <p:cNvSpPr txBox="1"/>
          <p:nvPr/>
        </p:nvSpPr>
        <p:spPr>
          <a:xfrm>
            <a:off x="246126" y="890778"/>
            <a:ext cx="321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of the challenge of making  </a:t>
            </a:r>
          </a:p>
        </p:txBody>
      </p:sp>
    </p:spTree>
    <p:extLst>
      <p:ext uri="{BB962C8B-B14F-4D97-AF65-F5344CB8AC3E}">
        <p14:creationId xmlns:p14="http://schemas.microsoft.com/office/powerpoint/2010/main" val="1583192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5C25-9764-0E33-75E8-12E08808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7D76D-6074-C2ED-67AD-8966978C323E}"/>
              </a:ext>
            </a:extLst>
          </p:cNvPr>
          <p:cNvSpPr txBox="1"/>
          <p:nvPr/>
        </p:nvSpPr>
        <p:spPr>
          <a:xfrm>
            <a:off x="851317" y="2155350"/>
            <a:ext cx="78062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Understand the </a:t>
            </a:r>
            <a:r>
              <a:rPr lang="en-US" b="1" dirty="0"/>
              <a:t>basic process </a:t>
            </a:r>
            <a:r>
              <a:rPr lang="en-US" dirty="0"/>
              <a:t>of </a:t>
            </a:r>
            <a:r>
              <a:rPr lang="en-US" i="1" dirty="0"/>
              <a:t>how</a:t>
            </a:r>
            <a:r>
              <a:rPr lang="en-US" dirty="0"/>
              <a:t> single cell RNA-seq is analyzed.</a:t>
            </a:r>
          </a:p>
          <a:p>
            <a:pPr marL="342900" indent="-342900">
              <a:buAutoNum type="arabicPeriod"/>
            </a:pPr>
            <a:r>
              <a:rPr lang="en-US" dirty="0"/>
              <a:t>Familiarity with </a:t>
            </a:r>
            <a:r>
              <a:rPr lang="en-US" b="1" dirty="0"/>
              <a:t>standard processing pipeline </a:t>
            </a:r>
            <a:r>
              <a:rPr lang="en-US" dirty="0"/>
              <a:t>with Seurat.</a:t>
            </a:r>
          </a:p>
          <a:p>
            <a:pPr marL="342900" indent="-342900">
              <a:buAutoNum type="arabicPeriod"/>
            </a:pPr>
            <a:r>
              <a:rPr lang="en-US" dirty="0"/>
              <a:t>Intuitive understanding of the </a:t>
            </a:r>
            <a:r>
              <a:rPr lang="en-US" u="sng" dirty="0"/>
              <a:t>need</a:t>
            </a:r>
            <a:r>
              <a:rPr lang="en-US" dirty="0"/>
              <a:t> and </a:t>
            </a:r>
            <a:r>
              <a:rPr lang="en-US" u="sng" dirty="0"/>
              <a:t>concept</a:t>
            </a:r>
            <a:r>
              <a:rPr lang="en-US" dirty="0"/>
              <a:t> for each part of the pipeline.</a:t>
            </a:r>
          </a:p>
          <a:p>
            <a:pPr marL="342900" indent="-342900">
              <a:buAutoNum type="arabicPeriod"/>
            </a:pPr>
            <a:r>
              <a:rPr lang="en-US" dirty="0"/>
              <a:t>Performs </a:t>
            </a:r>
            <a:r>
              <a:rPr lang="en-US" b="1" dirty="0"/>
              <a:t>basic DGE </a:t>
            </a:r>
            <a:r>
              <a:rPr lang="en-US" dirty="0"/>
              <a:t>and </a:t>
            </a:r>
            <a:r>
              <a:rPr lang="en-US" b="1" dirty="0"/>
              <a:t>cell type labelling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Use Monocle to perform </a:t>
            </a:r>
            <a:r>
              <a:rPr lang="en-US" b="1" dirty="0"/>
              <a:t>cell trajectory </a:t>
            </a:r>
            <a:r>
              <a:rPr lang="en-US" dirty="0"/>
              <a:t>and</a:t>
            </a:r>
            <a:r>
              <a:rPr lang="en-US" b="1" dirty="0"/>
              <a:t> cell fate </a:t>
            </a:r>
            <a:r>
              <a:rPr lang="en-US" dirty="0"/>
              <a:t>analysis.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6ECF8-D496-670E-A9DF-AE4459849618}"/>
              </a:ext>
            </a:extLst>
          </p:cNvPr>
          <p:cNvSpPr txBox="1"/>
          <p:nvPr/>
        </p:nvSpPr>
        <p:spPr>
          <a:xfrm>
            <a:off x="409575" y="1048559"/>
            <a:ext cx="10189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Overarching Purpose</a:t>
            </a:r>
            <a:r>
              <a:rPr lang="en-US" dirty="0"/>
              <a:t>: to help participants beat the </a:t>
            </a:r>
            <a:r>
              <a:rPr lang="en-US" u="sng" dirty="0"/>
              <a:t>steep learning curve </a:t>
            </a:r>
            <a:r>
              <a:rPr lang="en-US" dirty="0"/>
              <a:t>with basics of processing and interpreting </a:t>
            </a:r>
            <a:r>
              <a:rPr lang="en-US" dirty="0" err="1"/>
              <a:t>scRNA</a:t>
            </a:r>
            <a:r>
              <a:rPr lang="en-US" dirty="0"/>
              <a:t>-Seq Data. Participants will be empowered to effectively learn new analysis techniques from the understanding developed in this workshop.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37BBDF-B1CC-0D5F-5B94-098270B7F3DC}"/>
              </a:ext>
            </a:extLst>
          </p:cNvPr>
          <p:cNvSpPr txBox="1"/>
          <p:nvPr/>
        </p:nvSpPr>
        <p:spPr>
          <a:xfrm>
            <a:off x="409575" y="3966179"/>
            <a:ext cx="398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does this workshop </a:t>
            </a:r>
            <a:r>
              <a:rPr lang="en-US" i="1" dirty="0"/>
              <a:t>not cover</a:t>
            </a:r>
            <a:r>
              <a:rPr lang="en-US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E74A5C-BFC7-A063-2D15-8CB1B5099B4F}"/>
              </a:ext>
            </a:extLst>
          </p:cNvPr>
          <p:cNvSpPr txBox="1"/>
          <p:nvPr/>
        </p:nvSpPr>
        <p:spPr>
          <a:xfrm>
            <a:off x="851317" y="4476989"/>
            <a:ext cx="70520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How to </a:t>
            </a:r>
            <a:r>
              <a:rPr lang="en-US" b="1" dirty="0"/>
              <a:t>experimentally confirm </a:t>
            </a:r>
            <a:r>
              <a:rPr lang="en-US" dirty="0"/>
              <a:t>your single cell results following the standard of practice for your </a:t>
            </a:r>
            <a:r>
              <a:rPr lang="en-US" b="1" dirty="0"/>
              <a:t>subfield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How to generate </a:t>
            </a:r>
            <a:r>
              <a:rPr lang="en-US" i="1" dirty="0"/>
              <a:t>high fidelity </a:t>
            </a:r>
            <a:r>
              <a:rPr lang="en-US" dirty="0"/>
              <a:t>cell type labels (can take months/ years of effort).</a:t>
            </a:r>
          </a:p>
          <a:p>
            <a:pPr marL="342900" indent="-342900">
              <a:buAutoNum type="arabicPeriod"/>
            </a:pPr>
            <a:r>
              <a:rPr lang="en-US" dirty="0"/>
              <a:t>A </a:t>
            </a:r>
            <a:r>
              <a:rPr lang="en-US" b="1" dirty="0"/>
              <a:t>mathematical understanding </a:t>
            </a:r>
            <a:r>
              <a:rPr lang="en-US" dirty="0"/>
              <a:t>of the processing pipeline.</a:t>
            </a:r>
          </a:p>
          <a:p>
            <a:pPr marL="342900" indent="-342900">
              <a:buAutoNum type="arabicPeriod"/>
            </a:pPr>
            <a:r>
              <a:rPr lang="en-US" dirty="0"/>
              <a:t>How to tailor these </a:t>
            </a:r>
            <a:r>
              <a:rPr lang="en-US" i="1" dirty="0"/>
              <a:t>standard concepts </a:t>
            </a:r>
            <a:r>
              <a:rPr lang="en-US" dirty="0"/>
              <a:t>to your </a:t>
            </a:r>
            <a:r>
              <a:rPr lang="en-US" b="1" dirty="0"/>
              <a:t>specific research needs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4902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5C25-9764-0E33-75E8-12E08808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Workshop Assignment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E7108D-A252-880A-29EF-7A19351F8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27" y="869285"/>
            <a:ext cx="5721793" cy="1774433"/>
          </a:xfrm>
          <a:prstGeom prst="rect">
            <a:avLst/>
          </a:prstGeom>
        </p:spPr>
      </p:pic>
      <p:pic>
        <p:nvPicPr>
          <p:cNvPr id="1026" name="Picture 2" descr="Fig. 2">
            <a:extLst>
              <a:ext uri="{FF2B5EF4-FFF2-40B4-BE49-F238E27FC236}">
                <a16:creationId xmlns:a16="http://schemas.microsoft.com/office/drawing/2014/main" id="{C30EB48F-5A05-9871-AED8-BC86F65906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69" b="47145"/>
          <a:stretch/>
        </p:blipFill>
        <p:spPr bwMode="auto">
          <a:xfrm>
            <a:off x="6612268" y="869285"/>
            <a:ext cx="2191657" cy="547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ig. 2">
            <a:extLst>
              <a:ext uri="{FF2B5EF4-FFF2-40B4-BE49-F238E27FC236}">
                <a16:creationId xmlns:a16="http://schemas.microsoft.com/office/drawing/2014/main" id="{A0ED3315-D036-A48E-D118-4F6E103329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46" b="60389"/>
          <a:stretch/>
        </p:blipFill>
        <p:spPr bwMode="auto">
          <a:xfrm>
            <a:off x="988864" y="2975374"/>
            <a:ext cx="3974659" cy="368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ig. 2">
            <a:extLst>
              <a:ext uri="{FF2B5EF4-FFF2-40B4-BE49-F238E27FC236}">
                <a16:creationId xmlns:a16="http://schemas.microsoft.com/office/drawing/2014/main" id="{CBB7283C-B804-6853-9C89-0D9360A1E7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90" r="75369"/>
          <a:stretch/>
        </p:blipFill>
        <p:spPr bwMode="auto">
          <a:xfrm>
            <a:off x="9443849" y="1026099"/>
            <a:ext cx="2017642" cy="480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92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C0BD38B1-C263-F19A-A64A-BF9F410CE334}"/>
              </a:ext>
            </a:extLst>
          </p:cNvPr>
          <p:cNvSpPr/>
          <p:nvPr/>
        </p:nvSpPr>
        <p:spPr>
          <a:xfrm rot="3051569">
            <a:off x="3038694" y="1924594"/>
            <a:ext cx="816831" cy="233004"/>
          </a:xfrm>
          <a:custGeom>
            <a:avLst/>
            <a:gdLst>
              <a:gd name="connsiteX0" fmla="*/ 0 w 935152"/>
              <a:gd name="connsiteY0" fmla="*/ 58251 h 233004"/>
              <a:gd name="connsiteX1" fmla="*/ 818650 w 935152"/>
              <a:gd name="connsiteY1" fmla="*/ 58251 h 233004"/>
              <a:gd name="connsiteX2" fmla="*/ 818650 w 935152"/>
              <a:gd name="connsiteY2" fmla="*/ 0 h 233004"/>
              <a:gd name="connsiteX3" fmla="*/ 935152 w 935152"/>
              <a:gd name="connsiteY3" fmla="*/ 116502 h 233004"/>
              <a:gd name="connsiteX4" fmla="*/ 818650 w 935152"/>
              <a:gd name="connsiteY4" fmla="*/ 233004 h 233004"/>
              <a:gd name="connsiteX5" fmla="*/ 818650 w 935152"/>
              <a:gd name="connsiteY5" fmla="*/ 174753 h 233004"/>
              <a:gd name="connsiteX6" fmla="*/ 0 w 935152"/>
              <a:gd name="connsiteY6" fmla="*/ 174753 h 233004"/>
              <a:gd name="connsiteX7" fmla="*/ 0 w 935152"/>
              <a:gd name="connsiteY7" fmla="*/ 58251 h 233004"/>
              <a:gd name="connsiteX0" fmla="*/ 0 w 935152"/>
              <a:gd name="connsiteY0" fmla="*/ 58251 h 233004"/>
              <a:gd name="connsiteX1" fmla="*/ 818650 w 935152"/>
              <a:gd name="connsiteY1" fmla="*/ 58251 h 233004"/>
              <a:gd name="connsiteX2" fmla="*/ 818650 w 935152"/>
              <a:gd name="connsiteY2" fmla="*/ 0 h 233004"/>
              <a:gd name="connsiteX3" fmla="*/ 935152 w 935152"/>
              <a:gd name="connsiteY3" fmla="*/ 116502 h 233004"/>
              <a:gd name="connsiteX4" fmla="*/ 818650 w 935152"/>
              <a:gd name="connsiteY4" fmla="*/ 233004 h 233004"/>
              <a:gd name="connsiteX5" fmla="*/ 818650 w 935152"/>
              <a:gd name="connsiteY5" fmla="*/ 174753 h 233004"/>
              <a:gd name="connsiteX6" fmla="*/ 32036 w 935152"/>
              <a:gd name="connsiteY6" fmla="*/ 174907 h 233004"/>
              <a:gd name="connsiteX7" fmla="*/ 0 w 935152"/>
              <a:gd name="connsiteY7" fmla="*/ 58251 h 233004"/>
              <a:gd name="connsiteX0" fmla="*/ 106200 w 903116"/>
              <a:gd name="connsiteY0" fmla="*/ 58387 h 233004"/>
              <a:gd name="connsiteX1" fmla="*/ 786614 w 903116"/>
              <a:gd name="connsiteY1" fmla="*/ 58251 h 233004"/>
              <a:gd name="connsiteX2" fmla="*/ 786614 w 903116"/>
              <a:gd name="connsiteY2" fmla="*/ 0 h 233004"/>
              <a:gd name="connsiteX3" fmla="*/ 903116 w 903116"/>
              <a:gd name="connsiteY3" fmla="*/ 116502 h 233004"/>
              <a:gd name="connsiteX4" fmla="*/ 786614 w 903116"/>
              <a:gd name="connsiteY4" fmla="*/ 233004 h 233004"/>
              <a:gd name="connsiteX5" fmla="*/ 786614 w 903116"/>
              <a:gd name="connsiteY5" fmla="*/ 174753 h 233004"/>
              <a:gd name="connsiteX6" fmla="*/ 0 w 903116"/>
              <a:gd name="connsiteY6" fmla="*/ 174907 h 233004"/>
              <a:gd name="connsiteX7" fmla="*/ 106200 w 903116"/>
              <a:gd name="connsiteY7" fmla="*/ 58387 h 233004"/>
              <a:gd name="connsiteX0" fmla="*/ 19915 w 816831"/>
              <a:gd name="connsiteY0" fmla="*/ 58387 h 233004"/>
              <a:gd name="connsiteX1" fmla="*/ 700329 w 816831"/>
              <a:gd name="connsiteY1" fmla="*/ 58251 h 233004"/>
              <a:gd name="connsiteX2" fmla="*/ 700329 w 816831"/>
              <a:gd name="connsiteY2" fmla="*/ 0 h 233004"/>
              <a:gd name="connsiteX3" fmla="*/ 816831 w 816831"/>
              <a:gd name="connsiteY3" fmla="*/ 116502 h 233004"/>
              <a:gd name="connsiteX4" fmla="*/ 700329 w 816831"/>
              <a:gd name="connsiteY4" fmla="*/ 233004 h 233004"/>
              <a:gd name="connsiteX5" fmla="*/ 700329 w 816831"/>
              <a:gd name="connsiteY5" fmla="*/ 174753 h 233004"/>
              <a:gd name="connsiteX6" fmla="*/ 0 w 816831"/>
              <a:gd name="connsiteY6" fmla="*/ 174515 h 233004"/>
              <a:gd name="connsiteX7" fmla="*/ 19915 w 816831"/>
              <a:gd name="connsiteY7" fmla="*/ 58387 h 233004"/>
              <a:gd name="connsiteX0" fmla="*/ 89451 w 816831"/>
              <a:gd name="connsiteY0" fmla="*/ 59714 h 233004"/>
              <a:gd name="connsiteX1" fmla="*/ 700329 w 816831"/>
              <a:gd name="connsiteY1" fmla="*/ 58251 h 233004"/>
              <a:gd name="connsiteX2" fmla="*/ 700329 w 816831"/>
              <a:gd name="connsiteY2" fmla="*/ 0 h 233004"/>
              <a:gd name="connsiteX3" fmla="*/ 816831 w 816831"/>
              <a:gd name="connsiteY3" fmla="*/ 116502 h 233004"/>
              <a:gd name="connsiteX4" fmla="*/ 700329 w 816831"/>
              <a:gd name="connsiteY4" fmla="*/ 233004 h 233004"/>
              <a:gd name="connsiteX5" fmla="*/ 700329 w 816831"/>
              <a:gd name="connsiteY5" fmla="*/ 174753 h 233004"/>
              <a:gd name="connsiteX6" fmla="*/ 0 w 816831"/>
              <a:gd name="connsiteY6" fmla="*/ 174515 h 233004"/>
              <a:gd name="connsiteX7" fmla="*/ 89451 w 816831"/>
              <a:gd name="connsiteY7" fmla="*/ 59714 h 23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6831" h="233004">
                <a:moveTo>
                  <a:pt x="89451" y="59714"/>
                </a:moveTo>
                <a:lnTo>
                  <a:pt x="700329" y="58251"/>
                </a:lnTo>
                <a:lnTo>
                  <a:pt x="700329" y="0"/>
                </a:lnTo>
                <a:lnTo>
                  <a:pt x="816831" y="116502"/>
                </a:lnTo>
                <a:lnTo>
                  <a:pt x="700329" y="233004"/>
                </a:lnTo>
                <a:lnTo>
                  <a:pt x="700329" y="174753"/>
                </a:lnTo>
                <a:lnTo>
                  <a:pt x="0" y="174515"/>
                </a:lnTo>
                <a:lnTo>
                  <a:pt x="89451" y="59714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CD7693BD-55C0-E18C-71F5-22464CE2F61A}"/>
              </a:ext>
            </a:extLst>
          </p:cNvPr>
          <p:cNvSpPr/>
          <p:nvPr/>
        </p:nvSpPr>
        <p:spPr>
          <a:xfrm rot="2822692">
            <a:off x="3713435" y="1895403"/>
            <a:ext cx="813132" cy="236716"/>
          </a:xfrm>
          <a:custGeom>
            <a:avLst/>
            <a:gdLst>
              <a:gd name="connsiteX0" fmla="*/ 0 w 1067997"/>
              <a:gd name="connsiteY0" fmla="*/ 59179 h 236716"/>
              <a:gd name="connsiteX1" fmla="*/ 949639 w 1067997"/>
              <a:gd name="connsiteY1" fmla="*/ 59179 h 236716"/>
              <a:gd name="connsiteX2" fmla="*/ 949639 w 1067997"/>
              <a:gd name="connsiteY2" fmla="*/ 0 h 236716"/>
              <a:gd name="connsiteX3" fmla="*/ 1067997 w 1067997"/>
              <a:gd name="connsiteY3" fmla="*/ 118358 h 236716"/>
              <a:gd name="connsiteX4" fmla="*/ 949639 w 1067997"/>
              <a:gd name="connsiteY4" fmla="*/ 236716 h 236716"/>
              <a:gd name="connsiteX5" fmla="*/ 949639 w 1067997"/>
              <a:gd name="connsiteY5" fmla="*/ 177537 h 236716"/>
              <a:gd name="connsiteX6" fmla="*/ 0 w 1067997"/>
              <a:gd name="connsiteY6" fmla="*/ 177537 h 236716"/>
              <a:gd name="connsiteX7" fmla="*/ 0 w 1067997"/>
              <a:gd name="connsiteY7" fmla="*/ 59179 h 236716"/>
              <a:gd name="connsiteX0" fmla="*/ 0 w 1067997"/>
              <a:gd name="connsiteY0" fmla="*/ 59179 h 236716"/>
              <a:gd name="connsiteX1" fmla="*/ 949639 w 1067997"/>
              <a:gd name="connsiteY1" fmla="*/ 59179 h 236716"/>
              <a:gd name="connsiteX2" fmla="*/ 949639 w 1067997"/>
              <a:gd name="connsiteY2" fmla="*/ 0 h 236716"/>
              <a:gd name="connsiteX3" fmla="*/ 1067997 w 1067997"/>
              <a:gd name="connsiteY3" fmla="*/ 118358 h 236716"/>
              <a:gd name="connsiteX4" fmla="*/ 949639 w 1067997"/>
              <a:gd name="connsiteY4" fmla="*/ 236716 h 236716"/>
              <a:gd name="connsiteX5" fmla="*/ 949639 w 1067997"/>
              <a:gd name="connsiteY5" fmla="*/ 177537 h 236716"/>
              <a:gd name="connsiteX6" fmla="*/ 266704 w 1067997"/>
              <a:gd name="connsiteY6" fmla="*/ 179594 h 236716"/>
              <a:gd name="connsiteX7" fmla="*/ 0 w 1067997"/>
              <a:gd name="connsiteY7" fmla="*/ 59179 h 236716"/>
              <a:gd name="connsiteX0" fmla="*/ 92514 w 801293"/>
              <a:gd name="connsiteY0" fmla="*/ 54678 h 236716"/>
              <a:gd name="connsiteX1" fmla="*/ 682935 w 801293"/>
              <a:gd name="connsiteY1" fmla="*/ 59179 h 236716"/>
              <a:gd name="connsiteX2" fmla="*/ 682935 w 801293"/>
              <a:gd name="connsiteY2" fmla="*/ 0 h 236716"/>
              <a:gd name="connsiteX3" fmla="*/ 801293 w 801293"/>
              <a:gd name="connsiteY3" fmla="*/ 118358 h 236716"/>
              <a:gd name="connsiteX4" fmla="*/ 682935 w 801293"/>
              <a:gd name="connsiteY4" fmla="*/ 236716 h 236716"/>
              <a:gd name="connsiteX5" fmla="*/ 682935 w 801293"/>
              <a:gd name="connsiteY5" fmla="*/ 177537 h 236716"/>
              <a:gd name="connsiteX6" fmla="*/ 0 w 801293"/>
              <a:gd name="connsiteY6" fmla="*/ 179594 h 236716"/>
              <a:gd name="connsiteX7" fmla="*/ 92514 w 801293"/>
              <a:gd name="connsiteY7" fmla="*/ 54678 h 236716"/>
              <a:gd name="connsiteX0" fmla="*/ 104353 w 813132"/>
              <a:gd name="connsiteY0" fmla="*/ 54678 h 236716"/>
              <a:gd name="connsiteX1" fmla="*/ 694774 w 813132"/>
              <a:gd name="connsiteY1" fmla="*/ 59179 h 236716"/>
              <a:gd name="connsiteX2" fmla="*/ 694774 w 813132"/>
              <a:gd name="connsiteY2" fmla="*/ 0 h 236716"/>
              <a:gd name="connsiteX3" fmla="*/ 813132 w 813132"/>
              <a:gd name="connsiteY3" fmla="*/ 118358 h 236716"/>
              <a:gd name="connsiteX4" fmla="*/ 694774 w 813132"/>
              <a:gd name="connsiteY4" fmla="*/ 236716 h 236716"/>
              <a:gd name="connsiteX5" fmla="*/ 694774 w 813132"/>
              <a:gd name="connsiteY5" fmla="*/ 177537 h 236716"/>
              <a:gd name="connsiteX6" fmla="*/ 0 w 813132"/>
              <a:gd name="connsiteY6" fmla="*/ 178332 h 236716"/>
              <a:gd name="connsiteX7" fmla="*/ 104353 w 813132"/>
              <a:gd name="connsiteY7" fmla="*/ 54678 h 236716"/>
              <a:gd name="connsiteX0" fmla="*/ 119558 w 813132"/>
              <a:gd name="connsiteY0" fmla="*/ 55819 h 236716"/>
              <a:gd name="connsiteX1" fmla="*/ 694774 w 813132"/>
              <a:gd name="connsiteY1" fmla="*/ 59179 h 236716"/>
              <a:gd name="connsiteX2" fmla="*/ 694774 w 813132"/>
              <a:gd name="connsiteY2" fmla="*/ 0 h 236716"/>
              <a:gd name="connsiteX3" fmla="*/ 813132 w 813132"/>
              <a:gd name="connsiteY3" fmla="*/ 118358 h 236716"/>
              <a:gd name="connsiteX4" fmla="*/ 694774 w 813132"/>
              <a:gd name="connsiteY4" fmla="*/ 236716 h 236716"/>
              <a:gd name="connsiteX5" fmla="*/ 694774 w 813132"/>
              <a:gd name="connsiteY5" fmla="*/ 177537 h 236716"/>
              <a:gd name="connsiteX6" fmla="*/ 0 w 813132"/>
              <a:gd name="connsiteY6" fmla="*/ 178332 h 236716"/>
              <a:gd name="connsiteX7" fmla="*/ 119558 w 813132"/>
              <a:gd name="connsiteY7" fmla="*/ 55819 h 236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3132" h="236716">
                <a:moveTo>
                  <a:pt x="119558" y="55819"/>
                </a:moveTo>
                <a:lnTo>
                  <a:pt x="694774" y="59179"/>
                </a:lnTo>
                <a:lnTo>
                  <a:pt x="694774" y="0"/>
                </a:lnTo>
                <a:lnTo>
                  <a:pt x="813132" y="118358"/>
                </a:lnTo>
                <a:lnTo>
                  <a:pt x="694774" y="236716"/>
                </a:lnTo>
                <a:lnTo>
                  <a:pt x="694774" y="177537"/>
                </a:lnTo>
                <a:lnTo>
                  <a:pt x="0" y="178332"/>
                </a:lnTo>
                <a:lnTo>
                  <a:pt x="119558" y="55819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2B46F-B062-9395-3617-A3423323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Pipelines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D7A90A-E780-C2F0-18AD-25953CDF8861}"/>
              </a:ext>
            </a:extLst>
          </p:cNvPr>
          <p:cNvGrpSpPr/>
          <p:nvPr/>
        </p:nvGrpSpPr>
        <p:grpSpPr>
          <a:xfrm>
            <a:off x="6540870" y="946718"/>
            <a:ext cx="3330054" cy="5781229"/>
            <a:chOff x="5907" y="830328"/>
            <a:chExt cx="3330054" cy="5781229"/>
          </a:xfrm>
        </p:grpSpPr>
        <p:sp>
          <p:nvSpPr>
            <p:cNvPr id="4" name="Arrow: Right 147">
              <a:extLst>
                <a:ext uri="{FF2B5EF4-FFF2-40B4-BE49-F238E27FC236}">
                  <a16:creationId xmlns:a16="http://schemas.microsoft.com/office/drawing/2014/main" id="{324A1DE7-073E-BD0B-E808-56BD08C47041}"/>
                </a:ext>
              </a:extLst>
            </p:cNvPr>
            <p:cNvSpPr/>
            <p:nvPr/>
          </p:nvSpPr>
          <p:spPr>
            <a:xfrm rot="2467564">
              <a:off x="1207948" y="6331482"/>
              <a:ext cx="666855" cy="193674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0 w 865995"/>
                <a:gd name="connsiteY0" fmla="*/ 0 h 289567"/>
                <a:gd name="connsiteX1" fmla="*/ 672951 w 865995"/>
                <a:gd name="connsiteY1" fmla="*/ 0 h 289567"/>
                <a:gd name="connsiteX2" fmla="*/ 865995 w 865995"/>
                <a:gd name="connsiteY2" fmla="*/ 96523 h 289567"/>
                <a:gd name="connsiteX3" fmla="*/ 672951 w 865995"/>
                <a:gd name="connsiteY3" fmla="*/ 289567 h 289567"/>
                <a:gd name="connsiteX4" fmla="*/ 672951 w 865995"/>
                <a:gd name="connsiteY4" fmla="*/ 193045 h 289567"/>
                <a:gd name="connsiteX5" fmla="*/ 0 w 865995"/>
                <a:gd name="connsiteY5" fmla="*/ 193045 h 289567"/>
                <a:gd name="connsiteX6" fmla="*/ 0 w 865995"/>
                <a:gd name="connsiteY6" fmla="*/ 0 h 289567"/>
                <a:gd name="connsiteX0" fmla="*/ 0 w 672951"/>
                <a:gd name="connsiteY0" fmla="*/ 0 h 289567"/>
                <a:gd name="connsiteX1" fmla="*/ 672951 w 672951"/>
                <a:gd name="connsiteY1" fmla="*/ 0 h 289567"/>
                <a:gd name="connsiteX2" fmla="*/ 672951 w 672951"/>
                <a:gd name="connsiteY2" fmla="*/ 289567 h 289567"/>
                <a:gd name="connsiteX3" fmla="*/ 672951 w 672951"/>
                <a:gd name="connsiteY3" fmla="*/ 193045 h 289567"/>
                <a:gd name="connsiteX4" fmla="*/ 0 w 672951"/>
                <a:gd name="connsiteY4" fmla="*/ 193045 h 289567"/>
                <a:gd name="connsiteX5" fmla="*/ 0 w 672951"/>
                <a:gd name="connsiteY5" fmla="*/ 0 h 289567"/>
                <a:gd name="connsiteX0" fmla="*/ 0 w 672951"/>
                <a:gd name="connsiteY0" fmla="*/ 0 h 193045"/>
                <a:gd name="connsiteX1" fmla="*/ 672951 w 672951"/>
                <a:gd name="connsiteY1" fmla="*/ 0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72951"/>
                <a:gd name="connsiteY0" fmla="*/ 0 h 193045"/>
                <a:gd name="connsiteX1" fmla="*/ 629045 w 672951"/>
                <a:gd name="connsiteY1" fmla="*/ 402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29045"/>
                <a:gd name="connsiteY0" fmla="*/ 0 h 193045"/>
                <a:gd name="connsiteX1" fmla="*/ 629045 w 629045"/>
                <a:gd name="connsiteY1" fmla="*/ 402 h 193045"/>
                <a:gd name="connsiteX2" fmla="*/ 416461 w 629045"/>
                <a:gd name="connsiteY2" fmla="*/ 192553 h 193045"/>
                <a:gd name="connsiteX3" fmla="*/ 0 w 629045"/>
                <a:gd name="connsiteY3" fmla="*/ 193045 h 193045"/>
                <a:gd name="connsiteX4" fmla="*/ 0 w 629045"/>
                <a:gd name="connsiteY4" fmla="*/ 0 h 193045"/>
                <a:gd name="connsiteX0" fmla="*/ 0 w 637559"/>
                <a:gd name="connsiteY0" fmla="*/ 709 h 193754"/>
                <a:gd name="connsiteX1" fmla="*/ 637559 w 637559"/>
                <a:gd name="connsiteY1" fmla="*/ 0 h 193754"/>
                <a:gd name="connsiteX2" fmla="*/ 416461 w 637559"/>
                <a:gd name="connsiteY2" fmla="*/ 193262 h 193754"/>
                <a:gd name="connsiteX3" fmla="*/ 0 w 637559"/>
                <a:gd name="connsiteY3" fmla="*/ 193754 h 193754"/>
                <a:gd name="connsiteX4" fmla="*/ 0 w 637559"/>
                <a:gd name="connsiteY4" fmla="*/ 709 h 193754"/>
                <a:gd name="connsiteX0" fmla="*/ 0 w 824232"/>
                <a:gd name="connsiteY0" fmla="*/ 0 h 194435"/>
                <a:gd name="connsiteX1" fmla="*/ 824232 w 824232"/>
                <a:gd name="connsiteY1" fmla="*/ 681 h 194435"/>
                <a:gd name="connsiteX2" fmla="*/ 603134 w 824232"/>
                <a:gd name="connsiteY2" fmla="*/ 193943 h 194435"/>
                <a:gd name="connsiteX3" fmla="*/ 186673 w 824232"/>
                <a:gd name="connsiteY3" fmla="*/ 194435 h 194435"/>
                <a:gd name="connsiteX4" fmla="*/ 0 w 824232"/>
                <a:gd name="connsiteY4" fmla="*/ 0 h 194435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85214 w 806312"/>
                <a:gd name="connsiteY2" fmla="*/ 193262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4803"/>
                <a:gd name="connsiteX1" fmla="*/ 806312 w 806312"/>
                <a:gd name="connsiteY1" fmla="*/ 0 h 194803"/>
                <a:gd name="connsiteX2" fmla="*/ 553548 w 806312"/>
                <a:gd name="connsiteY2" fmla="*/ 194803 h 194803"/>
                <a:gd name="connsiteX3" fmla="*/ 168753 w 806312"/>
                <a:gd name="connsiteY3" fmla="*/ 193754 h 194803"/>
                <a:gd name="connsiteX4" fmla="*/ 0 w 806312"/>
                <a:gd name="connsiteY4" fmla="*/ 534 h 194803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51719 w 806312"/>
                <a:gd name="connsiteY2" fmla="*/ 193009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5803"/>
                <a:gd name="connsiteX1" fmla="*/ 806312 w 806312"/>
                <a:gd name="connsiteY1" fmla="*/ 0 h 195803"/>
                <a:gd name="connsiteX2" fmla="*/ 551719 w 806312"/>
                <a:gd name="connsiteY2" fmla="*/ 193009 h 195803"/>
                <a:gd name="connsiteX3" fmla="*/ 204081 w 806312"/>
                <a:gd name="connsiteY3" fmla="*/ 195803 h 195803"/>
                <a:gd name="connsiteX4" fmla="*/ 0 w 806312"/>
                <a:gd name="connsiteY4" fmla="*/ 534 h 195803"/>
                <a:gd name="connsiteX0" fmla="*/ 0 w 843224"/>
                <a:gd name="connsiteY0" fmla="*/ 280 h 195549"/>
                <a:gd name="connsiteX1" fmla="*/ 843225 w 843224"/>
                <a:gd name="connsiteY1" fmla="*/ 0 h 195549"/>
                <a:gd name="connsiteX2" fmla="*/ 551719 w 843224"/>
                <a:gd name="connsiteY2" fmla="*/ 192755 h 195549"/>
                <a:gd name="connsiteX3" fmla="*/ 204081 w 843224"/>
                <a:gd name="connsiteY3" fmla="*/ 195549 h 195549"/>
                <a:gd name="connsiteX4" fmla="*/ 0 w 843224"/>
                <a:gd name="connsiteY4" fmla="*/ 280 h 195549"/>
                <a:gd name="connsiteX0" fmla="*/ 1 w 858512"/>
                <a:gd name="connsiteY0" fmla="*/ 1163 h 195549"/>
                <a:gd name="connsiteX1" fmla="*/ 858512 w 858512"/>
                <a:gd name="connsiteY1" fmla="*/ 0 h 195549"/>
                <a:gd name="connsiteX2" fmla="*/ 567006 w 858512"/>
                <a:gd name="connsiteY2" fmla="*/ 192755 h 195549"/>
                <a:gd name="connsiteX3" fmla="*/ 219368 w 858512"/>
                <a:gd name="connsiteY3" fmla="*/ 195549 h 195549"/>
                <a:gd name="connsiteX4" fmla="*/ 1 w 858512"/>
                <a:gd name="connsiteY4" fmla="*/ 1163 h 195549"/>
                <a:gd name="connsiteX0" fmla="*/ 0 w 858511"/>
                <a:gd name="connsiteY0" fmla="*/ 1163 h 193674"/>
                <a:gd name="connsiteX1" fmla="*/ 858511 w 858511"/>
                <a:gd name="connsiteY1" fmla="*/ 0 h 193674"/>
                <a:gd name="connsiteX2" fmla="*/ 567005 w 858511"/>
                <a:gd name="connsiteY2" fmla="*/ 192755 h 193674"/>
                <a:gd name="connsiteX3" fmla="*/ 119587 w 858511"/>
                <a:gd name="connsiteY3" fmla="*/ 193674 h 193674"/>
                <a:gd name="connsiteX4" fmla="*/ 0 w 858511"/>
                <a:gd name="connsiteY4" fmla="*/ 1163 h 19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511" h="193674">
                  <a:moveTo>
                    <a:pt x="0" y="1163"/>
                  </a:moveTo>
                  <a:lnTo>
                    <a:pt x="858511" y="0"/>
                  </a:lnTo>
                  <a:lnTo>
                    <a:pt x="567005" y="192755"/>
                  </a:lnTo>
                  <a:lnTo>
                    <a:pt x="119587" y="193674"/>
                  </a:lnTo>
                  <a:lnTo>
                    <a:pt x="0" y="1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Right 148">
              <a:extLst>
                <a:ext uri="{FF2B5EF4-FFF2-40B4-BE49-F238E27FC236}">
                  <a16:creationId xmlns:a16="http://schemas.microsoft.com/office/drawing/2014/main" id="{1D24CFE5-D14D-34D8-1EB6-E533DD9C3486}"/>
                </a:ext>
              </a:extLst>
            </p:cNvPr>
            <p:cNvSpPr/>
            <p:nvPr/>
          </p:nvSpPr>
          <p:spPr>
            <a:xfrm rot="2467564">
              <a:off x="1525932" y="830328"/>
              <a:ext cx="476149" cy="386089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370651 w 865995"/>
                <a:gd name="connsiteY0" fmla="*/ 105869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370651 w 865995"/>
                <a:gd name="connsiteY7" fmla="*/ 105869 h 386089"/>
                <a:gd name="connsiteX0" fmla="*/ 219817 w 715161"/>
                <a:gd name="connsiteY0" fmla="*/ 105869 h 386089"/>
                <a:gd name="connsiteX1" fmla="*/ 522117 w 715161"/>
                <a:gd name="connsiteY1" fmla="*/ 96522 h 386089"/>
                <a:gd name="connsiteX2" fmla="*/ 522117 w 715161"/>
                <a:gd name="connsiteY2" fmla="*/ 0 h 386089"/>
                <a:gd name="connsiteX3" fmla="*/ 715161 w 715161"/>
                <a:gd name="connsiteY3" fmla="*/ 193045 h 386089"/>
                <a:gd name="connsiteX4" fmla="*/ 522117 w 715161"/>
                <a:gd name="connsiteY4" fmla="*/ 386089 h 386089"/>
                <a:gd name="connsiteX5" fmla="*/ 522117 w 715161"/>
                <a:gd name="connsiteY5" fmla="*/ 289567 h 386089"/>
                <a:gd name="connsiteX6" fmla="*/ 0 w 715161"/>
                <a:gd name="connsiteY6" fmla="*/ 288530 h 386089"/>
                <a:gd name="connsiteX7" fmla="*/ 219817 w 715161"/>
                <a:gd name="connsiteY7" fmla="*/ 105869 h 386089"/>
                <a:gd name="connsiteX0" fmla="*/ 201594 w 696938"/>
                <a:gd name="connsiteY0" fmla="*/ 105869 h 386089"/>
                <a:gd name="connsiteX1" fmla="*/ 503894 w 696938"/>
                <a:gd name="connsiteY1" fmla="*/ 96522 h 386089"/>
                <a:gd name="connsiteX2" fmla="*/ 503894 w 696938"/>
                <a:gd name="connsiteY2" fmla="*/ 0 h 386089"/>
                <a:gd name="connsiteX3" fmla="*/ 696938 w 696938"/>
                <a:gd name="connsiteY3" fmla="*/ 193045 h 386089"/>
                <a:gd name="connsiteX4" fmla="*/ 503894 w 696938"/>
                <a:gd name="connsiteY4" fmla="*/ 386089 h 386089"/>
                <a:gd name="connsiteX5" fmla="*/ 503894 w 696938"/>
                <a:gd name="connsiteY5" fmla="*/ 289567 h 386089"/>
                <a:gd name="connsiteX6" fmla="*/ 0 w 696938"/>
                <a:gd name="connsiteY6" fmla="*/ 285264 h 386089"/>
                <a:gd name="connsiteX7" fmla="*/ 201594 w 696938"/>
                <a:gd name="connsiteY7" fmla="*/ 105869 h 386089"/>
                <a:gd name="connsiteX0" fmla="*/ 196204 w 691548"/>
                <a:gd name="connsiteY0" fmla="*/ 105869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196204 w 691548"/>
                <a:gd name="connsiteY7" fmla="*/ 105869 h 386089"/>
                <a:gd name="connsiteX0" fmla="*/ 223841 w 691548"/>
                <a:gd name="connsiteY0" fmla="*/ 104102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23841 w 691548"/>
                <a:gd name="connsiteY7" fmla="*/ 104102 h 386089"/>
                <a:gd name="connsiteX0" fmla="*/ 285335 w 691548"/>
                <a:gd name="connsiteY0" fmla="*/ 101906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85335 w 691548"/>
                <a:gd name="connsiteY7" fmla="*/ 101906 h 38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548" h="386089">
                  <a:moveTo>
                    <a:pt x="285335" y="101906"/>
                  </a:moveTo>
                  <a:lnTo>
                    <a:pt x="498504" y="96522"/>
                  </a:lnTo>
                  <a:lnTo>
                    <a:pt x="498504" y="0"/>
                  </a:lnTo>
                  <a:lnTo>
                    <a:pt x="691548" y="193045"/>
                  </a:lnTo>
                  <a:lnTo>
                    <a:pt x="498504" y="386089"/>
                  </a:lnTo>
                  <a:lnTo>
                    <a:pt x="498504" y="289567"/>
                  </a:lnTo>
                  <a:lnTo>
                    <a:pt x="0" y="272128"/>
                  </a:lnTo>
                  <a:lnTo>
                    <a:pt x="285335" y="10190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47D99AF-80EC-8587-B272-002CC8C90161}"/>
                </a:ext>
              </a:extLst>
            </p:cNvPr>
            <p:cNvSpPr/>
            <p:nvPr/>
          </p:nvSpPr>
          <p:spPr>
            <a:xfrm rot="5400000">
              <a:off x="840408" y="1446168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EB8894A-0EC9-50BA-A377-DBB18E07BD87}"/>
                </a:ext>
              </a:extLst>
            </p:cNvPr>
            <p:cNvGrpSpPr/>
            <p:nvPr/>
          </p:nvGrpSpPr>
          <p:grpSpPr>
            <a:xfrm>
              <a:off x="145707" y="1023264"/>
              <a:ext cx="1514816" cy="338554"/>
              <a:chOff x="-48752" y="735655"/>
              <a:chExt cx="2178750" cy="33855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53F54CB-A8C9-30E5-45B2-772F47320DF8}"/>
                  </a:ext>
                </a:extLst>
              </p:cNvPr>
              <p:cNvSpPr/>
              <p:nvPr/>
            </p:nvSpPr>
            <p:spPr>
              <a:xfrm>
                <a:off x="113942" y="750352"/>
                <a:ext cx="1898099" cy="303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C394AED-C5ED-37F2-619F-3A8809B8B1A8}"/>
                  </a:ext>
                </a:extLst>
              </p:cNvPr>
              <p:cNvSpPr txBox="1"/>
              <p:nvPr/>
            </p:nvSpPr>
            <p:spPr>
              <a:xfrm>
                <a:off x="-48752" y="735655"/>
                <a:ext cx="21787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Normalization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1C82A7A-4D68-0201-6472-CCFDADD054F2}"/>
                </a:ext>
              </a:extLst>
            </p:cNvPr>
            <p:cNvGrpSpPr/>
            <p:nvPr/>
          </p:nvGrpSpPr>
          <p:grpSpPr>
            <a:xfrm>
              <a:off x="5907" y="2432524"/>
              <a:ext cx="1782247" cy="830997"/>
              <a:chOff x="27906" y="5317845"/>
              <a:chExt cx="2185416" cy="830997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087C29A-2FC8-C06D-7ADE-4B0CE3120364}"/>
                  </a:ext>
                </a:extLst>
              </p:cNvPr>
              <p:cNvSpPr/>
              <p:nvPr/>
            </p:nvSpPr>
            <p:spPr>
              <a:xfrm>
                <a:off x="292267" y="5372080"/>
                <a:ext cx="1658952" cy="7296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968FF30-1C14-A126-682D-56F779A483B3}"/>
                  </a:ext>
                </a:extLst>
              </p:cNvPr>
              <p:cNvSpPr txBox="1"/>
              <p:nvPr/>
            </p:nvSpPr>
            <p:spPr>
              <a:xfrm>
                <a:off x="27906" y="5317845"/>
                <a:ext cx="21854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Nonlinear Dimensional </a:t>
                </a:r>
              </a:p>
              <a:p>
                <a:pPr algn="ctr"/>
                <a:r>
                  <a:rPr lang="en-US" sz="1600" b="1" dirty="0"/>
                  <a:t>Reduction 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40BA8D6-7389-B288-E723-C64341CFFEA2}"/>
                </a:ext>
              </a:extLst>
            </p:cNvPr>
            <p:cNvGrpSpPr/>
            <p:nvPr/>
          </p:nvGrpSpPr>
          <p:grpSpPr>
            <a:xfrm>
              <a:off x="150425" y="3743219"/>
              <a:ext cx="1505381" cy="715826"/>
              <a:chOff x="76686" y="6031474"/>
              <a:chExt cx="2316208" cy="715826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47FD8CE-9FBB-72DC-C45C-126729A1CEBD}"/>
                  </a:ext>
                </a:extLst>
              </p:cNvPr>
              <p:cNvSpPr/>
              <p:nvPr/>
            </p:nvSpPr>
            <p:spPr>
              <a:xfrm>
                <a:off x="134321" y="6031474"/>
                <a:ext cx="2258573" cy="715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7F5DDE2-B34E-3715-22A0-B41CBC470DE1}"/>
                  </a:ext>
                </a:extLst>
              </p:cNvPr>
              <p:cNvSpPr txBox="1"/>
              <p:nvPr/>
            </p:nvSpPr>
            <p:spPr>
              <a:xfrm>
                <a:off x="76686" y="6104631"/>
                <a:ext cx="23080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Clustering &amp;</a:t>
                </a:r>
              </a:p>
              <a:p>
                <a:pPr algn="ctr"/>
                <a:r>
                  <a:rPr lang="en-US" sz="1600" b="1" dirty="0"/>
                  <a:t>Partitioning 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4052C6-F6F6-66E6-7BBE-725C01A02CCE}"/>
                </a:ext>
              </a:extLst>
            </p:cNvPr>
            <p:cNvGrpSpPr/>
            <p:nvPr/>
          </p:nvGrpSpPr>
          <p:grpSpPr>
            <a:xfrm>
              <a:off x="197769" y="1709177"/>
              <a:ext cx="1410693" cy="338554"/>
              <a:chOff x="656178" y="1316220"/>
              <a:chExt cx="1537719" cy="338554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58900AD-CE2C-8A95-ED89-855ED72A9DB5}"/>
                  </a:ext>
                </a:extLst>
              </p:cNvPr>
              <p:cNvSpPr/>
              <p:nvPr/>
            </p:nvSpPr>
            <p:spPr>
              <a:xfrm>
                <a:off x="754184" y="1332386"/>
                <a:ext cx="1271053" cy="3030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2CD1D5-6AA2-1CE7-7AB9-B309B2F65ED5}"/>
                  </a:ext>
                </a:extLst>
              </p:cNvPr>
              <p:cNvSpPr txBox="1"/>
              <p:nvPr/>
            </p:nvSpPr>
            <p:spPr>
              <a:xfrm>
                <a:off x="656178" y="1316220"/>
                <a:ext cx="15377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Integration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BFEAAB-8E7A-4BDE-4BB7-8E5E7944E1E5}"/>
                </a:ext>
              </a:extLst>
            </p:cNvPr>
            <p:cNvSpPr txBox="1"/>
            <p:nvPr/>
          </p:nvSpPr>
          <p:spPr>
            <a:xfrm>
              <a:off x="270028" y="1287315"/>
              <a:ext cx="126617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preprocess_cds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506C7E-F7D0-3CAD-C217-9EFFC9B5AEC8}"/>
                </a:ext>
              </a:extLst>
            </p:cNvPr>
            <p:cNvSpPr txBox="1"/>
            <p:nvPr/>
          </p:nvSpPr>
          <p:spPr>
            <a:xfrm>
              <a:off x="339010" y="1964885"/>
              <a:ext cx="11282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align_cds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393ED3-7052-D27F-A316-54BFDD675162}"/>
                </a:ext>
              </a:extLst>
            </p:cNvPr>
            <p:cNvSpPr txBox="1"/>
            <p:nvPr/>
          </p:nvSpPr>
          <p:spPr>
            <a:xfrm>
              <a:off x="113051" y="3180061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reduce_dimension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4372FF-41DD-8489-7EEA-15F2DD7E9E85}"/>
                </a:ext>
              </a:extLst>
            </p:cNvPr>
            <p:cNvSpPr txBox="1"/>
            <p:nvPr/>
          </p:nvSpPr>
          <p:spPr>
            <a:xfrm>
              <a:off x="316376" y="4424711"/>
              <a:ext cx="11734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 </a:t>
              </a:r>
              <a:r>
                <a:rPr lang="en-US" sz="1200" i="1" dirty="0" err="1"/>
                <a:t>cluster_cells</a:t>
              </a:r>
              <a:r>
                <a:rPr lang="en-US" sz="1200" i="1" dirty="0"/>
                <a:t> 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5B369E-017D-597C-4F32-7F8CC0B77C62}"/>
                </a:ext>
              </a:extLst>
            </p:cNvPr>
            <p:cNvSpPr txBox="1"/>
            <p:nvPr/>
          </p:nvSpPr>
          <p:spPr>
            <a:xfrm>
              <a:off x="223406" y="6334558"/>
              <a:ext cx="13594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learn_graph</a:t>
              </a:r>
              <a:r>
                <a:rPr lang="en-US" sz="1200" i="1" dirty="0"/>
                <a:t>()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79C2915-D7C8-4D71-7BD0-69ADAB16240D}"/>
                </a:ext>
              </a:extLst>
            </p:cNvPr>
            <p:cNvGrpSpPr/>
            <p:nvPr/>
          </p:nvGrpSpPr>
          <p:grpSpPr>
            <a:xfrm>
              <a:off x="197769" y="5757285"/>
              <a:ext cx="1410693" cy="605189"/>
              <a:chOff x="69690" y="5733577"/>
              <a:chExt cx="2170519" cy="605189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CB98371-B8C2-D73C-E453-BAD57BFD3097}"/>
                  </a:ext>
                </a:extLst>
              </p:cNvPr>
              <p:cNvSpPr/>
              <p:nvPr/>
            </p:nvSpPr>
            <p:spPr>
              <a:xfrm>
                <a:off x="297468" y="5733577"/>
                <a:ext cx="1805536" cy="5922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9185293-F8D6-93F5-D3A5-911FE0EBA7E5}"/>
                  </a:ext>
                </a:extLst>
              </p:cNvPr>
              <p:cNvSpPr txBox="1"/>
              <p:nvPr/>
            </p:nvSpPr>
            <p:spPr>
              <a:xfrm>
                <a:off x="69690" y="5753991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Trajectory Graph</a:t>
                </a:r>
              </a:p>
            </p:txBody>
          </p:sp>
        </p:grp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446E3028-9053-77E6-FB1D-F0023C00C4E2}"/>
                </a:ext>
              </a:extLst>
            </p:cNvPr>
            <p:cNvSpPr/>
            <p:nvPr/>
          </p:nvSpPr>
          <p:spPr>
            <a:xfrm rot="5400000">
              <a:off x="834853" y="2177973"/>
              <a:ext cx="136524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C91E73D0-A76C-704C-156A-69740BEE7A55}"/>
                </a:ext>
              </a:extLst>
            </p:cNvPr>
            <p:cNvSpPr/>
            <p:nvPr/>
          </p:nvSpPr>
          <p:spPr>
            <a:xfrm rot="5400000">
              <a:off x="826630" y="341725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8B7344B-C3CE-A925-2F40-7ED41485FFCD}"/>
                </a:ext>
              </a:extLst>
            </p:cNvPr>
            <p:cNvSpPr/>
            <p:nvPr/>
          </p:nvSpPr>
          <p:spPr>
            <a:xfrm rot="5400000">
              <a:off x="826630" y="5468155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5806F06-16BA-E55E-9C13-77B2560CC811}"/>
                </a:ext>
              </a:extLst>
            </p:cNvPr>
            <p:cNvGrpSpPr/>
            <p:nvPr/>
          </p:nvGrpSpPr>
          <p:grpSpPr>
            <a:xfrm>
              <a:off x="1840551" y="1187401"/>
              <a:ext cx="1410693" cy="338554"/>
              <a:chOff x="136544" y="5759803"/>
              <a:chExt cx="2170519" cy="33855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CABFD78-DB78-3B31-34BE-AFFBE1ECEAB6}"/>
                  </a:ext>
                </a:extLst>
              </p:cNvPr>
              <p:cNvSpPr/>
              <p:nvPr/>
            </p:nvSpPr>
            <p:spPr>
              <a:xfrm>
                <a:off x="297468" y="5781482"/>
                <a:ext cx="1805536" cy="272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3B071B-5B82-601A-E27A-AC8908FC37CC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Order Cells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6742DD7-38BE-DAD8-93ED-8F2947C71F83}"/>
                </a:ext>
              </a:extLst>
            </p:cNvPr>
            <p:cNvGrpSpPr/>
            <p:nvPr/>
          </p:nvGrpSpPr>
          <p:grpSpPr>
            <a:xfrm>
              <a:off x="1840551" y="1852412"/>
              <a:ext cx="1410693" cy="584775"/>
              <a:chOff x="136544" y="5759803"/>
              <a:chExt cx="2170519" cy="58477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81F2D59-045E-6A74-36DE-7F055B8AF58A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BC781A4-45EC-0F6C-7601-D73267A03F5C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Subset Trajectory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685DD61-3D0D-995B-2EB3-89B9E1997A88}"/>
                </a:ext>
              </a:extLst>
            </p:cNvPr>
            <p:cNvGrpSpPr/>
            <p:nvPr/>
          </p:nvGrpSpPr>
          <p:grpSpPr>
            <a:xfrm>
              <a:off x="1840551" y="2934801"/>
              <a:ext cx="1410693" cy="584775"/>
              <a:chOff x="136544" y="5759803"/>
              <a:chExt cx="2170519" cy="58477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87CEECC-3CA6-807C-3405-8906E6AAA070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FE2098F-9F89-765E-7DF4-3EA5405BECA0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Reprocess Trajectory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571DED2-7C15-0FBB-88C6-2A72E4CD8461}"/>
                </a:ext>
              </a:extLst>
            </p:cNvPr>
            <p:cNvGrpSpPr/>
            <p:nvPr/>
          </p:nvGrpSpPr>
          <p:grpSpPr>
            <a:xfrm>
              <a:off x="1840551" y="3794444"/>
              <a:ext cx="1410693" cy="589910"/>
              <a:chOff x="130519" y="5781481"/>
              <a:chExt cx="2170519" cy="58991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A50D698-C630-6C0B-CD21-233D8C1A83F8}"/>
                  </a:ext>
                </a:extLst>
              </p:cNvPr>
              <p:cNvSpPr/>
              <p:nvPr/>
            </p:nvSpPr>
            <p:spPr>
              <a:xfrm>
                <a:off x="265017" y="5781481"/>
                <a:ext cx="1856344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D31BBA7-0EAF-EFC9-80C6-F2BA74BFEE12}"/>
                  </a:ext>
                </a:extLst>
              </p:cNvPr>
              <p:cNvSpPr txBox="1"/>
              <p:nvPr/>
            </p:nvSpPr>
            <p:spPr>
              <a:xfrm>
                <a:off x="130519" y="5786616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Find Altered Genes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E194979-591F-61FB-0972-B5293B96613A}"/>
                </a:ext>
              </a:extLst>
            </p:cNvPr>
            <p:cNvGrpSpPr/>
            <p:nvPr/>
          </p:nvGrpSpPr>
          <p:grpSpPr>
            <a:xfrm>
              <a:off x="1840551" y="4762902"/>
              <a:ext cx="1410693" cy="584775"/>
              <a:chOff x="199846" y="5774065"/>
              <a:chExt cx="2170519" cy="584775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94CEB7E-73B1-AE7B-6F6D-0976D3D5BBF9}"/>
                  </a:ext>
                </a:extLst>
              </p:cNvPr>
              <p:cNvSpPr/>
              <p:nvPr/>
            </p:nvSpPr>
            <p:spPr>
              <a:xfrm>
                <a:off x="255376" y="5781481"/>
                <a:ext cx="2059461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1E18D57-D2F1-299E-C0E4-1C9008040D5D}"/>
                  </a:ext>
                </a:extLst>
              </p:cNvPr>
              <p:cNvSpPr txBox="1"/>
              <p:nvPr/>
            </p:nvSpPr>
            <p:spPr>
              <a:xfrm>
                <a:off x="199846" y="5774065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Aggregate to Gene Modules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D0941A5-6520-D6EB-2C94-B122A0AFBBE6}"/>
                </a:ext>
              </a:extLst>
            </p:cNvPr>
            <p:cNvGrpSpPr/>
            <p:nvPr/>
          </p:nvGrpSpPr>
          <p:grpSpPr>
            <a:xfrm>
              <a:off x="1840551" y="5849744"/>
              <a:ext cx="1410693" cy="584775"/>
              <a:chOff x="183194" y="5775239"/>
              <a:chExt cx="2170519" cy="584775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9D20C2E-0BD1-827D-333E-BD36904998EB}"/>
                  </a:ext>
                </a:extLst>
              </p:cNvPr>
              <p:cNvSpPr/>
              <p:nvPr/>
            </p:nvSpPr>
            <p:spPr>
              <a:xfrm>
                <a:off x="198991" y="5781481"/>
                <a:ext cx="2134969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99983EA-379A-AEBC-34CF-7A2C479A113C}"/>
                  </a:ext>
                </a:extLst>
              </p:cNvPr>
              <p:cNvSpPr txBox="1"/>
              <p:nvPr/>
            </p:nvSpPr>
            <p:spPr>
              <a:xfrm>
                <a:off x="183194" y="5775239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Visualize Gene Modules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C038B2-B5B8-A1F7-07BC-0B79E921FE20}"/>
                </a:ext>
              </a:extLst>
            </p:cNvPr>
            <p:cNvSpPr txBox="1"/>
            <p:nvPr/>
          </p:nvSpPr>
          <p:spPr>
            <a:xfrm>
              <a:off x="1975356" y="2352876"/>
              <a:ext cx="11410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choose_graph</a:t>
              </a:r>
              <a:r>
                <a:rPr lang="en-US" sz="1200" dirty="0"/>
                <a:t>_</a:t>
              </a:r>
            </a:p>
            <a:p>
              <a:pPr algn="ctr"/>
              <a:r>
                <a:rPr lang="en-US" sz="1200" dirty="0"/>
                <a:t>segments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48383A-9671-0858-D564-F6B6FE26C05F}"/>
                </a:ext>
              </a:extLst>
            </p:cNvPr>
            <p:cNvSpPr txBox="1"/>
            <p:nvPr/>
          </p:nvSpPr>
          <p:spPr>
            <a:xfrm>
              <a:off x="2047539" y="1423041"/>
              <a:ext cx="99671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order_cells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38A5CFA9-697B-13D9-5FF1-ACFD11BDCB54}"/>
                </a:ext>
              </a:extLst>
            </p:cNvPr>
            <p:cNvSpPr/>
            <p:nvPr/>
          </p:nvSpPr>
          <p:spPr>
            <a:xfrm rot="5400000">
              <a:off x="2483190" y="2660109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F4B6E1-E8BD-6CBD-0BCA-4B1689860EFD}"/>
                </a:ext>
              </a:extLst>
            </p:cNvPr>
            <p:cNvSpPr txBox="1"/>
            <p:nvPr/>
          </p:nvSpPr>
          <p:spPr>
            <a:xfrm>
              <a:off x="1755833" y="4293919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find_gene_modules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B4FB8CE5-7C80-CB75-DEA1-B6E780AB34FB}"/>
                </a:ext>
              </a:extLst>
            </p:cNvPr>
            <p:cNvSpPr/>
            <p:nvPr/>
          </p:nvSpPr>
          <p:spPr>
            <a:xfrm rot="5400000">
              <a:off x="2469412" y="4460087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D2480B-0DF0-092B-7517-CBED75CB7641}"/>
                </a:ext>
              </a:extLst>
            </p:cNvPr>
            <p:cNvSpPr txBox="1"/>
            <p:nvPr/>
          </p:nvSpPr>
          <p:spPr>
            <a:xfrm>
              <a:off x="1862336" y="5252207"/>
              <a:ext cx="136712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aggregate_gene</a:t>
              </a:r>
              <a:r>
                <a:rPr lang="en-US" sz="1200" i="1" dirty="0"/>
                <a:t>_</a:t>
              </a:r>
            </a:p>
            <a:p>
              <a:pPr algn="ctr"/>
              <a:r>
                <a:rPr lang="en-US" sz="1200" i="1" dirty="0"/>
                <a:t>expression() </a:t>
              </a:r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C4D322AC-4153-142C-5026-E2688F5374D4}"/>
                </a:ext>
              </a:extLst>
            </p:cNvPr>
            <p:cNvSpPr/>
            <p:nvPr/>
          </p:nvSpPr>
          <p:spPr>
            <a:xfrm rot="5400000">
              <a:off x="2469412" y="344828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0475F9B5-A41A-D71D-2C28-6D9285142907}"/>
                </a:ext>
              </a:extLst>
            </p:cNvPr>
            <p:cNvSpPr/>
            <p:nvPr/>
          </p:nvSpPr>
          <p:spPr>
            <a:xfrm rot="5400000">
              <a:off x="2469412" y="5575486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B882A42-CA5B-87D0-61C1-EE17C602966E}"/>
                </a:ext>
              </a:extLst>
            </p:cNvPr>
            <p:cNvSpPr/>
            <p:nvPr/>
          </p:nvSpPr>
          <p:spPr>
            <a:xfrm>
              <a:off x="72136" y="919698"/>
              <a:ext cx="3247136" cy="56589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BC75112-5246-3FE7-0CB9-A8D694D49EE5}"/>
                </a:ext>
              </a:extLst>
            </p:cNvPr>
            <p:cNvGrpSpPr/>
            <p:nvPr/>
          </p:nvGrpSpPr>
          <p:grpSpPr>
            <a:xfrm>
              <a:off x="197769" y="4934824"/>
              <a:ext cx="1410693" cy="604375"/>
              <a:chOff x="127265" y="5734193"/>
              <a:chExt cx="2170519" cy="60437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BCD8A28-3908-9603-3707-F5E54C3AB975}"/>
                  </a:ext>
                </a:extLst>
              </p:cNvPr>
              <p:cNvSpPr/>
              <p:nvPr/>
            </p:nvSpPr>
            <p:spPr>
              <a:xfrm>
                <a:off x="297469" y="5734193"/>
                <a:ext cx="1805535" cy="5916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B2CC85E-01C3-76D4-EF39-D2AA89A435F2}"/>
                  </a:ext>
                </a:extLst>
              </p:cNvPr>
              <p:cNvSpPr txBox="1"/>
              <p:nvPr/>
            </p:nvSpPr>
            <p:spPr>
              <a:xfrm>
                <a:off x="127265" y="575379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Cell Type Annotation</a:t>
                </a:r>
              </a:p>
            </p:txBody>
          </p:sp>
        </p:grp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D8BFF939-B291-BCCE-DBE3-95C1F5DAF35D}"/>
                </a:ext>
              </a:extLst>
            </p:cNvPr>
            <p:cNvSpPr/>
            <p:nvPr/>
          </p:nvSpPr>
          <p:spPr>
            <a:xfrm rot="5400000">
              <a:off x="826630" y="4581189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F61D32A1-2840-06E3-A08A-2C7E51B67BFE}"/>
                </a:ext>
              </a:extLst>
            </p:cNvPr>
            <p:cNvSpPr/>
            <p:nvPr/>
          </p:nvSpPr>
          <p:spPr>
            <a:xfrm rot="5400000">
              <a:off x="2483190" y="1584593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1A38DB7-AEC2-E6BF-CDDD-0846D1948959}"/>
              </a:ext>
            </a:extLst>
          </p:cNvPr>
          <p:cNvGrpSpPr/>
          <p:nvPr/>
        </p:nvGrpSpPr>
        <p:grpSpPr>
          <a:xfrm>
            <a:off x="1672627" y="5041043"/>
            <a:ext cx="1264277" cy="635064"/>
            <a:chOff x="299002" y="659303"/>
            <a:chExt cx="1236904" cy="25192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6C52022-F4BD-54CC-6F5B-DAD1A24F5057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0357073-B7A6-69B3-4F83-BA10986F2E3D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66C8285-C57C-DA60-BE95-32EAB3A31144}"/>
              </a:ext>
            </a:extLst>
          </p:cNvPr>
          <p:cNvGrpSpPr/>
          <p:nvPr/>
        </p:nvGrpSpPr>
        <p:grpSpPr>
          <a:xfrm>
            <a:off x="1390213" y="5028783"/>
            <a:ext cx="1770098" cy="858361"/>
            <a:chOff x="-42697" y="3662050"/>
            <a:chExt cx="1770098" cy="858361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2616EA0-4C1C-AB8F-E3E4-3D71C565CD3E}"/>
                </a:ext>
              </a:extLst>
            </p:cNvPr>
            <p:cNvSpPr/>
            <p:nvPr/>
          </p:nvSpPr>
          <p:spPr>
            <a:xfrm>
              <a:off x="231253" y="3671011"/>
              <a:ext cx="1222198" cy="611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556A956-1B48-6DAE-E33F-4B735546E063}"/>
                </a:ext>
              </a:extLst>
            </p:cNvPr>
            <p:cNvSpPr txBox="1"/>
            <p:nvPr/>
          </p:nvSpPr>
          <p:spPr>
            <a:xfrm>
              <a:off x="76785" y="3662050"/>
              <a:ext cx="1487583" cy="67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Linear Dimensional </a:t>
              </a:r>
            </a:p>
            <a:p>
              <a:pPr algn="ctr">
                <a:lnSpc>
                  <a:spcPts val="1500"/>
                </a:lnSpc>
              </a:pPr>
              <a:r>
                <a:rPr lang="en-US" sz="1600" b="1" dirty="0"/>
                <a:t>Reduction 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4D5891-2B99-911C-1311-A5087A80EC31}"/>
                </a:ext>
              </a:extLst>
            </p:cNvPr>
            <p:cNvSpPr txBox="1"/>
            <p:nvPr/>
          </p:nvSpPr>
          <p:spPr>
            <a:xfrm>
              <a:off x="-42697" y="4243412"/>
              <a:ext cx="17700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RunPCA</a:t>
              </a:r>
              <a:r>
                <a:rPr lang="en-US" sz="1200" i="1" dirty="0"/>
                <a:t>(), </a:t>
              </a:r>
              <a:r>
                <a:rPr lang="en-US" sz="1200" i="1" dirty="0" err="1"/>
                <a:t>ElbowPlot</a:t>
              </a:r>
              <a:r>
                <a:rPr lang="en-US" sz="1200" i="1" dirty="0"/>
                <a:t>() 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3E6C1F4-4E4C-D42A-C0C0-9E1857EF2D60}"/>
              </a:ext>
            </a:extLst>
          </p:cNvPr>
          <p:cNvGrpSpPr/>
          <p:nvPr/>
        </p:nvGrpSpPr>
        <p:grpSpPr>
          <a:xfrm>
            <a:off x="3474506" y="3311459"/>
            <a:ext cx="1410693" cy="638712"/>
            <a:chOff x="105943" y="5254920"/>
            <a:chExt cx="1410693" cy="638712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9699690-DAA3-1BC5-CDD4-84C59BAC149C}"/>
                </a:ext>
              </a:extLst>
            </p:cNvPr>
            <p:cNvSpPr/>
            <p:nvPr/>
          </p:nvSpPr>
          <p:spPr>
            <a:xfrm>
              <a:off x="297489" y="5303690"/>
              <a:ext cx="1089727" cy="239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E44106C-6228-5582-9113-9AC210593AEE}"/>
                </a:ext>
              </a:extLst>
            </p:cNvPr>
            <p:cNvSpPr txBox="1"/>
            <p:nvPr/>
          </p:nvSpPr>
          <p:spPr>
            <a:xfrm>
              <a:off x="105943" y="5254920"/>
              <a:ext cx="1410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B03EF8C-F6F4-E757-305D-169DA7A2AF8D}"/>
                </a:ext>
              </a:extLst>
            </p:cNvPr>
            <p:cNvSpPr txBox="1"/>
            <p:nvPr/>
          </p:nvSpPr>
          <p:spPr>
            <a:xfrm>
              <a:off x="208654" y="5407986"/>
              <a:ext cx="1267397" cy="4856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1200" i="1" dirty="0"/>
                <a:t> </a:t>
              </a:r>
              <a:r>
                <a:rPr lang="en-US" sz="1200" i="1" dirty="0" err="1"/>
                <a:t>FindNeighbors</a:t>
              </a:r>
              <a:r>
                <a:rPr lang="en-US" sz="1200" i="1" dirty="0"/>
                <a:t>(),</a:t>
              </a:r>
              <a:r>
                <a:rPr lang="en-US" sz="1200" i="1" dirty="0" err="1"/>
                <a:t>FindClusters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136763A-592F-80E2-5101-29F035541AF7}"/>
              </a:ext>
            </a:extLst>
          </p:cNvPr>
          <p:cNvGrpSpPr/>
          <p:nvPr/>
        </p:nvGrpSpPr>
        <p:grpSpPr>
          <a:xfrm>
            <a:off x="3283960" y="4370180"/>
            <a:ext cx="1791785" cy="867408"/>
            <a:chOff x="-53540" y="6027627"/>
            <a:chExt cx="1791785" cy="86740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9F350A5-ABF2-33EF-9681-09C28F038CE1}"/>
                </a:ext>
              </a:extLst>
            </p:cNvPr>
            <p:cNvSpPr txBox="1"/>
            <p:nvPr/>
          </p:nvSpPr>
          <p:spPr>
            <a:xfrm>
              <a:off x="-53540" y="6618036"/>
              <a:ext cx="179178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RunUMAP</a:t>
              </a:r>
              <a:r>
                <a:rPr lang="en-US" sz="1200" i="1" dirty="0"/>
                <a:t>(), </a:t>
              </a:r>
              <a:r>
                <a:rPr lang="en-US" sz="1200" i="1" dirty="0" err="1"/>
                <a:t>DimPlot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4B3FF62-3A55-6AD1-4776-C3EC507A9B68}"/>
                </a:ext>
              </a:extLst>
            </p:cNvPr>
            <p:cNvSpPr/>
            <p:nvPr/>
          </p:nvSpPr>
          <p:spPr>
            <a:xfrm>
              <a:off x="289902" y="6032340"/>
              <a:ext cx="1104900" cy="632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B12A1CD-0A7A-BA6D-0CCE-C76E80E1562A}"/>
                </a:ext>
              </a:extLst>
            </p:cNvPr>
            <p:cNvSpPr txBox="1"/>
            <p:nvPr/>
          </p:nvSpPr>
          <p:spPr>
            <a:xfrm>
              <a:off x="137006" y="6027627"/>
              <a:ext cx="1410693" cy="67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Nonlinear Dimension Reduction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BED54B4-C051-0B85-8C8B-A18582326FEE}"/>
              </a:ext>
            </a:extLst>
          </p:cNvPr>
          <p:cNvGrpSpPr/>
          <p:nvPr/>
        </p:nvGrpSpPr>
        <p:grpSpPr>
          <a:xfrm>
            <a:off x="1341683" y="1885176"/>
            <a:ext cx="1842877" cy="2957797"/>
            <a:chOff x="2112366" y="662646"/>
            <a:chExt cx="1842877" cy="295779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3125BC3-DD64-DFF1-5261-4A852BD9E1FC}"/>
                </a:ext>
              </a:extLst>
            </p:cNvPr>
            <p:cNvGrpSpPr/>
            <p:nvPr/>
          </p:nvGrpSpPr>
          <p:grpSpPr>
            <a:xfrm>
              <a:off x="2541467" y="3145241"/>
              <a:ext cx="976179" cy="261249"/>
              <a:chOff x="299002" y="659303"/>
              <a:chExt cx="1236904" cy="251922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99769D3-B07E-B581-8509-D257D909595C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21FA750-0D84-0421-CCFD-D11C9F223AB5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C4A3E64-A45A-216A-CF04-C3DA5AF371AC}"/>
                </a:ext>
              </a:extLst>
            </p:cNvPr>
            <p:cNvGrpSpPr/>
            <p:nvPr/>
          </p:nvGrpSpPr>
          <p:grpSpPr>
            <a:xfrm>
              <a:off x="2373532" y="2428777"/>
              <a:ext cx="1340964" cy="285563"/>
              <a:chOff x="299002" y="659303"/>
              <a:chExt cx="1236904" cy="251922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76B23A3-A66A-D754-EC65-B81585F4461D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16A5C77-66A2-5367-C8DB-7DF59D6AD18D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0E3E3DE-BC6A-613F-4345-1F5F987F8577}"/>
                </a:ext>
              </a:extLst>
            </p:cNvPr>
            <p:cNvGrpSpPr/>
            <p:nvPr/>
          </p:nvGrpSpPr>
          <p:grpSpPr>
            <a:xfrm>
              <a:off x="2541467" y="1879717"/>
              <a:ext cx="1055553" cy="253597"/>
              <a:chOff x="299002" y="659303"/>
              <a:chExt cx="1236904" cy="251922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823F47D-61C5-CF4C-5A27-3F8DF6AD9AC9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34E20F0-40EA-ED58-F194-7A35B36B4B72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F890E18-9C09-04CA-8D36-CF269C01CA9C}"/>
                </a:ext>
              </a:extLst>
            </p:cNvPr>
            <p:cNvGrpSpPr/>
            <p:nvPr/>
          </p:nvGrpSpPr>
          <p:grpSpPr>
            <a:xfrm>
              <a:off x="2553787" y="1293128"/>
              <a:ext cx="973384" cy="251922"/>
              <a:chOff x="299002" y="659303"/>
              <a:chExt cx="1236904" cy="251922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BF6FFB3-A178-71FF-62CB-5AE5887F1AE6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7C1F8E1-D427-F657-FEA9-69FF93F91309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CDB625D-433A-7876-0492-65E367F402D3}"/>
                </a:ext>
              </a:extLst>
            </p:cNvPr>
            <p:cNvGrpSpPr/>
            <p:nvPr/>
          </p:nvGrpSpPr>
          <p:grpSpPr>
            <a:xfrm>
              <a:off x="2438698" y="719343"/>
              <a:ext cx="1236904" cy="251922"/>
              <a:chOff x="299002" y="659303"/>
              <a:chExt cx="1236904" cy="251922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F47E281-AF3F-38C4-B26E-5C472FCD7BA9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00628A2-DFED-B2A7-E250-119A0DF07E97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2668160-EA4E-1439-A760-490E7DDAC900}"/>
                </a:ext>
              </a:extLst>
            </p:cNvPr>
            <p:cNvGrpSpPr/>
            <p:nvPr/>
          </p:nvGrpSpPr>
          <p:grpSpPr>
            <a:xfrm>
              <a:off x="2132719" y="662646"/>
              <a:ext cx="1802171" cy="509230"/>
              <a:chOff x="-58733" y="576728"/>
              <a:chExt cx="1802171" cy="50923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AC7F712-3686-A8CB-58CF-B79F4112CE41}"/>
                  </a:ext>
                </a:extLst>
              </p:cNvPr>
              <p:cNvSpPr/>
              <p:nvPr/>
            </p:nvSpPr>
            <p:spPr>
              <a:xfrm>
                <a:off x="247246" y="635806"/>
                <a:ext cx="1190212" cy="2246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CEC707-6A73-A73E-D95D-6477A4132787}"/>
                  </a:ext>
                </a:extLst>
              </p:cNvPr>
              <p:cNvSpPr txBox="1"/>
              <p:nvPr/>
            </p:nvSpPr>
            <p:spPr>
              <a:xfrm>
                <a:off x="84423" y="576728"/>
                <a:ext cx="15148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Importation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34AC2D7-2918-4DA6-B566-79ED79871D2D}"/>
                  </a:ext>
                </a:extLst>
              </p:cNvPr>
              <p:cNvSpPr txBox="1"/>
              <p:nvPr/>
            </p:nvSpPr>
            <p:spPr>
              <a:xfrm>
                <a:off x="-58733" y="808959"/>
                <a:ext cx="180217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 err="1"/>
                  <a:t>CreateSeuratObject</a:t>
                </a:r>
                <a:r>
                  <a:rPr lang="en-US" sz="1200" i="1" dirty="0"/>
                  <a:t>()</a:t>
                </a:r>
              </a:p>
            </p:txBody>
          </p:sp>
        </p:grpSp>
        <p:sp>
          <p:nvSpPr>
            <p:cNvPr id="84" name="Arrow: Right 83">
              <a:extLst>
                <a:ext uri="{FF2B5EF4-FFF2-40B4-BE49-F238E27FC236}">
                  <a16:creationId xmlns:a16="http://schemas.microsoft.com/office/drawing/2014/main" id="{E1DBD404-B544-0A25-A064-1AB8CA21C412}"/>
                </a:ext>
              </a:extLst>
            </p:cNvPr>
            <p:cNvSpPr/>
            <p:nvPr/>
          </p:nvSpPr>
          <p:spPr>
            <a:xfrm rot="5400000">
              <a:off x="2971097" y="1006106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128A13B-CABC-E0DF-24D8-5350640A843F}"/>
                </a:ext>
              </a:extLst>
            </p:cNvPr>
            <p:cNvGrpSpPr/>
            <p:nvPr/>
          </p:nvGrpSpPr>
          <p:grpSpPr>
            <a:xfrm>
              <a:off x="2112366" y="1280677"/>
              <a:ext cx="1842877" cy="467807"/>
              <a:chOff x="-79086" y="1165285"/>
              <a:chExt cx="1842877" cy="467807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637F796-E3B0-1461-11DB-7D58C37ED645}"/>
                  </a:ext>
                </a:extLst>
              </p:cNvPr>
              <p:cNvSpPr/>
              <p:nvPr/>
            </p:nvSpPr>
            <p:spPr>
              <a:xfrm>
                <a:off x="362315" y="1176695"/>
                <a:ext cx="936626" cy="2330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257B11A-F6A6-1939-1E6C-3E105F7DA10C}"/>
                  </a:ext>
                </a:extLst>
              </p:cNvPr>
              <p:cNvSpPr txBox="1"/>
              <p:nvPr/>
            </p:nvSpPr>
            <p:spPr>
              <a:xfrm>
                <a:off x="303021" y="1165285"/>
                <a:ext cx="1087127" cy="290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sz="1600" b="1" dirty="0"/>
                  <a:t>Curation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A4E74F1-39CB-7819-CD34-2459CEB334CB}"/>
                  </a:ext>
                </a:extLst>
              </p:cNvPr>
              <p:cNvSpPr txBox="1"/>
              <p:nvPr/>
            </p:nvSpPr>
            <p:spPr>
              <a:xfrm>
                <a:off x="-79086" y="1356093"/>
                <a:ext cx="184287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 err="1"/>
                  <a:t>PercentageFeatureSet</a:t>
                </a:r>
                <a:r>
                  <a:rPr lang="en-US" sz="1200" i="1" dirty="0"/>
                  <a:t>()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CCF7ACB-C702-B1B7-42B1-093AC071F96A}"/>
                </a:ext>
              </a:extLst>
            </p:cNvPr>
            <p:cNvGrpSpPr/>
            <p:nvPr/>
          </p:nvGrpSpPr>
          <p:grpSpPr>
            <a:xfrm>
              <a:off x="2512771" y="1820224"/>
              <a:ext cx="1042066" cy="515839"/>
              <a:chOff x="306971" y="1673082"/>
              <a:chExt cx="1042066" cy="515839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81B4ED3-2A5E-CA22-4D14-6616AED6C935}"/>
                  </a:ext>
                </a:extLst>
              </p:cNvPr>
              <p:cNvSpPr/>
              <p:nvPr/>
            </p:nvSpPr>
            <p:spPr>
              <a:xfrm>
                <a:off x="335668" y="1733056"/>
                <a:ext cx="1013369" cy="2300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16212D4-98A5-E1C8-A3D8-CF014B1F38B4}"/>
                  </a:ext>
                </a:extLst>
              </p:cNvPr>
              <p:cNvSpPr txBox="1"/>
              <p:nvPr/>
            </p:nvSpPr>
            <p:spPr>
              <a:xfrm>
                <a:off x="306971" y="1673082"/>
                <a:ext cx="102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Filtering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A622FAC-25EB-1112-96D9-8594A576B003}"/>
                  </a:ext>
                </a:extLst>
              </p:cNvPr>
              <p:cNvSpPr txBox="1"/>
              <p:nvPr/>
            </p:nvSpPr>
            <p:spPr>
              <a:xfrm>
                <a:off x="424282" y="1911922"/>
                <a:ext cx="83614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/>
                  <a:t>subset()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6CE139C-353A-E5FD-9114-F65684FB1459}"/>
                </a:ext>
              </a:extLst>
            </p:cNvPr>
            <p:cNvGrpSpPr/>
            <p:nvPr/>
          </p:nvGrpSpPr>
          <p:grpSpPr>
            <a:xfrm>
              <a:off x="2221762" y="2389452"/>
              <a:ext cx="1624084" cy="649813"/>
              <a:chOff x="46979" y="2267710"/>
              <a:chExt cx="1624084" cy="649813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1351652-265B-82EE-424B-6F9A89AFDE80}"/>
                  </a:ext>
                </a:extLst>
              </p:cNvPr>
              <p:cNvSpPr/>
              <p:nvPr/>
            </p:nvSpPr>
            <p:spPr>
              <a:xfrm>
                <a:off x="198749" y="2308113"/>
                <a:ext cx="1287206" cy="256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61BE614-6DEA-9947-0B3D-7CFEA8125DEE}"/>
                  </a:ext>
                </a:extLst>
              </p:cNvPr>
              <p:cNvSpPr txBox="1"/>
              <p:nvPr/>
            </p:nvSpPr>
            <p:spPr>
              <a:xfrm>
                <a:off x="135381" y="2267710"/>
                <a:ext cx="14139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Normalization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E23ADD1-7439-665D-7FB1-9CD10C2D7568}"/>
                  </a:ext>
                </a:extLst>
              </p:cNvPr>
              <p:cNvSpPr txBox="1"/>
              <p:nvPr/>
            </p:nvSpPr>
            <p:spPr>
              <a:xfrm>
                <a:off x="46979" y="2560117"/>
                <a:ext cx="1624084" cy="357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200" i="1" dirty="0" err="1"/>
                  <a:t>NormalizeData</a:t>
                </a:r>
                <a:r>
                  <a:rPr lang="en-US" sz="1200" i="1" dirty="0"/>
                  <a:t>()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1" dirty="0" err="1"/>
                  <a:t>FindVariableFeatures</a:t>
                </a:r>
                <a:r>
                  <a:rPr lang="en-US" sz="1200" i="1" dirty="0"/>
                  <a:t>()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81D4F42-7942-20F5-8F00-A91456DC089A}"/>
                </a:ext>
              </a:extLst>
            </p:cNvPr>
            <p:cNvGrpSpPr/>
            <p:nvPr/>
          </p:nvGrpSpPr>
          <p:grpSpPr>
            <a:xfrm>
              <a:off x="2458934" y="3089622"/>
              <a:ext cx="1149740" cy="530821"/>
              <a:chOff x="245062" y="2961530"/>
              <a:chExt cx="1149740" cy="530821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E53E359-37D0-CFFF-23EF-7EED9B961F76}"/>
                  </a:ext>
                </a:extLst>
              </p:cNvPr>
              <p:cNvSpPr/>
              <p:nvPr/>
            </p:nvSpPr>
            <p:spPr>
              <a:xfrm>
                <a:off x="334099" y="3019864"/>
                <a:ext cx="930345" cy="2405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C8BDD44-E75E-07BD-0994-15C8E0FB0338}"/>
                  </a:ext>
                </a:extLst>
              </p:cNvPr>
              <p:cNvSpPr txBox="1"/>
              <p:nvPr/>
            </p:nvSpPr>
            <p:spPr>
              <a:xfrm>
                <a:off x="245062" y="2961530"/>
                <a:ext cx="11497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Scaling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1AA22F0-123F-A62C-223B-B5B86655C4EE}"/>
                  </a:ext>
                </a:extLst>
              </p:cNvPr>
              <p:cNvSpPr txBox="1"/>
              <p:nvPr/>
            </p:nvSpPr>
            <p:spPr>
              <a:xfrm>
                <a:off x="373089" y="3215352"/>
                <a:ext cx="93852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 err="1"/>
                  <a:t>ScaleData</a:t>
                </a:r>
                <a:r>
                  <a:rPr lang="en-US" sz="1200" i="1" dirty="0"/>
                  <a:t>()</a:t>
                </a:r>
              </a:p>
            </p:txBody>
          </p:sp>
        </p:grp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CED24589-B630-857D-398D-809C131107C1}"/>
                </a:ext>
              </a:extLst>
            </p:cNvPr>
            <p:cNvSpPr/>
            <p:nvPr/>
          </p:nvSpPr>
          <p:spPr>
            <a:xfrm rot="5400000">
              <a:off x="2965542" y="1589161"/>
              <a:ext cx="136524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Arrow: Right 113">
              <a:extLst>
                <a:ext uri="{FF2B5EF4-FFF2-40B4-BE49-F238E27FC236}">
                  <a16:creationId xmlns:a16="http://schemas.microsoft.com/office/drawing/2014/main" id="{24DBF688-B47A-5913-BF21-753594D62A71}"/>
                </a:ext>
              </a:extLst>
            </p:cNvPr>
            <p:cNvSpPr/>
            <p:nvPr/>
          </p:nvSpPr>
          <p:spPr>
            <a:xfrm rot="5400000">
              <a:off x="2976370" y="2147038"/>
              <a:ext cx="114868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EB71390-0859-CF8B-11FC-3991C6A41099}"/>
                </a:ext>
              </a:extLst>
            </p:cNvPr>
            <p:cNvSpPr/>
            <p:nvPr/>
          </p:nvSpPr>
          <p:spPr>
            <a:xfrm rot="5400000">
              <a:off x="2980902" y="2862322"/>
              <a:ext cx="10580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08CC1379-8D06-7ED5-6386-47826A51268E}"/>
              </a:ext>
            </a:extLst>
          </p:cNvPr>
          <p:cNvSpPr/>
          <p:nvPr/>
        </p:nvSpPr>
        <p:spPr>
          <a:xfrm rot="2677752">
            <a:off x="2844199" y="5964930"/>
            <a:ext cx="499190" cy="193481"/>
          </a:xfrm>
          <a:custGeom>
            <a:avLst/>
            <a:gdLst>
              <a:gd name="connsiteX0" fmla="*/ 0 w 700951"/>
              <a:gd name="connsiteY0" fmla="*/ 96522 h 386089"/>
              <a:gd name="connsiteX1" fmla="*/ 507907 w 700951"/>
              <a:gd name="connsiteY1" fmla="*/ 96522 h 386089"/>
              <a:gd name="connsiteX2" fmla="*/ 507907 w 700951"/>
              <a:gd name="connsiteY2" fmla="*/ 0 h 386089"/>
              <a:gd name="connsiteX3" fmla="*/ 700951 w 700951"/>
              <a:gd name="connsiteY3" fmla="*/ 193045 h 386089"/>
              <a:gd name="connsiteX4" fmla="*/ 507907 w 700951"/>
              <a:gd name="connsiteY4" fmla="*/ 386089 h 386089"/>
              <a:gd name="connsiteX5" fmla="*/ 507907 w 700951"/>
              <a:gd name="connsiteY5" fmla="*/ 289567 h 386089"/>
              <a:gd name="connsiteX6" fmla="*/ 0 w 700951"/>
              <a:gd name="connsiteY6" fmla="*/ 289567 h 386089"/>
              <a:gd name="connsiteX7" fmla="*/ 0 w 700951"/>
              <a:gd name="connsiteY7" fmla="*/ 96522 h 386089"/>
              <a:gd name="connsiteX0" fmla="*/ 0 w 700951"/>
              <a:gd name="connsiteY0" fmla="*/ 0 h 289567"/>
              <a:gd name="connsiteX1" fmla="*/ 507907 w 700951"/>
              <a:gd name="connsiteY1" fmla="*/ 0 h 289567"/>
              <a:gd name="connsiteX2" fmla="*/ 700951 w 700951"/>
              <a:gd name="connsiteY2" fmla="*/ 96523 h 289567"/>
              <a:gd name="connsiteX3" fmla="*/ 507907 w 700951"/>
              <a:gd name="connsiteY3" fmla="*/ 289567 h 289567"/>
              <a:gd name="connsiteX4" fmla="*/ 507907 w 700951"/>
              <a:gd name="connsiteY4" fmla="*/ 193045 h 289567"/>
              <a:gd name="connsiteX5" fmla="*/ 0 w 700951"/>
              <a:gd name="connsiteY5" fmla="*/ 193045 h 289567"/>
              <a:gd name="connsiteX6" fmla="*/ 0 w 700951"/>
              <a:gd name="connsiteY6" fmla="*/ 0 h 289567"/>
              <a:gd name="connsiteX0" fmla="*/ 0 w 507907"/>
              <a:gd name="connsiteY0" fmla="*/ 0 h 289567"/>
              <a:gd name="connsiteX1" fmla="*/ 507907 w 507907"/>
              <a:gd name="connsiteY1" fmla="*/ 0 h 289567"/>
              <a:gd name="connsiteX2" fmla="*/ 507907 w 507907"/>
              <a:gd name="connsiteY2" fmla="*/ 289567 h 289567"/>
              <a:gd name="connsiteX3" fmla="*/ 507907 w 507907"/>
              <a:gd name="connsiteY3" fmla="*/ 193045 h 289567"/>
              <a:gd name="connsiteX4" fmla="*/ 0 w 507907"/>
              <a:gd name="connsiteY4" fmla="*/ 193045 h 289567"/>
              <a:gd name="connsiteX5" fmla="*/ 0 w 507907"/>
              <a:gd name="connsiteY5" fmla="*/ 0 h 289567"/>
              <a:gd name="connsiteX0" fmla="*/ 0 w 507907"/>
              <a:gd name="connsiteY0" fmla="*/ 0 h 193045"/>
              <a:gd name="connsiteX1" fmla="*/ 507907 w 507907"/>
              <a:gd name="connsiteY1" fmla="*/ 0 h 193045"/>
              <a:gd name="connsiteX2" fmla="*/ 507907 w 507907"/>
              <a:gd name="connsiteY2" fmla="*/ 193045 h 193045"/>
              <a:gd name="connsiteX3" fmla="*/ 0 w 507907"/>
              <a:gd name="connsiteY3" fmla="*/ 193045 h 193045"/>
              <a:gd name="connsiteX4" fmla="*/ 0 w 507907"/>
              <a:gd name="connsiteY4" fmla="*/ 0 h 193045"/>
              <a:gd name="connsiteX0" fmla="*/ 0 w 507907"/>
              <a:gd name="connsiteY0" fmla="*/ 0 h 193045"/>
              <a:gd name="connsiteX1" fmla="*/ 507907 w 507907"/>
              <a:gd name="connsiteY1" fmla="*/ 0 h 193045"/>
              <a:gd name="connsiteX2" fmla="*/ 311510 w 507907"/>
              <a:gd name="connsiteY2" fmla="*/ 191432 h 193045"/>
              <a:gd name="connsiteX3" fmla="*/ 0 w 507907"/>
              <a:gd name="connsiteY3" fmla="*/ 193045 h 193045"/>
              <a:gd name="connsiteX4" fmla="*/ 0 w 507907"/>
              <a:gd name="connsiteY4" fmla="*/ 0 h 193045"/>
              <a:gd name="connsiteX0" fmla="*/ 0 w 454827"/>
              <a:gd name="connsiteY0" fmla="*/ 436 h 193481"/>
              <a:gd name="connsiteX1" fmla="*/ 454827 w 454827"/>
              <a:gd name="connsiteY1" fmla="*/ 0 h 193481"/>
              <a:gd name="connsiteX2" fmla="*/ 311510 w 454827"/>
              <a:gd name="connsiteY2" fmla="*/ 191868 h 193481"/>
              <a:gd name="connsiteX3" fmla="*/ 0 w 454827"/>
              <a:gd name="connsiteY3" fmla="*/ 193481 h 193481"/>
              <a:gd name="connsiteX4" fmla="*/ 0 w 454827"/>
              <a:gd name="connsiteY4" fmla="*/ 436 h 193481"/>
              <a:gd name="connsiteX0" fmla="*/ 0 w 454827"/>
              <a:gd name="connsiteY0" fmla="*/ 436 h 193481"/>
              <a:gd name="connsiteX1" fmla="*/ 454827 w 454827"/>
              <a:gd name="connsiteY1" fmla="*/ 0 h 193481"/>
              <a:gd name="connsiteX2" fmla="*/ 303547 w 454827"/>
              <a:gd name="connsiteY2" fmla="*/ 191802 h 193481"/>
              <a:gd name="connsiteX3" fmla="*/ 0 w 454827"/>
              <a:gd name="connsiteY3" fmla="*/ 193481 h 193481"/>
              <a:gd name="connsiteX4" fmla="*/ 0 w 454827"/>
              <a:gd name="connsiteY4" fmla="*/ 436 h 193481"/>
              <a:gd name="connsiteX0" fmla="*/ 0 w 454827"/>
              <a:gd name="connsiteY0" fmla="*/ 436 h 193481"/>
              <a:gd name="connsiteX1" fmla="*/ 454827 w 454827"/>
              <a:gd name="connsiteY1" fmla="*/ 0 h 193481"/>
              <a:gd name="connsiteX2" fmla="*/ 279001 w 454827"/>
              <a:gd name="connsiteY2" fmla="*/ 191628 h 193481"/>
              <a:gd name="connsiteX3" fmla="*/ 0 w 454827"/>
              <a:gd name="connsiteY3" fmla="*/ 193481 h 193481"/>
              <a:gd name="connsiteX4" fmla="*/ 0 w 454827"/>
              <a:gd name="connsiteY4" fmla="*/ 436 h 193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827" h="193481">
                <a:moveTo>
                  <a:pt x="0" y="436"/>
                </a:moveTo>
                <a:lnTo>
                  <a:pt x="454827" y="0"/>
                </a:lnTo>
                <a:lnTo>
                  <a:pt x="279001" y="191628"/>
                </a:lnTo>
                <a:lnTo>
                  <a:pt x="0" y="193481"/>
                </a:lnTo>
                <a:lnTo>
                  <a:pt x="0" y="436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00503929-E5FD-D4D9-4CA7-3BC87FBE33AC}"/>
              </a:ext>
            </a:extLst>
          </p:cNvPr>
          <p:cNvSpPr/>
          <p:nvPr/>
        </p:nvSpPr>
        <p:spPr>
          <a:xfrm rot="5400000">
            <a:off x="4036092" y="3924991"/>
            <a:ext cx="28751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491B6F9-0BE8-12F0-5FF5-68724D05305E}"/>
              </a:ext>
            </a:extLst>
          </p:cNvPr>
          <p:cNvGrpSpPr/>
          <p:nvPr/>
        </p:nvGrpSpPr>
        <p:grpSpPr>
          <a:xfrm>
            <a:off x="3474506" y="2430073"/>
            <a:ext cx="1410693" cy="507411"/>
            <a:chOff x="153675" y="4647854"/>
            <a:chExt cx="1410693" cy="507411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85B3908-44B3-2B71-DCE1-118368C38B1A}"/>
                </a:ext>
              </a:extLst>
            </p:cNvPr>
            <p:cNvSpPr/>
            <p:nvPr/>
          </p:nvSpPr>
          <p:spPr>
            <a:xfrm>
              <a:off x="297489" y="4695928"/>
              <a:ext cx="1089727" cy="245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21DF42B-AFC7-1737-0460-8192937DFD2B}"/>
                </a:ext>
              </a:extLst>
            </p:cNvPr>
            <p:cNvSpPr txBox="1"/>
            <p:nvPr/>
          </p:nvSpPr>
          <p:spPr>
            <a:xfrm>
              <a:off x="153675" y="4647854"/>
              <a:ext cx="1410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CCA6251-1893-048A-310F-B32C3B5F6141}"/>
                </a:ext>
              </a:extLst>
            </p:cNvPr>
            <p:cNvSpPr txBox="1"/>
            <p:nvPr/>
          </p:nvSpPr>
          <p:spPr>
            <a:xfrm>
              <a:off x="202829" y="4878266"/>
              <a:ext cx="127904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IntegrateLayers</a:t>
              </a:r>
              <a:r>
                <a:rPr lang="en-US" sz="1200" i="1" dirty="0"/>
                <a:t>() </a:t>
              </a:r>
            </a:p>
          </p:txBody>
        </p:sp>
      </p:grp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C84A4A59-7C8F-D4D2-1E4B-FA603D2569D7}"/>
              </a:ext>
            </a:extLst>
          </p:cNvPr>
          <p:cNvSpPr/>
          <p:nvPr/>
        </p:nvSpPr>
        <p:spPr>
          <a:xfrm rot="5400000">
            <a:off x="4010575" y="2904107"/>
            <a:ext cx="33855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2EDA4E6B-ACCA-B139-FBA3-0FDFEF21F213}"/>
              </a:ext>
            </a:extLst>
          </p:cNvPr>
          <p:cNvSpPr/>
          <p:nvPr/>
        </p:nvSpPr>
        <p:spPr>
          <a:xfrm rot="3030882">
            <a:off x="3387703" y="1930363"/>
            <a:ext cx="832694" cy="233004"/>
          </a:xfrm>
          <a:custGeom>
            <a:avLst/>
            <a:gdLst>
              <a:gd name="connsiteX0" fmla="*/ 0 w 1003426"/>
              <a:gd name="connsiteY0" fmla="*/ 58251 h 233004"/>
              <a:gd name="connsiteX1" fmla="*/ 886924 w 1003426"/>
              <a:gd name="connsiteY1" fmla="*/ 58251 h 233004"/>
              <a:gd name="connsiteX2" fmla="*/ 886924 w 1003426"/>
              <a:gd name="connsiteY2" fmla="*/ 0 h 233004"/>
              <a:gd name="connsiteX3" fmla="*/ 1003426 w 1003426"/>
              <a:gd name="connsiteY3" fmla="*/ 116502 h 233004"/>
              <a:gd name="connsiteX4" fmla="*/ 886924 w 1003426"/>
              <a:gd name="connsiteY4" fmla="*/ 233004 h 233004"/>
              <a:gd name="connsiteX5" fmla="*/ 886924 w 1003426"/>
              <a:gd name="connsiteY5" fmla="*/ 174753 h 233004"/>
              <a:gd name="connsiteX6" fmla="*/ 0 w 1003426"/>
              <a:gd name="connsiteY6" fmla="*/ 174753 h 233004"/>
              <a:gd name="connsiteX7" fmla="*/ 0 w 1003426"/>
              <a:gd name="connsiteY7" fmla="*/ 58251 h 233004"/>
              <a:gd name="connsiteX0" fmla="*/ 0 w 1003426"/>
              <a:gd name="connsiteY0" fmla="*/ 58251 h 233004"/>
              <a:gd name="connsiteX1" fmla="*/ 886924 w 1003426"/>
              <a:gd name="connsiteY1" fmla="*/ 58251 h 233004"/>
              <a:gd name="connsiteX2" fmla="*/ 886924 w 1003426"/>
              <a:gd name="connsiteY2" fmla="*/ 0 h 233004"/>
              <a:gd name="connsiteX3" fmla="*/ 1003426 w 1003426"/>
              <a:gd name="connsiteY3" fmla="*/ 116502 h 233004"/>
              <a:gd name="connsiteX4" fmla="*/ 886924 w 1003426"/>
              <a:gd name="connsiteY4" fmla="*/ 233004 h 233004"/>
              <a:gd name="connsiteX5" fmla="*/ 886924 w 1003426"/>
              <a:gd name="connsiteY5" fmla="*/ 174753 h 233004"/>
              <a:gd name="connsiteX6" fmla="*/ 170732 w 1003426"/>
              <a:gd name="connsiteY6" fmla="*/ 173494 h 233004"/>
              <a:gd name="connsiteX7" fmla="*/ 0 w 1003426"/>
              <a:gd name="connsiteY7" fmla="*/ 58251 h 233004"/>
              <a:gd name="connsiteX0" fmla="*/ 89962 w 832694"/>
              <a:gd name="connsiteY0" fmla="*/ 60148 h 233004"/>
              <a:gd name="connsiteX1" fmla="*/ 716192 w 832694"/>
              <a:gd name="connsiteY1" fmla="*/ 58251 h 233004"/>
              <a:gd name="connsiteX2" fmla="*/ 716192 w 832694"/>
              <a:gd name="connsiteY2" fmla="*/ 0 h 233004"/>
              <a:gd name="connsiteX3" fmla="*/ 832694 w 832694"/>
              <a:gd name="connsiteY3" fmla="*/ 116502 h 233004"/>
              <a:gd name="connsiteX4" fmla="*/ 716192 w 832694"/>
              <a:gd name="connsiteY4" fmla="*/ 233004 h 233004"/>
              <a:gd name="connsiteX5" fmla="*/ 716192 w 832694"/>
              <a:gd name="connsiteY5" fmla="*/ 174753 h 233004"/>
              <a:gd name="connsiteX6" fmla="*/ 0 w 832694"/>
              <a:gd name="connsiteY6" fmla="*/ 173494 h 233004"/>
              <a:gd name="connsiteX7" fmla="*/ 89962 w 832694"/>
              <a:gd name="connsiteY7" fmla="*/ 60148 h 23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2694" h="233004">
                <a:moveTo>
                  <a:pt x="89962" y="60148"/>
                </a:moveTo>
                <a:lnTo>
                  <a:pt x="716192" y="58251"/>
                </a:lnTo>
                <a:lnTo>
                  <a:pt x="716192" y="0"/>
                </a:lnTo>
                <a:lnTo>
                  <a:pt x="832694" y="116502"/>
                </a:lnTo>
                <a:lnTo>
                  <a:pt x="716192" y="233004"/>
                </a:lnTo>
                <a:lnTo>
                  <a:pt x="716192" y="174753"/>
                </a:lnTo>
                <a:lnTo>
                  <a:pt x="0" y="173494"/>
                </a:lnTo>
                <a:lnTo>
                  <a:pt x="89962" y="60148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1825D02-398E-5EEC-0A44-4D2C6DD7F610}"/>
              </a:ext>
            </a:extLst>
          </p:cNvPr>
          <p:cNvSpPr/>
          <p:nvPr/>
        </p:nvSpPr>
        <p:spPr>
          <a:xfrm>
            <a:off x="1311979" y="1756338"/>
            <a:ext cx="3886765" cy="4411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A525E04-8623-1A95-5245-F85C6ADC6861}"/>
              </a:ext>
            </a:extLst>
          </p:cNvPr>
          <p:cNvSpPr txBox="1"/>
          <p:nvPr/>
        </p:nvSpPr>
        <p:spPr>
          <a:xfrm>
            <a:off x="7103002" y="714680"/>
            <a:ext cx="2375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Cell Trajectory Analysis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C679C93-D243-E43E-740E-AE3A48DBCF4E}"/>
              </a:ext>
            </a:extLst>
          </p:cNvPr>
          <p:cNvSpPr txBox="1"/>
          <p:nvPr/>
        </p:nvSpPr>
        <p:spPr>
          <a:xfrm>
            <a:off x="1282704" y="1394255"/>
            <a:ext cx="393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Single Cell Gene Expression with Seurat</a:t>
            </a:r>
          </a:p>
        </p:txBody>
      </p:sp>
    </p:spTree>
    <p:extLst>
      <p:ext uri="{BB962C8B-B14F-4D97-AF65-F5344CB8AC3E}">
        <p14:creationId xmlns:p14="http://schemas.microsoft.com/office/powerpoint/2010/main" val="90980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A5FF-2B5D-5715-5A2C-DC99958D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data from Seurat to Another Package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E46F0C-B4ED-9A1F-7903-6A57380B7C47}"/>
              </a:ext>
            </a:extLst>
          </p:cNvPr>
          <p:cNvSpPr txBox="1"/>
          <p:nvPr/>
        </p:nvSpPr>
        <p:spPr>
          <a:xfrm>
            <a:off x="292610" y="867125"/>
            <a:ext cx="966610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 sure to check these before you convert from the Seurat object to another S4 class: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Does the other package assume that some portion of the Seurat pipeline needs to be completed?</a:t>
            </a:r>
          </a:p>
          <a:p>
            <a:r>
              <a:rPr lang="en-US" dirty="0"/>
              <a:t>	Data Import? Normalization? Linear or Nonlinear Dimension Reduction? Clustering?</a:t>
            </a:r>
          </a:p>
          <a:p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Does a certain assay need to be set as default?</a:t>
            </a:r>
          </a:p>
          <a:p>
            <a:r>
              <a:rPr lang="en-US" dirty="0"/>
              <a:t> 	</a:t>
            </a:r>
            <a:r>
              <a:rPr lang="en-US" dirty="0" err="1"/>
              <a:t>DefaultAssay</a:t>
            </a:r>
            <a:r>
              <a:rPr lang="en-US" dirty="0"/>
              <a:t>(object = </a:t>
            </a:r>
            <a:r>
              <a:rPr lang="en-US" dirty="0" err="1"/>
              <a:t>pbmc</a:t>
            </a:r>
            <a:r>
              <a:rPr lang="en-US" dirty="0"/>
              <a:t>) &lt;- "RNA“</a:t>
            </a:r>
          </a:p>
          <a:p>
            <a:endParaRPr lang="en-US" dirty="0"/>
          </a:p>
          <a:p>
            <a:r>
              <a:rPr lang="en-US" dirty="0"/>
              <a:t>3.   Does a certain layer/ slot need to be set as default?</a:t>
            </a:r>
          </a:p>
          <a:p>
            <a:r>
              <a:rPr lang="en-US" dirty="0"/>
              <a:t>	</a:t>
            </a:r>
            <a:r>
              <a:rPr lang="en-US" dirty="0" err="1"/>
              <a:t>LayerData</a:t>
            </a:r>
            <a:r>
              <a:rPr lang="en-US" dirty="0"/>
              <a:t>(</a:t>
            </a:r>
            <a:r>
              <a:rPr lang="en-US" dirty="0" err="1"/>
              <a:t>pbmc</a:t>
            </a:r>
            <a:r>
              <a:rPr lang="en-US" dirty="0"/>
              <a:t>, assay = "RNA", layer = "counts") </a:t>
            </a:r>
          </a:p>
          <a:p>
            <a:endParaRPr lang="en-US" dirty="0"/>
          </a:p>
          <a:p>
            <a:r>
              <a:rPr lang="en-US" dirty="0"/>
              <a:t>4.    Do a certain cell identify need to be set first?</a:t>
            </a:r>
          </a:p>
          <a:p>
            <a:r>
              <a:rPr lang="en-US" dirty="0"/>
              <a:t>	</a:t>
            </a:r>
            <a:r>
              <a:rPr lang="fr-FR" dirty="0" err="1"/>
              <a:t>Idents</a:t>
            </a:r>
            <a:r>
              <a:rPr lang="fr-FR" dirty="0"/>
              <a:t>(</a:t>
            </a:r>
            <a:r>
              <a:rPr lang="fr-FR" dirty="0" err="1"/>
              <a:t>object</a:t>
            </a:r>
            <a:r>
              <a:rPr lang="fr-FR" dirty="0"/>
              <a:t> = </a:t>
            </a:r>
            <a:r>
              <a:rPr lang="fr-FR" dirty="0" err="1"/>
              <a:t>pbmc</a:t>
            </a:r>
            <a:r>
              <a:rPr lang="fr-FR" dirty="0"/>
              <a:t>) &lt;- </a:t>
            </a:r>
            <a:r>
              <a:rPr lang="fr-FR" dirty="0" err="1"/>
              <a:t>pbmc</a:t>
            </a:r>
            <a:r>
              <a:rPr lang="fr-FR" dirty="0"/>
              <a:t> $</a:t>
            </a:r>
            <a:r>
              <a:rPr lang="fr-FR" dirty="0" err="1"/>
              <a:t>seurat_annotations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38F916-A3E4-1DCB-4E1D-9690359DD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884328"/>
              </p:ext>
            </p:extLst>
          </p:nvPr>
        </p:nvGraphicFramePr>
        <p:xfrm>
          <a:off x="8108072" y="2541488"/>
          <a:ext cx="2672704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928">
                  <a:extLst>
                    <a:ext uri="{9D8B030D-6E8A-4147-A177-3AD203B41FA5}">
                      <a16:colId xmlns:a16="http://schemas.microsoft.com/office/drawing/2014/main" val="3598580045"/>
                    </a:ext>
                  </a:extLst>
                </a:gridCol>
                <a:gridCol w="1636776">
                  <a:extLst>
                    <a:ext uri="{9D8B030D-6E8A-4147-A177-3AD203B41FA5}">
                      <a16:colId xmlns:a16="http://schemas.microsoft.com/office/drawing/2014/main" val="695595694"/>
                    </a:ext>
                  </a:extLst>
                </a:gridCol>
              </a:tblGrid>
              <a:tr h="160479">
                <a:tc>
                  <a:txBody>
                    <a:bodyPr/>
                    <a:lstStyle/>
                    <a:p>
                      <a:r>
                        <a:rPr lang="en-US" sz="1200" dirty="0"/>
                        <a:t>Layer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128061"/>
                  </a:ext>
                </a:extLst>
              </a:tr>
              <a:tr h="160479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counts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raw counts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8539116"/>
                  </a:ext>
                </a:extLst>
              </a:tr>
              <a:tr h="160479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normalized data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8432686"/>
                  </a:ext>
                </a:extLst>
              </a:tr>
              <a:tr h="2674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scale.data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z-scored/variance-stabilized data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93249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0AAB9B4-45E5-F698-CFBF-F93041C08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233" y="5425007"/>
            <a:ext cx="1779767" cy="4398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E10A96-9682-C442-CE17-A72318F4D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714" y="6146434"/>
            <a:ext cx="1675632" cy="4400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A634FA-F5AA-CC77-5976-03044A0B1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353" y="4853640"/>
            <a:ext cx="1204860" cy="4286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8CBFF74-179F-4B4E-23DD-C1439945B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337" y="4853640"/>
            <a:ext cx="1315479" cy="54811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oconductor - ChAMP">
            <a:extLst>
              <a:ext uri="{FF2B5EF4-FFF2-40B4-BE49-F238E27FC236}">
                <a16:creationId xmlns:a16="http://schemas.microsoft.com/office/drawing/2014/main" id="{EDD51476-EB90-4570-8D4A-AC25DCCC5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657" y="6081880"/>
            <a:ext cx="1528376" cy="4400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82CD3680-3250-35E9-9374-E33F97351A69}"/>
              </a:ext>
            </a:extLst>
          </p:cNvPr>
          <p:cNvSpPr/>
          <p:nvPr/>
        </p:nvSpPr>
        <p:spPr>
          <a:xfrm rot="20453824">
            <a:off x="6379104" y="5068191"/>
            <a:ext cx="383692" cy="4282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7DAEAD6-6293-C9E2-4D57-F07F457359F2}"/>
              </a:ext>
            </a:extLst>
          </p:cNvPr>
          <p:cNvSpPr/>
          <p:nvPr/>
        </p:nvSpPr>
        <p:spPr>
          <a:xfrm rot="1575842">
            <a:off x="6359011" y="5810890"/>
            <a:ext cx="383692" cy="4282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AECF827-5D27-A487-9CE5-12D72F02F635}"/>
              </a:ext>
            </a:extLst>
          </p:cNvPr>
          <p:cNvSpPr/>
          <p:nvPr/>
        </p:nvSpPr>
        <p:spPr>
          <a:xfrm rot="12332173">
            <a:off x="3670912" y="5092128"/>
            <a:ext cx="383692" cy="4282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EC94621-9190-7932-BFAA-D3D96ADD7B52}"/>
              </a:ext>
            </a:extLst>
          </p:cNvPr>
          <p:cNvSpPr/>
          <p:nvPr/>
        </p:nvSpPr>
        <p:spPr>
          <a:xfrm rot="9209502">
            <a:off x="3665444" y="5821156"/>
            <a:ext cx="383692" cy="4282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1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448E-37E5-59FB-9B0F-DAFFBD1C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Not Covered: Optimal Cluster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07FDD-F4F0-357C-B211-4583190966AE}"/>
              </a:ext>
            </a:extLst>
          </p:cNvPr>
          <p:cNvSpPr txBox="1"/>
          <p:nvPr/>
        </p:nvSpPr>
        <p:spPr>
          <a:xfrm>
            <a:off x="327406" y="1000871"/>
            <a:ext cx="4838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Depth: Optimal Cluster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Semi-automated</a:t>
            </a:r>
            <a:r>
              <a:rPr lang="en-US" dirty="0"/>
              <a:t>: do clusters separate the cell types of interest.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Automated</a:t>
            </a:r>
            <a:r>
              <a:rPr lang="en-US" dirty="0"/>
              <a:t>: is there evidence that a pair of clusters could be represented by one cluster (a static set of poison distributions).</a:t>
            </a:r>
          </a:p>
        </p:txBody>
      </p:sp>
      <p:pic>
        <p:nvPicPr>
          <p:cNvPr id="1026" name="Picture 2" descr="Silhouette width">
            <a:extLst>
              <a:ext uri="{FF2B5EF4-FFF2-40B4-BE49-F238E27FC236}">
                <a16:creationId xmlns:a16="http://schemas.microsoft.com/office/drawing/2014/main" id="{A235B3E6-DA40-ED93-47ED-D40D59403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6" y="3257890"/>
            <a:ext cx="5300459" cy="247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5376AA-F842-703C-B8A5-E4B82AD1D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560" y="1023045"/>
            <a:ext cx="5556912" cy="2234845"/>
          </a:xfrm>
          <a:prstGeom prst="rect">
            <a:avLst/>
          </a:prstGeom>
        </p:spPr>
      </p:pic>
      <p:pic>
        <p:nvPicPr>
          <p:cNvPr id="1029" name="Picture 5" descr="significance test by permutation">
            <a:extLst>
              <a:ext uri="{FF2B5EF4-FFF2-40B4-BE49-F238E27FC236}">
                <a16:creationId xmlns:a16="http://schemas.microsoft.com/office/drawing/2014/main" id="{F5F6CDB7-C2D5-A0A6-3FE8-27D147B6B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2" t="6399"/>
          <a:stretch/>
        </p:blipFill>
        <p:spPr bwMode="auto">
          <a:xfrm>
            <a:off x="6360541" y="3326816"/>
            <a:ext cx="5069459" cy="286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245273-86A9-D55C-17BA-8DC313909909}"/>
              </a:ext>
            </a:extLst>
          </p:cNvPr>
          <p:cNvSpPr txBox="1"/>
          <p:nvPr/>
        </p:nvSpPr>
        <p:spPr>
          <a:xfrm>
            <a:off x="327406" y="6327634"/>
            <a:ext cx="6191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 err="1">
                <a:solidFill>
                  <a:srgbClr val="212121"/>
                </a:solidFill>
                <a:effectLst/>
                <a:latin typeface="BlinkMacSystemFont"/>
              </a:rPr>
              <a:t>Grabski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BlinkMacSystemFont"/>
              </a:rPr>
              <a:t> IN, et al. Nat Methods. 2023 Aug;20(8):1196-1202.</a:t>
            </a:r>
          </a:p>
          <a:p>
            <a:r>
              <a:rPr lang="en-US" sz="1000" i="1" dirty="0"/>
              <a:t>https://divingintogeneticsandgenomics.com/post/scrnaseq-clustering-significant-test-an-unsolvable-problem/</a:t>
            </a:r>
            <a:r>
              <a:rPr lang="en-US" sz="1000" b="0" i="1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20825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C2ED-5B9B-ED64-3349-6BDD41BC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Not Covered: High Fidelity Cell Annotation</a:t>
            </a:r>
          </a:p>
        </p:txBody>
      </p:sp>
      <p:pic>
        <p:nvPicPr>
          <p:cNvPr id="1026" name="Picture 2" descr="Flowchart of single-cell RNA-seq profiling analysis.">
            <a:extLst>
              <a:ext uri="{FF2B5EF4-FFF2-40B4-BE49-F238E27FC236}">
                <a16:creationId xmlns:a16="http://schemas.microsoft.com/office/drawing/2014/main" id="{F120E051-D6C2-205D-3109-B8E03F0EA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616" y="839724"/>
            <a:ext cx="5454191" cy="494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1A4546-0F10-FC11-9D7C-0DB1CEAE311E}"/>
              </a:ext>
            </a:extLst>
          </p:cNvPr>
          <p:cNvSpPr txBox="1"/>
          <p:nvPr/>
        </p:nvSpPr>
        <p:spPr>
          <a:xfrm>
            <a:off x="319278" y="6530579"/>
            <a:ext cx="61859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Peng L</a:t>
            </a:r>
            <a:r>
              <a:rPr lang="en-US" sz="1100" dirty="0">
                <a:solidFill>
                  <a:srgbClr val="212121"/>
                </a:solidFill>
                <a:latin typeface="Roboto" panose="02000000000000000000" pitchFamily="2" charset="0"/>
              </a:rPr>
              <a:t>. 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RNA Biol. 2020 Jun;17(6):765-783.</a:t>
            </a:r>
            <a:endParaRPr 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3F501-D81A-A0F8-E4AD-18A1CDA473C6}"/>
              </a:ext>
            </a:extLst>
          </p:cNvPr>
          <p:cNvSpPr txBox="1"/>
          <p:nvPr/>
        </p:nvSpPr>
        <p:spPr>
          <a:xfrm>
            <a:off x="8829676" y="3992877"/>
            <a:ext cx="26024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Literature Consensus of Cell Type Markers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5091898-A7B2-D343-90E5-76FF7B63433F}"/>
              </a:ext>
            </a:extLst>
          </p:cNvPr>
          <p:cNvSpPr/>
          <p:nvPr/>
        </p:nvSpPr>
        <p:spPr>
          <a:xfrm rot="5400000">
            <a:off x="7385415" y="3326866"/>
            <a:ext cx="767793" cy="12954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67C3C-4930-F0C1-03B3-C282642C9FE0}"/>
              </a:ext>
            </a:extLst>
          </p:cNvPr>
          <p:cNvSpPr txBox="1"/>
          <p:nvPr/>
        </p:nvSpPr>
        <p:spPr>
          <a:xfrm>
            <a:off x="8829676" y="3275076"/>
            <a:ext cx="26024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Markers from Alternative Measurement Techniques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02F41CE-6730-1121-EBE6-8DF7A5CA8124}"/>
              </a:ext>
            </a:extLst>
          </p:cNvPr>
          <p:cNvSpPr/>
          <p:nvPr/>
        </p:nvSpPr>
        <p:spPr>
          <a:xfrm rot="16200000">
            <a:off x="5077662" y="4875604"/>
            <a:ext cx="767793" cy="12954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11E81-5561-C271-01AB-0F058047F5B2}"/>
              </a:ext>
            </a:extLst>
          </p:cNvPr>
          <p:cNvSpPr txBox="1"/>
          <p:nvPr/>
        </p:nvSpPr>
        <p:spPr>
          <a:xfrm>
            <a:off x="6531063" y="5253731"/>
            <a:ext cx="18859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Empirical Confirmation</a:t>
            </a:r>
          </a:p>
        </p:txBody>
      </p:sp>
    </p:spTree>
    <p:extLst>
      <p:ext uri="{BB962C8B-B14F-4D97-AF65-F5344CB8AC3E}">
        <p14:creationId xmlns:p14="http://schemas.microsoft.com/office/powerpoint/2010/main" val="36402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9031-B128-502F-371B-E513D5D3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Confirming Cell Types and Clustering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90577-07C1-4F13-EDB4-FBF0A68E9607}"/>
              </a:ext>
            </a:extLst>
          </p:cNvPr>
          <p:cNvSpPr txBox="1"/>
          <p:nvPr/>
        </p:nvSpPr>
        <p:spPr>
          <a:xfrm>
            <a:off x="433974" y="2706467"/>
            <a:ext cx="370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Florescent In Situ Hybridization (FISH)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16A60-55B8-4160-4BC5-878078D41C35}"/>
              </a:ext>
            </a:extLst>
          </p:cNvPr>
          <p:cNvSpPr txBox="1"/>
          <p:nvPr/>
        </p:nvSpPr>
        <p:spPr>
          <a:xfrm>
            <a:off x="8729472" y="736261"/>
            <a:ext cx="33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Fluorescent Activated Cell Sorting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DACB60-2606-0553-0F38-6CDBAAE359B2}"/>
              </a:ext>
            </a:extLst>
          </p:cNvPr>
          <p:cNvSpPr txBox="1"/>
          <p:nvPr/>
        </p:nvSpPr>
        <p:spPr>
          <a:xfrm>
            <a:off x="379729" y="4877930"/>
            <a:ext cx="280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PHYTOMap</a:t>
            </a:r>
            <a:r>
              <a:rPr lang="en-US" dirty="0"/>
              <a:t> (FISH for plants)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D5C07-39C2-70CD-4C74-CE8F98E953AA}"/>
              </a:ext>
            </a:extLst>
          </p:cNvPr>
          <p:cNvSpPr txBox="1"/>
          <p:nvPr/>
        </p:nvSpPr>
        <p:spPr>
          <a:xfrm>
            <a:off x="451948" y="848047"/>
            <a:ext cx="328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Polymerase Chain Reaction (PCR)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6C68A-B37D-BF32-D8DA-30BBC7744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8"/>
          <a:stretch/>
        </p:blipFill>
        <p:spPr>
          <a:xfrm>
            <a:off x="670474" y="5247262"/>
            <a:ext cx="4467671" cy="1196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AF720C-6278-0CE7-50E4-78BEBFC8C360}"/>
              </a:ext>
            </a:extLst>
          </p:cNvPr>
          <p:cNvSpPr txBox="1"/>
          <p:nvPr/>
        </p:nvSpPr>
        <p:spPr>
          <a:xfrm>
            <a:off x="779439" y="6414181"/>
            <a:ext cx="228906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0" i="0" dirty="0" err="1">
                <a:solidFill>
                  <a:srgbClr val="222222"/>
                </a:solidFill>
                <a:effectLst/>
                <a:latin typeface="-apple-system"/>
              </a:rPr>
              <a:t>Nobori</a:t>
            </a:r>
            <a:r>
              <a:rPr lang="en-US" sz="700" b="0" i="0" dirty="0">
                <a:solidFill>
                  <a:srgbClr val="222222"/>
                </a:solidFill>
                <a:effectLst/>
                <a:latin typeface="-apple-system"/>
              </a:rPr>
              <a:t>, T. </a:t>
            </a:r>
            <a:r>
              <a:rPr lang="en-US" sz="700" b="0" i="1" dirty="0">
                <a:solidFill>
                  <a:srgbClr val="222222"/>
                </a:solidFill>
                <a:effectLst/>
                <a:latin typeface="-apple-system"/>
              </a:rPr>
              <a:t>Nat. Plants. </a:t>
            </a:r>
            <a:r>
              <a:rPr lang="en-US" sz="700" b="0" i="0" dirty="0">
                <a:solidFill>
                  <a:srgbClr val="222222"/>
                </a:solidFill>
                <a:effectLst/>
                <a:latin typeface="-apple-system"/>
              </a:rPr>
              <a:t>(2023).</a:t>
            </a:r>
            <a:endParaRPr lang="en-US" sz="700" dirty="0"/>
          </a:p>
        </p:txBody>
      </p:sp>
      <p:pic>
        <p:nvPicPr>
          <p:cNvPr id="1026" name="Picture 2" descr="In situ hybridization of two repetitive sequences to chromosomes of a wild wheat species">
            <a:extLst>
              <a:ext uri="{FF2B5EF4-FFF2-40B4-BE49-F238E27FC236}">
                <a16:creationId xmlns:a16="http://schemas.microsoft.com/office/drawing/2014/main" id="{05792E8F-4264-A85B-ED75-2C85801A5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00" y="3139020"/>
            <a:ext cx="1556887" cy="126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BE29E4-1840-C028-C73A-C5C977AD1616}"/>
              </a:ext>
            </a:extLst>
          </p:cNvPr>
          <p:cNvSpPr txBox="1"/>
          <p:nvPr/>
        </p:nvSpPr>
        <p:spPr>
          <a:xfrm>
            <a:off x="1200500" y="4370285"/>
            <a:ext cx="19169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https://molcyt.org/2013/12/19/insitu/</a:t>
            </a:r>
          </a:p>
        </p:txBody>
      </p:sp>
      <p:pic>
        <p:nvPicPr>
          <p:cNvPr id="1028" name="Picture 4" descr="Flow chart illustrating both procedures used for direct PCR from fresh leaf discs without DNA extraction. A sample as small as 1 mm² was added to the PCR mix and amplified (Direct protocol). Plant material was also macerated, heat-treated, and buffer-diluted before being directly amplified (Dilution protocol)">
            <a:extLst>
              <a:ext uri="{FF2B5EF4-FFF2-40B4-BE49-F238E27FC236}">
                <a16:creationId xmlns:a16="http://schemas.microsoft.com/office/drawing/2014/main" id="{09FBDA74-F957-D514-793C-41A29AAE2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45" b="57110"/>
          <a:stretch/>
        </p:blipFill>
        <p:spPr bwMode="auto">
          <a:xfrm>
            <a:off x="1123507" y="1433655"/>
            <a:ext cx="1579635" cy="93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yTOF - Wikipedia">
            <a:extLst>
              <a:ext uri="{FF2B5EF4-FFF2-40B4-BE49-F238E27FC236}">
                <a16:creationId xmlns:a16="http://schemas.microsoft.com/office/drawing/2014/main" id="{567CBB42-6A41-D79E-19F4-405329747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674" y="4142406"/>
            <a:ext cx="3708195" cy="217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B9BCB9-916E-CEEE-ABED-7275F59381DF}"/>
              </a:ext>
            </a:extLst>
          </p:cNvPr>
          <p:cNvSpPr txBox="1"/>
          <p:nvPr/>
        </p:nvSpPr>
        <p:spPr>
          <a:xfrm>
            <a:off x="5994479" y="3739897"/>
            <a:ext cx="358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Cytometry by time of flight (</a:t>
            </a:r>
            <a:r>
              <a:rPr lang="en-US" dirty="0" err="1"/>
              <a:t>CyTOF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2AF0B4-E031-2622-3107-B87ABE6695F0}"/>
              </a:ext>
            </a:extLst>
          </p:cNvPr>
          <p:cNvSpPr txBox="1"/>
          <p:nvPr/>
        </p:nvSpPr>
        <p:spPr>
          <a:xfrm>
            <a:off x="6807254" y="6336976"/>
            <a:ext cx="228906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bg1">
                    <a:lumMod val="85000"/>
                  </a:schemeClr>
                </a:solidFill>
              </a:rPr>
              <a:t>https://en.wikipedia.org/wiki/CyTOF</a:t>
            </a:r>
          </a:p>
        </p:txBody>
      </p:sp>
      <p:pic>
        <p:nvPicPr>
          <p:cNvPr id="1032" name="Picture 8" descr="Fluorescence Activated Cell Sorting (FACS) | AAT Bioquest">
            <a:extLst>
              <a:ext uri="{FF2B5EF4-FFF2-40B4-BE49-F238E27FC236}">
                <a16:creationId xmlns:a16="http://schemas.microsoft.com/office/drawing/2014/main" id="{F5997E6F-F812-7D9B-5D98-CFB17DAEB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267" y="1138770"/>
            <a:ext cx="1784603" cy="247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AF0C99F-FE0B-AD0E-E13B-A256126E9FCC}"/>
              </a:ext>
            </a:extLst>
          </p:cNvPr>
          <p:cNvSpPr txBox="1"/>
          <p:nvPr/>
        </p:nvSpPr>
        <p:spPr>
          <a:xfrm>
            <a:off x="4674144" y="1093594"/>
            <a:ext cx="3517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>
                <a:solidFill>
                  <a:srgbClr val="222222"/>
                </a:solidFill>
                <a:effectLst/>
                <a:latin typeface="Harding"/>
              </a:rPr>
              <a:t>Laser-capture microdissection</a:t>
            </a:r>
            <a:endParaRPr lang="en-US" i="0" dirty="0">
              <a:solidFill>
                <a:srgbClr val="222222"/>
              </a:solidFill>
              <a:effectLst/>
              <a:latin typeface="Harding"/>
            </a:endParaRPr>
          </a:p>
        </p:txBody>
      </p:sp>
      <p:pic>
        <p:nvPicPr>
          <p:cNvPr id="1034" name="Picture 10" descr="Laser Capture Microdissection | Products | Leica Microsystems">
            <a:extLst>
              <a:ext uri="{FF2B5EF4-FFF2-40B4-BE49-F238E27FC236}">
                <a16:creationId xmlns:a16="http://schemas.microsoft.com/office/drawing/2014/main" id="{39456EC9-485B-F880-F111-09F88E318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380" y="1577450"/>
            <a:ext cx="1826514" cy="127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239F971-DC02-C800-7A0F-08D1B08B6FDE}"/>
              </a:ext>
            </a:extLst>
          </p:cNvPr>
          <p:cNvSpPr txBox="1"/>
          <p:nvPr/>
        </p:nvSpPr>
        <p:spPr>
          <a:xfrm>
            <a:off x="4669112" y="2792049"/>
            <a:ext cx="32452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bg1">
                    <a:lumMod val="85000"/>
                  </a:schemeClr>
                </a:solidFill>
              </a:rPr>
              <a:t>https://www.leica-microsystems.com/products/light-microscopes/laser-capture-microdissection/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127FA5-4058-A6D3-F815-3351F9830159}"/>
              </a:ext>
            </a:extLst>
          </p:cNvPr>
          <p:cNvSpPr txBox="1"/>
          <p:nvPr/>
        </p:nvSpPr>
        <p:spPr>
          <a:xfrm>
            <a:off x="9579714" y="3610551"/>
            <a:ext cx="227628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bg1">
                    <a:lumMod val="85000"/>
                  </a:schemeClr>
                </a:solidFill>
              </a:rPr>
              <a:t>https://www.sinobiological.com/category/fcm-facs-facs</a:t>
            </a:r>
          </a:p>
        </p:txBody>
      </p:sp>
    </p:spTree>
    <p:extLst>
      <p:ext uri="{BB962C8B-B14F-4D97-AF65-F5344CB8AC3E}">
        <p14:creationId xmlns:p14="http://schemas.microsoft.com/office/powerpoint/2010/main" val="67145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882A-B3F5-795E-EC34-22235A84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Confirmation of Inferred Cell Trajectory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28A20BB-AA37-8AF3-43A5-8279E6DB63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76"/>
          <a:stretch/>
        </p:blipFill>
        <p:spPr bwMode="auto">
          <a:xfrm>
            <a:off x="119743" y="4080755"/>
            <a:ext cx="4158614" cy="264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5F79DE-F470-99A7-E7CC-EACE1819A9D2}"/>
              </a:ext>
            </a:extLst>
          </p:cNvPr>
          <p:cNvSpPr txBox="1"/>
          <p:nvPr/>
        </p:nvSpPr>
        <p:spPr>
          <a:xfrm>
            <a:off x="119743" y="372759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 CRISPR–Cas9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F76252-64E4-D739-681C-6479D49CE3E6}"/>
              </a:ext>
            </a:extLst>
          </p:cNvPr>
          <p:cNvSpPr txBox="1"/>
          <p:nvPr/>
        </p:nvSpPr>
        <p:spPr>
          <a:xfrm>
            <a:off x="710293" y="6625676"/>
            <a:ext cx="229960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Bowling. Cell (2020) </a:t>
            </a:r>
            <a:r>
              <a:rPr lang="en-US" sz="1000" b="0" i="0" dirty="0">
                <a:effectLst/>
                <a:latin typeface="BlinkMacSystemFont"/>
              </a:rPr>
              <a:t>181(6)</a:t>
            </a:r>
            <a:r>
              <a:rPr lang="en-US" sz="1000" dirty="0">
                <a:latin typeface="BlinkMacSystemFont"/>
              </a:rPr>
              <a:t>.</a:t>
            </a:r>
            <a:endParaRPr lang="en-US" sz="1000" dirty="0"/>
          </a:p>
        </p:txBody>
      </p:sp>
      <p:pic>
        <p:nvPicPr>
          <p:cNvPr id="2054" name="Picture 6" descr="Fig. 1">
            <a:extLst>
              <a:ext uri="{FF2B5EF4-FFF2-40B4-BE49-F238E27FC236}">
                <a16:creationId xmlns:a16="http://schemas.microsoft.com/office/drawing/2014/main" id="{2CD6A90E-2C90-F206-D21F-347E8D3FE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0" r="18052" b="53704"/>
          <a:stretch/>
        </p:blipFill>
        <p:spPr bwMode="auto">
          <a:xfrm>
            <a:off x="611995" y="748165"/>
            <a:ext cx="3174110" cy="26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775693-0DED-67ED-B86D-6F79A4B07D14}"/>
              </a:ext>
            </a:extLst>
          </p:cNvPr>
          <p:cNvSpPr txBox="1"/>
          <p:nvPr/>
        </p:nvSpPr>
        <p:spPr>
          <a:xfrm>
            <a:off x="6192393" y="6042412"/>
            <a:ext cx="24936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rgbClr val="333333"/>
                </a:solidFill>
                <a:effectLst/>
                <a:latin typeface="-apple-system"/>
              </a:rPr>
              <a:t>Zhang, Y et al. </a:t>
            </a:r>
            <a:r>
              <a:rPr lang="en-US" sz="1050" b="0" i="1" dirty="0">
                <a:solidFill>
                  <a:srgbClr val="333333"/>
                </a:solidFill>
                <a:effectLst/>
                <a:latin typeface="-apple-system"/>
              </a:rPr>
              <a:t>Stem Cell Res </a:t>
            </a:r>
            <a:r>
              <a:rPr lang="en-US" sz="1050" b="0" i="1" dirty="0" err="1">
                <a:solidFill>
                  <a:srgbClr val="333333"/>
                </a:solidFill>
                <a:effectLst/>
                <a:latin typeface="-apple-system"/>
              </a:rPr>
              <a:t>Ther</a:t>
            </a:r>
            <a:r>
              <a:rPr lang="en-US" sz="1050" dirty="0">
                <a:solidFill>
                  <a:srgbClr val="333333"/>
                </a:solidFill>
                <a:latin typeface="-apple-system"/>
              </a:rPr>
              <a:t>. </a:t>
            </a:r>
            <a:r>
              <a:rPr lang="en-US" sz="1050" b="0" i="0" dirty="0">
                <a:solidFill>
                  <a:srgbClr val="333333"/>
                </a:solidFill>
                <a:effectLst/>
                <a:latin typeface="-apple-system"/>
              </a:rPr>
              <a:t>(2020)</a:t>
            </a:r>
            <a:endParaRPr lang="en-US" sz="105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B000C2D-6090-0CFF-C7CE-BAF990ECF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192" y="1163658"/>
            <a:ext cx="7048992" cy="467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02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C80A-D5D0-FF23-5FC7-F6CEA090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6E8765-66AD-B25C-4833-326A54E44A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" b="53889"/>
          <a:stretch/>
        </p:blipFill>
        <p:spPr bwMode="auto">
          <a:xfrm>
            <a:off x="352425" y="1352550"/>
            <a:ext cx="5049774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9D733A-97FA-84CF-49E8-05E4A5B0A3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72"/>
          <a:stretch/>
        </p:blipFill>
        <p:spPr bwMode="auto">
          <a:xfrm>
            <a:off x="5189537" y="1000126"/>
            <a:ext cx="6228962" cy="433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C7D57D-EB25-0273-E7AD-C43A343CF085}"/>
              </a:ext>
            </a:extLst>
          </p:cNvPr>
          <p:cNvSpPr txBox="1"/>
          <p:nvPr/>
        </p:nvSpPr>
        <p:spPr>
          <a:xfrm>
            <a:off x="3864102" y="6524943"/>
            <a:ext cx="24936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rgbClr val="333333"/>
                </a:solidFill>
                <a:effectLst/>
                <a:latin typeface="-apple-system"/>
              </a:rPr>
              <a:t>Zhang, Y et al. </a:t>
            </a:r>
            <a:r>
              <a:rPr lang="en-US" sz="1050" b="0" i="1" dirty="0">
                <a:solidFill>
                  <a:srgbClr val="333333"/>
                </a:solidFill>
                <a:effectLst/>
                <a:latin typeface="-apple-system"/>
              </a:rPr>
              <a:t>Stem Cell Res </a:t>
            </a:r>
            <a:r>
              <a:rPr lang="en-US" sz="1050" b="0" i="1" dirty="0" err="1">
                <a:solidFill>
                  <a:srgbClr val="333333"/>
                </a:solidFill>
                <a:effectLst/>
                <a:latin typeface="-apple-system"/>
              </a:rPr>
              <a:t>Ther</a:t>
            </a:r>
            <a:r>
              <a:rPr lang="en-US" sz="1050" dirty="0">
                <a:solidFill>
                  <a:srgbClr val="333333"/>
                </a:solidFill>
                <a:latin typeface="-apple-system"/>
              </a:rPr>
              <a:t>. </a:t>
            </a:r>
            <a:r>
              <a:rPr lang="en-US" sz="1050" b="0" i="0" dirty="0">
                <a:solidFill>
                  <a:srgbClr val="333333"/>
                </a:solidFill>
                <a:effectLst/>
                <a:latin typeface="-apple-system"/>
              </a:rPr>
              <a:t>(2020)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42456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FAEE-71FB-72EA-197E-04A959CC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Availability and Readability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F2319A-75EC-1E74-4B9B-26A7E9941208}"/>
              </a:ext>
            </a:extLst>
          </p:cNvPr>
          <p:cNvSpPr txBox="1"/>
          <p:nvPr/>
        </p:nvSpPr>
        <p:spPr>
          <a:xfrm>
            <a:off x="859536" y="766016"/>
            <a:ext cx="327698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A Plea for Open Science </a:t>
            </a:r>
          </a:p>
        </p:txBody>
      </p:sp>
      <p:pic>
        <p:nvPicPr>
          <p:cNvPr id="1026" name="Picture 2" descr="The six core principles of Open Science which guide the Open Traits Network.">
            <a:extLst>
              <a:ext uri="{FF2B5EF4-FFF2-40B4-BE49-F238E27FC236}">
                <a16:creationId xmlns:a16="http://schemas.microsoft.com/office/drawing/2014/main" id="{D9674B6E-B5A3-4FA9-0507-ADDFA8634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507" y="766016"/>
            <a:ext cx="5465273" cy="342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129F9B-3BBC-5AF2-64EC-0642A3177E34}"/>
              </a:ext>
            </a:extLst>
          </p:cNvPr>
          <p:cNvSpPr txBox="1"/>
          <p:nvPr/>
        </p:nvSpPr>
        <p:spPr>
          <a:xfrm>
            <a:off x="277749" y="1567669"/>
            <a:ext cx="54890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post you code to a software repository (GitHub or bitbucket, etc.) so that other researchers can make use of your contribution.</a:t>
            </a:r>
          </a:p>
          <a:p>
            <a:endParaRPr lang="en-US" dirty="0"/>
          </a:p>
          <a:p>
            <a:r>
              <a:rPr lang="en-US" dirty="0"/>
              <a:t>Please take the </a:t>
            </a:r>
            <a:r>
              <a:rPr lang="en-US" b="1" dirty="0"/>
              <a:t>extra 10% time </a:t>
            </a:r>
            <a:r>
              <a:rPr lang="en-US" dirty="0"/>
              <a:t>to document your code with code comments and other information so that your </a:t>
            </a:r>
            <a:r>
              <a:rPr lang="en-US" b="1" dirty="0"/>
              <a:t>shared code is not useless </a:t>
            </a:r>
            <a:r>
              <a:rPr lang="en-US" dirty="0"/>
              <a:t>to other people.</a:t>
            </a:r>
          </a:p>
          <a:p>
            <a:endParaRPr lang="en-US" dirty="0"/>
          </a:p>
          <a:p>
            <a:r>
              <a:rPr lang="en-US" dirty="0"/>
              <a:t>Other researchers should be able to reproduce all the figures in your study by simply running your source code files.</a:t>
            </a:r>
          </a:p>
          <a:p>
            <a:endParaRPr lang="en-US" dirty="0"/>
          </a:p>
          <a:p>
            <a:r>
              <a:rPr lang="en-US" dirty="0"/>
              <a:t>Consider how many </a:t>
            </a:r>
            <a:r>
              <a:rPr lang="en-US" b="1" dirty="0"/>
              <a:t>person-hours science has wasted </a:t>
            </a:r>
            <a:r>
              <a:rPr lang="en-US" dirty="0"/>
              <a:t>on researchers futilely trying to reproduce a previous publication’s result or process a new dataset with a previously developed pipeline.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4288C-0C81-EB54-A8A6-69CFF6F01EAE}"/>
              </a:ext>
            </a:extLst>
          </p:cNvPr>
          <p:cNvSpPr txBox="1"/>
          <p:nvPr/>
        </p:nvSpPr>
        <p:spPr>
          <a:xfrm>
            <a:off x="277749" y="6627168"/>
            <a:ext cx="307924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i="1" dirty="0"/>
              <a:t>https://www.nature.com/articles/s41559-020-1109-6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1563E-7FA6-A0F9-F216-DCAA46714D7B}"/>
              </a:ext>
            </a:extLst>
          </p:cNvPr>
          <p:cNvSpPr txBox="1"/>
          <p:nvPr/>
        </p:nvSpPr>
        <p:spPr>
          <a:xfrm>
            <a:off x="6938791" y="4811744"/>
            <a:ext cx="17553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FAIR</a:t>
            </a:r>
            <a:r>
              <a:rPr lang="en-US" dirty="0"/>
              <a:t>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</a:t>
            </a:r>
            <a:r>
              <a:rPr lang="en-US" dirty="0"/>
              <a:t>indable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</a:t>
            </a:r>
            <a:r>
              <a:rPr lang="en-US" dirty="0"/>
              <a:t>ccessible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</a:t>
            </a:r>
            <a:r>
              <a:rPr lang="en-US" dirty="0"/>
              <a:t>nteroperable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</a:t>
            </a:r>
            <a:r>
              <a:rPr lang="en-US" dirty="0"/>
              <a:t>eusable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1CA56B-F432-804C-F23F-C88E9435E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160" y="5274183"/>
            <a:ext cx="19812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98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0_Introdution_Course" id="{64F76E85-CA42-0A46-B891-13D1F0CD406A}" vid="{6FF7656D-6217-624F-962B-BDC121BB5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slide_template</Template>
  <TotalTime>2494</TotalTime>
  <Words>833</Words>
  <Application>Microsoft Office PowerPoint</Application>
  <PresentationFormat>Widescreen</PresentationFormat>
  <Paragraphs>131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-apple-system</vt:lpstr>
      <vt:lpstr>Arial</vt:lpstr>
      <vt:lpstr>Arial Unicode MS</vt:lpstr>
      <vt:lpstr>BlinkMacSystemFont</vt:lpstr>
      <vt:lpstr>Calibri</vt:lpstr>
      <vt:lpstr>Calibri Light</vt:lpstr>
      <vt:lpstr>Harding</vt:lpstr>
      <vt:lpstr>Roboto</vt:lpstr>
      <vt:lpstr>Office Theme</vt:lpstr>
      <vt:lpstr>Module 7: Summary and Best Practices</vt:lpstr>
      <vt:lpstr>The Pipelines</vt:lpstr>
      <vt:lpstr>Moving data from Seurat to Another Package</vt:lpstr>
      <vt:lpstr>Topics Not Covered: Optimal Cluster Parameters</vt:lpstr>
      <vt:lpstr>Topics Not Covered: High Fidelity Cell Annotation</vt:lpstr>
      <vt:lpstr>Confirming Cell Types and Clustering</vt:lpstr>
      <vt:lpstr>Confirmation of Inferred Cell Trajectory</vt:lpstr>
      <vt:lpstr>Advantages and Disadvantages</vt:lpstr>
      <vt:lpstr>Code Availability and Readability</vt:lpstr>
      <vt:lpstr>The Challenge of Reproducibility</vt:lpstr>
      <vt:lpstr>Learning Objectives</vt:lpstr>
      <vt:lpstr>Post Workshop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109</cp:revision>
  <dcterms:created xsi:type="dcterms:W3CDTF">2024-01-01T16:06:19Z</dcterms:created>
  <dcterms:modified xsi:type="dcterms:W3CDTF">2024-04-03T17:26:06Z</dcterms:modified>
</cp:coreProperties>
</file>