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94"/>
  </p:normalViewPr>
  <p:slideViewPr>
    <p:cSldViewPr snapToGrid="0">
      <p:cViewPr>
        <p:scale>
          <a:sx n="100" d="100"/>
          <a:sy n="100" d="100"/>
        </p:scale>
        <p:origin x="91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2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7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2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777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4: Differential Gene Analysis and Exploratory Analysis with Seurat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Conserved Marker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F6A70-84B1-F1A1-9C86-D7201C6E4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906" y="3379409"/>
            <a:ext cx="4453094" cy="3443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BD5F46-6C1E-00E6-301E-EDA5BDC3D1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97" r="1289"/>
          <a:stretch/>
        </p:blipFill>
        <p:spPr>
          <a:xfrm>
            <a:off x="3391042" y="767073"/>
            <a:ext cx="6084048" cy="1813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B89BA4-C2F9-5CAB-F6AC-0A203B7967B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93514" y="2840175"/>
            <a:ext cx="4610924" cy="2707014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4433DA-5F9C-42FB-A0C9-787EE2C807C8}"/>
              </a:ext>
            </a:extLst>
          </p:cNvPr>
          <p:cNvSpPr/>
          <p:nvPr/>
        </p:nvSpPr>
        <p:spPr>
          <a:xfrm>
            <a:off x="3934494" y="5061395"/>
            <a:ext cx="643064" cy="485794"/>
          </a:xfrm>
          <a:custGeom>
            <a:avLst/>
            <a:gdLst>
              <a:gd name="connsiteX0" fmla="*/ 421607 w 643064"/>
              <a:gd name="connsiteY0" fmla="*/ 100012 h 485794"/>
              <a:gd name="connsiteX1" fmla="*/ 393032 w 643064"/>
              <a:gd name="connsiteY1" fmla="*/ 92868 h 485794"/>
              <a:gd name="connsiteX2" fmla="*/ 371601 w 643064"/>
              <a:gd name="connsiteY2" fmla="*/ 85725 h 485794"/>
              <a:gd name="connsiteX3" fmla="*/ 362076 w 643064"/>
              <a:gd name="connsiteY3" fmla="*/ 78581 h 485794"/>
              <a:gd name="connsiteX4" fmla="*/ 333501 w 643064"/>
              <a:gd name="connsiteY4" fmla="*/ 66675 h 485794"/>
              <a:gd name="connsiteX5" fmla="*/ 316832 w 643064"/>
              <a:gd name="connsiteY5" fmla="*/ 57150 h 485794"/>
              <a:gd name="connsiteX6" fmla="*/ 309689 w 643064"/>
              <a:gd name="connsiteY6" fmla="*/ 52387 h 485794"/>
              <a:gd name="connsiteX7" fmla="*/ 300164 w 643064"/>
              <a:gd name="connsiteY7" fmla="*/ 47625 h 485794"/>
              <a:gd name="connsiteX8" fmla="*/ 271589 w 643064"/>
              <a:gd name="connsiteY8" fmla="*/ 30956 h 485794"/>
              <a:gd name="connsiteX9" fmla="*/ 254920 w 643064"/>
              <a:gd name="connsiteY9" fmla="*/ 23812 h 485794"/>
              <a:gd name="connsiteX10" fmla="*/ 247776 w 643064"/>
              <a:gd name="connsiteY10" fmla="*/ 21431 h 485794"/>
              <a:gd name="connsiteX11" fmla="*/ 235870 w 643064"/>
              <a:gd name="connsiteY11" fmla="*/ 16668 h 485794"/>
              <a:gd name="connsiteX12" fmla="*/ 226345 w 643064"/>
              <a:gd name="connsiteY12" fmla="*/ 11906 h 485794"/>
              <a:gd name="connsiteX13" fmla="*/ 202532 w 643064"/>
              <a:gd name="connsiteY13" fmla="*/ 7143 h 485794"/>
              <a:gd name="connsiteX14" fmla="*/ 181101 w 643064"/>
              <a:gd name="connsiteY14" fmla="*/ 0 h 485794"/>
              <a:gd name="connsiteX15" fmla="*/ 152526 w 643064"/>
              <a:gd name="connsiteY15" fmla="*/ 4762 h 485794"/>
              <a:gd name="connsiteX16" fmla="*/ 138239 w 643064"/>
              <a:gd name="connsiteY16" fmla="*/ 9525 h 485794"/>
              <a:gd name="connsiteX17" fmla="*/ 109664 w 643064"/>
              <a:gd name="connsiteY17" fmla="*/ 26193 h 485794"/>
              <a:gd name="connsiteX18" fmla="*/ 102520 w 643064"/>
              <a:gd name="connsiteY18" fmla="*/ 35718 h 485794"/>
              <a:gd name="connsiteX19" fmla="*/ 95376 w 643064"/>
              <a:gd name="connsiteY19" fmla="*/ 38100 h 485794"/>
              <a:gd name="connsiteX20" fmla="*/ 83470 w 643064"/>
              <a:gd name="connsiteY20" fmla="*/ 54768 h 485794"/>
              <a:gd name="connsiteX21" fmla="*/ 76326 w 643064"/>
              <a:gd name="connsiteY21" fmla="*/ 59531 h 485794"/>
              <a:gd name="connsiteX22" fmla="*/ 73945 w 643064"/>
              <a:gd name="connsiteY22" fmla="*/ 69056 h 485794"/>
              <a:gd name="connsiteX23" fmla="*/ 69182 w 643064"/>
              <a:gd name="connsiteY23" fmla="*/ 76200 h 485794"/>
              <a:gd name="connsiteX24" fmla="*/ 62039 w 643064"/>
              <a:gd name="connsiteY24" fmla="*/ 88106 h 485794"/>
              <a:gd name="connsiteX25" fmla="*/ 54895 w 643064"/>
              <a:gd name="connsiteY25" fmla="*/ 102393 h 485794"/>
              <a:gd name="connsiteX26" fmla="*/ 45370 w 643064"/>
              <a:gd name="connsiteY26" fmla="*/ 111918 h 485794"/>
              <a:gd name="connsiteX27" fmla="*/ 28701 w 643064"/>
              <a:gd name="connsiteY27" fmla="*/ 138112 h 485794"/>
              <a:gd name="connsiteX28" fmla="*/ 19176 w 643064"/>
              <a:gd name="connsiteY28" fmla="*/ 164306 h 485794"/>
              <a:gd name="connsiteX29" fmla="*/ 4889 w 643064"/>
              <a:gd name="connsiteY29" fmla="*/ 183356 h 485794"/>
              <a:gd name="connsiteX30" fmla="*/ 126 w 643064"/>
              <a:gd name="connsiteY30" fmla="*/ 207168 h 485794"/>
              <a:gd name="connsiteX31" fmla="*/ 4889 w 643064"/>
              <a:gd name="connsiteY31" fmla="*/ 238125 h 485794"/>
              <a:gd name="connsiteX32" fmla="*/ 12032 w 643064"/>
              <a:gd name="connsiteY32" fmla="*/ 250031 h 485794"/>
              <a:gd name="connsiteX33" fmla="*/ 28701 w 643064"/>
              <a:gd name="connsiteY33" fmla="*/ 271462 h 485794"/>
              <a:gd name="connsiteX34" fmla="*/ 35845 w 643064"/>
              <a:gd name="connsiteY34" fmla="*/ 276225 h 485794"/>
              <a:gd name="connsiteX35" fmla="*/ 69182 w 643064"/>
              <a:gd name="connsiteY35" fmla="*/ 300037 h 485794"/>
              <a:gd name="connsiteX36" fmla="*/ 85851 w 643064"/>
              <a:gd name="connsiteY36" fmla="*/ 309562 h 485794"/>
              <a:gd name="connsiteX37" fmla="*/ 95376 w 643064"/>
              <a:gd name="connsiteY37" fmla="*/ 314325 h 485794"/>
              <a:gd name="connsiteX38" fmla="*/ 109664 w 643064"/>
              <a:gd name="connsiteY38" fmla="*/ 326231 h 485794"/>
              <a:gd name="connsiteX39" fmla="*/ 135857 w 643064"/>
              <a:gd name="connsiteY39" fmla="*/ 338137 h 485794"/>
              <a:gd name="connsiteX40" fmla="*/ 145382 w 643064"/>
              <a:gd name="connsiteY40" fmla="*/ 345281 h 485794"/>
              <a:gd name="connsiteX41" fmla="*/ 154907 w 643064"/>
              <a:gd name="connsiteY41" fmla="*/ 350043 h 485794"/>
              <a:gd name="connsiteX42" fmla="*/ 166814 w 643064"/>
              <a:gd name="connsiteY42" fmla="*/ 359568 h 485794"/>
              <a:gd name="connsiteX43" fmla="*/ 173957 w 643064"/>
              <a:gd name="connsiteY43" fmla="*/ 364331 h 485794"/>
              <a:gd name="connsiteX44" fmla="*/ 181101 w 643064"/>
              <a:gd name="connsiteY44" fmla="*/ 371475 h 485794"/>
              <a:gd name="connsiteX45" fmla="*/ 204914 w 643064"/>
              <a:gd name="connsiteY45" fmla="*/ 388143 h 485794"/>
              <a:gd name="connsiteX46" fmla="*/ 209676 w 643064"/>
              <a:gd name="connsiteY46" fmla="*/ 395287 h 485794"/>
              <a:gd name="connsiteX47" fmla="*/ 228726 w 643064"/>
              <a:gd name="connsiteY47" fmla="*/ 414337 h 485794"/>
              <a:gd name="connsiteX48" fmla="*/ 243014 w 643064"/>
              <a:gd name="connsiteY48" fmla="*/ 426243 h 485794"/>
              <a:gd name="connsiteX49" fmla="*/ 247776 w 643064"/>
              <a:gd name="connsiteY49" fmla="*/ 433387 h 485794"/>
              <a:gd name="connsiteX50" fmla="*/ 271589 w 643064"/>
              <a:gd name="connsiteY50" fmla="*/ 452437 h 485794"/>
              <a:gd name="connsiteX51" fmla="*/ 290639 w 643064"/>
              <a:gd name="connsiteY51" fmla="*/ 469106 h 485794"/>
              <a:gd name="connsiteX52" fmla="*/ 304926 w 643064"/>
              <a:gd name="connsiteY52" fmla="*/ 471487 h 485794"/>
              <a:gd name="connsiteX53" fmla="*/ 319214 w 643064"/>
              <a:gd name="connsiteY53" fmla="*/ 478631 h 485794"/>
              <a:gd name="connsiteX54" fmla="*/ 335882 w 643064"/>
              <a:gd name="connsiteY54" fmla="*/ 481012 h 485794"/>
              <a:gd name="connsiteX55" fmla="*/ 414464 w 643064"/>
              <a:gd name="connsiteY55" fmla="*/ 483393 h 485794"/>
              <a:gd name="connsiteX56" fmla="*/ 447801 w 643064"/>
              <a:gd name="connsiteY56" fmla="*/ 485775 h 485794"/>
              <a:gd name="connsiteX57" fmla="*/ 531145 w 643064"/>
              <a:gd name="connsiteY57" fmla="*/ 481012 h 485794"/>
              <a:gd name="connsiteX58" fmla="*/ 543051 w 643064"/>
              <a:gd name="connsiteY58" fmla="*/ 478631 h 485794"/>
              <a:gd name="connsiteX59" fmla="*/ 557339 w 643064"/>
              <a:gd name="connsiteY59" fmla="*/ 471487 h 485794"/>
              <a:gd name="connsiteX60" fmla="*/ 583532 w 643064"/>
              <a:gd name="connsiteY60" fmla="*/ 466725 h 485794"/>
              <a:gd name="connsiteX61" fmla="*/ 595439 w 643064"/>
              <a:gd name="connsiteY61" fmla="*/ 461962 h 485794"/>
              <a:gd name="connsiteX62" fmla="*/ 609726 w 643064"/>
              <a:gd name="connsiteY62" fmla="*/ 450056 h 485794"/>
              <a:gd name="connsiteX63" fmla="*/ 619251 w 643064"/>
              <a:gd name="connsiteY63" fmla="*/ 442912 h 485794"/>
              <a:gd name="connsiteX64" fmla="*/ 633539 w 643064"/>
              <a:gd name="connsiteY64" fmla="*/ 431006 h 485794"/>
              <a:gd name="connsiteX65" fmla="*/ 635920 w 643064"/>
              <a:gd name="connsiteY65" fmla="*/ 423862 h 485794"/>
              <a:gd name="connsiteX66" fmla="*/ 640682 w 643064"/>
              <a:gd name="connsiteY66" fmla="*/ 416718 h 485794"/>
              <a:gd name="connsiteX67" fmla="*/ 643064 w 643064"/>
              <a:gd name="connsiteY67" fmla="*/ 407193 h 485794"/>
              <a:gd name="connsiteX68" fmla="*/ 638301 w 643064"/>
              <a:gd name="connsiteY68" fmla="*/ 335756 h 485794"/>
              <a:gd name="connsiteX69" fmla="*/ 619251 w 643064"/>
              <a:gd name="connsiteY69" fmla="*/ 302418 h 485794"/>
              <a:gd name="connsiteX70" fmla="*/ 600201 w 643064"/>
              <a:gd name="connsiteY70" fmla="*/ 278606 h 485794"/>
              <a:gd name="connsiteX71" fmla="*/ 581151 w 643064"/>
              <a:gd name="connsiteY71" fmla="*/ 254793 h 485794"/>
              <a:gd name="connsiteX72" fmla="*/ 557339 w 643064"/>
              <a:gd name="connsiteY72" fmla="*/ 216693 h 485794"/>
              <a:gd name="connsiteX73" fmla="*/ 547814 w 643064"/>
              <a:gd name="connsiteY73" fmla="*/ 209550 h 485794"/>
              <a:gd name="connsiteX74" fmla="*/ 540670 w 643064"/>
              <a:gd name="connsiteY74" fmla="*/ 200025 h 485794"/>
              <a:gd name="connsiteX75" fmla="*/ 531145 w 643064"/>
              <a:gd name="connsiteY75" fmla="*/ 192881 h 485794"/>
              <a:gd name="connsiteX76" fmla="*/ 514476 w 643064"/>
              <a:gd name="connsiteY76" fmla="*/ 176212 h 485794"/>
              <a:gd name="connsiteX77" fmla="*/ 509714 w 643064"/>
              <a:gd name="connsiteY77" fmla="*/ 169068 h 485794"/>
              <a:gd name="connsiteX78" fmla="*/ 500189 w 643064"/>
              <a:gd name="connsiteY78" fmla="*/ 161925 h 485794"/>
              <a:gd name="connsiteX79" fmla="*/ 488282 w 643064"/>
              <a:gd name="connsiteY79" fmla="*/ 150018 h 485794"/>
              <a:gd name="connsiteX80" fmla="*/ 471614 w 643064"/>
              <a:gd name="connsiteY80" fmla="*/ 140493 h 485794"/>
              <a:gd name="connsiteX81" fmla="*/ 459707 w 643064"/>
              <a:gd name="connsiteY81" fmla="*/ 128587 h 485794"/>
              <a:gd name="connsiteX82" fmla="*/ 440657 w 643064"/>
              <a:gd name="connsiteY82" fmla="*/ 114300 h 485794"/>
              <a:gd name="connsiteX83" fmla="*/ 435895 w 643064"/>
              <a:gd name="connsiteY83" fmla="*/ 107156 h 485794"/>
              <a:gd name="connsiteX84" fmla="*/ 421607 w 643064"/>
              <a:gd name="connsiteY84" fmla="*/ 100012 h 48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643064" h="485794">
                <a:moveTo>
                  <a:pt x="421607" y="100012"/>
                </a:moveTo>
                <a:cubicBezTo>
                  <a:pt x="414463" y="97631"/>
                  <a:pt x="401847" y="96394"/>
                  <a:pt x="393032" y="92868"/>
                </a:cubicBezTo>
                <a:cubicBezTo>
                  <a:pt x="369119" y="83303"/>
                  <a:pt x="410229" y="92162"/>
                  <a:pt x="371601" y="85725"/>
                </a:cubicBezTo>
                <a:cubicBezTo>
                  <a:pt x="368426" y="83344"/>
                  <a:pt x="365626" y="80356"/>
                  <a:pt x="362076" y="78581"/>
                </a:cubicBezTo>
                <a:cubicBezTo>
                  <a:pt x="352847" y="73966"/>
                  <a:pt x="342087" y="72399"/>
                  <a:pt x="333501" y="66675"/>
                </a:cubicBezTo>
                <a:cubicBezTo>
                  <a:pt x="316089" y="55066"/>
                  <a:pt x="337989" y="69240"/>
                  <a:pt x="316832" y="57150"/>
                </a:cubicBezTo>
                <a:cubicBezTo>
                  <a:pt x="314347" y="55730"/>
                  <a:pt x="312174" y="53807"/>
                  <a:pt x="309689" y="52387"/>
                </a:cubicBezTo>
                <a:cubicBezTo>
                  <a:pt x="306607" y="50626"/>
                  <a:pt x="303258" y="49365"/>
                  <a:pt x="300164" y="47625"/>
                </a:cubicBezTo>
                <a:cubicBezTo>
                  <a:pt x="290553" y="42219"/>
                  <a:pt x="282050" y="34443"/>
                  <a:pt x="271589" y="30956"/>
                </a:cubicBezTo>
                <a:cubicBezTo>
                  <a:pt x="254835" y="25372"/>
                  <a:pt x="275518" y="32640"/>
                  <a:pt x="254920" y="23812"/>
                </a:cubicBezTo>
                <a:cubicBezTo>
                  <a:pt x="252613" y="22823"/>
                  <a:pt x="250126" y="22312"/>
                  <a:pt x="247776" y="21431"/>
                </a:cubicBezTo>
                <a:cubicBezTo>
                  <a:pt x="243774" y="19930"/>
                  <a:pt x="239776" y="18404"/>
                  <a:pt x="235870" y="16668"/>
                </a:cubicBezTo>
                <a:cubicBezTo>
                  <a:pt x="232626" y="15226"/>
                  <a:pt x="229758" y="12881"/>
                  <a:pt x="226345" y="11906"/>
                </a:cubicBezTo>
                <a:cubicBezTo>
                  <a:pt x="218562" y="9682"/>
                  <a:pt x="210048" y="10149"/>
                  <a:pt x="202532" y="7143"/>
                </a:cubicBezTo>
                <a:cubicBezTo>
                  <a:pt x="187587" y="1166"/>
                  <a:pt x="194773" y="3418"/>
                  <a:pt x="181101" y="0"/>
                </a:cubicBezTo>
                <a:cubicBezTo>
                  <a:pt x="173949" y="1022"/>
                  <a:pt x="160184" y="2673"/>
                  <a:pt x="152526" y="4762"/>
                </a:cubicBezTo>
                <a:cubicBezTo>
                  <a:pt x="147683" y="6083"/>
                  <a:pt x="142575" y="6996"/>
                  <a:pt x="138239" y="9525"/>
                </a:cubicBezTo>
                <a:lnTo>
                  <a:pt x="109664" y="26193"/>
                </a:lnTo>
                <a:cubicBezTo>
                  <a:pt x="107283" y="29368"/>
                  <a:pt x="105569" y="33177"/>
                  <a:pt x="102520" y="35718"/>
                </a:cubicBezTo>
                <a:cubicBezTo>
                  <a:pt x="100592" y="37325"/>
                  <a:pt x="97304" y="36493"/>
                  <a:pt x="95376" y="38100"/>
                </a:cubicBezTo>
                <a:cubicBezTo>
                  <a:pt x="84121" y="47480"/>
                  <a:pt x="92160" y="46078"/>
                  <a:pt x="83470" y="54768"/>
                </a:cubicBezTo>
                <a:cubicBezTo>
                  <a:pt x="81446" y="56792"/>
                  <a:pt x="78707" y="57943"/>
                  <a:pt x="76326" y="59531"/>
                </a:cubicBezTo>
                <a:cubicBezTo>
                  <a:pt x="75532" y="62706"/>
                  <a:pt x="75234" y="66048"/>
                  <a:pt x="73945" y="69056"/>
                </a:cubicBezTo>
                <a:cubicBezTo>
                  <a:pt x="72818" y="71687"/>
                  <a:pt x="70699" y="73773"/>
                  <a:pt x="69182" y="76200"/>
                </a:cubicBezTo>
                <a:cubicBezTo>
                  <a:pt x="66729" y="80125"/>
                  <a:pt x="64255" y="84043"/>
                  <a:pt x="62039" y="88106"/>
                </a:cubicBezTo>
                <a:cubicBezTo>
                  <a:pt x="59489" y="92780"/>
                  <a:pt x="57948" y="98031"/>
                  <a:pt x="54895" y="102393"/>
                </a:cubicBezTo>
                <a:cubicBezTo>
                  <a:pt x="52320" y="106071"/>
                  <a:pt x="48353" y="108562"/>
                  <a:pt x="45370" y="111918"/>
                </a:cubicBezTo>
                <a:cubicBezTo>
                  <a:pt x="36601" y="121784"/>
                  <a:pt x="33842" y="125773"/>
                  <a:pt x="28701" y="138112"/>
                </a:cubicBezTo>
                <a:cubicBezTo>
                  <a:pt x="26637" y="143067"/>
                  <a:pt x="22356" y="159138"/>
                  <a:pt x="19176" y="164306"/>
                </a:cubicBezTo>
                <a:cubicBezTo>
                  <a:pt x="15016" y="171066"/>
                  <a:pt x="4889" y="183356"/>
                  <a:pt x="4889" y="183356"/>
                </a:cubicBezTo>
                <a:cubicBezTo>
                  <a:pt x="3301" y="191293"/>
                  <a:pt x="-768" y="199123"/>
                  <a:pt x="126" y="207168"/>
                </a:cubicBezTo>
                <a:cubicBezTo>
                  <a:pt x="521" y="210725"/>
                  <a:pt x="1832" y="231247"/>
                  <a:pt x="4889" y="238125"/>
                </a:cubicBezTo>
                <a:cubicBezTo>
                  <a:pt x="6769" y="242354"/>
                  <a:pt x="9342" y="246265"/>
                  <a:pt x="12032" y="250031"/>
                </a:cubicBezTo>
                <a:cubicBezTo>
                  <a:pt x="17292" y="257395"/>
                  <a:pt x="21171" y="266442"/>
                  <a:pt x="28701" y="271462"/>
                </a:cubicBezTo>
                <a:cubicBezTo>
                  <a:pt x="31082" y="273050"/>
                  <a:pt x="33530" y="274542"/>
                  <a:pt x="35845" y="276225"/>
                </a:cubicBezTo>
                <a:cubicBezTo>
                  <a:pt x="50985" y="287236"/>
                  <a:pt x="54412" y="290948"/>
                  <a:pt x="69182" y="300037"/>
                </a:cubicBezTo>
                <a:cubicBezTo>
                  <a:pt x="74632" y="303391"/>
                  <a:pt x="80233" y="306498"/>
                  <a:pt x="85851" y="309562"/>
                </a:cubicBezTo>
                <a:cubicBezTo>
                  <a:pt x="88967" y="311262"/>
                  <a:pt x="92468" y="312289"/>
                  <a:pt x="95376" y="314325"/>
                </a:cubicBezTo>
                <a:cubicBezTo>
                  <a:pt x="100455" y="317880"/>
                  <a:pt x="104506" y="322792"/>
                  <a:pt x="109664" y="326231"/>
                </a:cubicBezTo>
                <a:cubicBezTo>
                  <a:pt x="130006" y="339792"/>
                  <a:pt x="117216" y="327781"/>
                  <a:pt x="135857" y="338137"/>
                </a:cubicBezTo>
                <a:cubicBezTo>
                  <a:pt x="139326" y="340064"/>
                  <a:pt x="142016" y="343178"/>
                  <a:pt x="145382" y="345281"/>
                </a:cubicBezTo>
                <a:cubicBezTo>
                  <a:pt x="148392" y="347162"/>
                  <a:pt x="151953" y="348074"/>
                  <a:pt x="154907" y="350043"/>
                </a:cubicBezTo>
                <a:cubicBezTo>
                  <a:pt x="159136" y="352862"/>
                  <a:pt x="162748" y="356518"/>
                  <a:pt x="166814" y="359568"/>
                </a:cubicBezTo>
                <a:cubicBezTo>
                  <a:pt x="169103" y="361285"/>
                  <a:pt x="171759" y="362499"/>
                  <a:pt x="173957" y="364331"/>
                </a:cubicBezTo>
                <a:cubicBezTo>
                  <a:pt x="176544" y="366487"/>
                  <a:pt x="178407" y="369454"/>
                  <a:pt x="181101" y="371475"/>
                </a:cubicBezTo>
                <a:cubicBezTo>
                  <a:pt x="195817" y="382511"/>
                  <a:pt x="191094" y="374323"/>
                  <a:pt x="204914" y="388143"/>
                </a:cubicBezTo>
                <a:cubicBezTo>
                  <a:pt x="206938" y="390167"/>
                  <a:pt x="207751" y="393169"/>
                  <a:pt x="209676" y="395287"/>
                </a:cubicBezTo>
                <a:cubicBezTo>
                  <a:pt x="215717" y="401932"/>
                  <a:pt x="221827" y="408588"/>
                  <a:pt x="228726" y="414337"/>
                </a:cubicBezTo>
                <a:cubicBezTo>
                  <a:pt x="233489" y="418306"/>
                  <a:pt x="238630" y="421859"/>
                  <a:pt x="243014" y="426243"/>
                </a:cubicBezTo>
                <a:cubicBezTo>
                  <a:pt x="245038" y="428267"/>
                  <a:pt x="245666" y="431453"/>
                  <a:pt x="247776" y="433387"/>
                </a:cubicBezTo>
                <a:cubicBezTo>
                  <a:pt x="255269" y="440256"/>
                  <a:pt x="264401" y="445249"/>
                  <a:pt x="271589" y="452437"/>
                </a:cubicBezTo>
                <a:cubicBezTo>
                  <a:pt x="273934" y="454782"/>
                  <a:pt x="284733" y="467137"/>
                  <a:pt x="290639" y="469106"/>
                </a:cubicBezTo>
                <a:cubicBezTo>
                  <a:pt x="295219" y="470633"/>
                  <a:pt x="300164" y="470693"/>
                  <a:pt x="304926" y="471487"/>
                </a:cubicBezTo>
                <a:cubicBezTo>
                  <a:pt x="309689" y="473868"/>
                  <a:pt x="314125" y="477065"/>
                  <a:pt x="319214" y="478631"/>
                </a:cubicBezTo>
                <a:cubicBezTo>
                  <a:pt x="324578" y="480282"/>
                  <a:pt x="330277" y="480732"/>
                  <a:pt x="335882" y="481012"/>
                </a:cubicBezTo>
                <a:cubicBezTo>
                  <a:pt x="362055" y="482321"/>
                  <a:pt x="388270" y="482599"/>
                  <a:pt x="414464" y="483393"/>
                </a:cubicBezTo>
                <a:cubicBezTo>
                  <a:pt x="425576" y="484187"/>
                  <a:pt x="436663" y="486002"/>
                  <a:pt x="447801" y="485775"/>
                </a:cubicBezTo>
                <a:cubicBezTo>
                  <a:pt x="475622" y="485207"/>
                  <a:pt x="531145" y="481012"/>
                  <a:pt x="531145" y="481012"/>
                </a:cubicBezTo>
                <a:cubicBezTo>
                  <a:pt x="535114" y="480218"/>
                  <a:pt x="539247" y="480014"/>
                  <a:pt x="543051" y="478631"/>
                </a:cubicBezTo>
                <a:cubicBezTo>
                  <a:pt x="548055" y="476811"/>
                  <a:pt x="552231" y="472989"/>
                  <a:pt x="557339" y="471487"/>
                </a:cubicBezTo>
                <a:cubicBezTo>
                  <a:pt x="565853" y="468983"/>
                  <a:pt x="574801" y="468312"/>
                  <a:pt x="583532" y="466725"/>
                </a:cubicBezTo>
                <a:cubicBezTo>
                  <a:pt x="587501" y="465137"/>
                  <a:pt x="591616" y="463874"/>
                  <a:pt x="595439" y="461962"/>
                </a:cubicBezTo>
                <a:cubicBezTo>
                  <a:pt x="603859" y="457752"/>
                  <a:pt x="602354" y="456375"/>
                  <a:pt x="609726" y="450056"/>
                </a:cubicBezTo>
                <a:cubicBezTo>
                  <a:pt x="612739" y="447473"/>
                  <a:pt x="616152" y="445391"/>
                  <a:pt x="619251" y="442912"/>
                </a:cubicBezTo>
                <a:cubicBezTo>
                  <a:pt x="624092" y="439039"/>
                  <a:pt x="628776" y="434975"/>
                  <a:pt x="633539" y="431006"/>
                </a:cubicBezTo>
                <a:cubicBezTo>
                  <a:pt x="634333" y="428625"/>
                  <a:pt x="634798" y="426107"/>
                  <a:pt x="635920" y="423862"/>
                </a:cubicBezTo>
                <a:cubicBezTo>
                  <a:pt x="637200" y="421302"/>
                  <a:pt x="639555" y="419348"/>
                  <a:pt x="640682" y="416718"/>
                </a:cubicBezTo>
                <a:cubicBezTo>
                  <a:pt x="641971" y="413710"/>
                  <a:pt x="642270" y="410368"/>
                  <a:pt x="643064" y="407193"/>
                </a:cubicBezTo>
                <a:cubicBezTo>
                  <a:pt x="641987" y="380280"/>
                  <a:pt x="644278" y="359665"/>
                  <a:pt x="638301" y="335756"/>
                </a:cubicBezTo>
                <a:cubicBezTo>
                  <a:pt x="634997" y="322537"/>
                  <a:pt x="627582" y="315293"/>
                  <a:pt x="619251" y="302418"/>
                </a:cubicBezTo>
                <a:cubicBezTo>
                  <a:pt x="597029" y="268075"/>
                  <a:pt x="621780" y="304981"/>
                  <a:pt x="600201" y="278606"/>
                </a:cubicBezTo>
                <a:cubicBezTo>
                  <a:pt x="575247" y="248106"/>
                  <a:pt x="598593" y="272235"/>
                  <a:pt x="581151" y="254793"/>
                </a:cubicBezTo>
                <a:cubicBezTo>
                  <a:pt x="574481" y="241451"/>
                  <a:pt x="568049" y="227403"/>
                  <a:pt x="557339" y="216693"/>
                </a:cubicBezTo>
                <a:cubicBezTo>
                  <a:pt x="554533" y="213887"/>
                  <a:pt x="550620" y="212356"/>
                  <a:pt x="547814" y="209550"/>
                </a:cubicBezTo>
                <a:cubicBezTo>
                  <a:pt x="545008" y="206744"/>
                  <a:pt x="543476" y="202831"/>
                  <a:pt x="540670" y="200025"/>
                </a:cubicBezTo>
                <a:cubicBezTo>
                  <a:pt x="537864" y="197219"/>
                  <a:pt x="534082" y="195551"/>
                  <a:pt x="531145" y="192881"/>
                </a:cubicBezTo>
                <a:cubicBezTo>
                  <a:pt x="525331" y="187595"/>
                  <a:pt x="518834" y="182750"/>
                  <a:pt x="514476" y="176212"/>
                </a:cubicBezTo>
                <a:cubicBezTo>
                  <a:pt x="512889" y="173831"/>
                  <a:pt x="511738" y="171092"/>
                  <a:pt x="509714" y="169068"/>
                </a:cubicBezTo>
                <a:cubicBezTo>
                  <a:pt x="506908" y="166262"/>
                  <a:pt x="503155" y="164562"/>
                  <a:pt x="500189" y="161925"/>
                </a:cubicBezTo>
                <a:cubicBezTo>
                  <a:pt x="495994" y="158196"/>
                  <a:pt x="492506" y="153714"/>
                  <a:pt x="488282" y="150018"/>
                </a:cubicBezTo>
                <a:cubicBezTo>
                  <a:pt x="471998" y="135769"/>
                  <a:pt x="491374" y="155862"/>
                  <a:pt x="471614" y="140493"/>
                </a:cubicBezTo>
                <a:cubicBezTo>
                  <a:pt x="467184" y="137047"/>
                  <a:pt x="463931" y="132283"/>
                  <a:pt x="459707" y="128587"/>
                </a:cubicBezTo>
                <a:cubicBezTo>
                  <a:pt x="442129" y="113207"/>
                  <a:pt x="465821" y="139464"/>
                  <a:pt x="440657" y="114300"/>
                </a:cubicBezTo>
                <a:cubicBezTo>
                  <a:pt x="438633" y="112276"/>
                  <a:pt x="438130" y="108944"/>
                  <a:pt x="435895" y="107156"/>
                </a:cubicBezTo>
                <a:cubicBezTo>
                  <a:pt x="432605" y="104524"/>
                  <a:pt x="428751" y="102393"/>
                  <a:pt x="421607" y="100012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FCECB2-207B-241D-F3AC-824072A0008B}"/>
              </a:ext>
            </a:extLst>
          </p:cNvPr>
          <p:cNvSpPr txBox="1"/>
          <p:nvPr/>
        </p:nvSpPr>
        <p:spPr>
          <a:xfrm>
            <a:off x="9080589" y="2718092"/>
            <a:ext cx="2183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Classical Monocytes </a:t>
            </a:r>
          </a:p>
          <a:p>
            <a:pPr algn="ctr"/>
            <a:r>
              <a:rPr lang="en-US" sz="1600" b="1" dirty="0"/>
              <a:t>Top Conserved Markers</a:t>
            </a:r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2689-C759-C3E1-4511-9C8A241B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Conserved Markers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B4E58-83B5-9566-CE32-4995D61A7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"/>
          <a:stretch/>
        </p:blipFill>
        <p:spPr>
          <a:xfrm>
            <a:off x="5567160" y="2157984"/>
            <a:ext cx="6528523" cy="4608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124AD2-C779-8E50-CDA8-E9D74457F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051" y="920127"/>
            <a:ext cx="6125430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3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721B279-7B91-7F4D-B450-7078EB2462A7}"/>
              </a:ext>
            </a:extLst>
          </p:cNvPr>
          <p:cNvGrpSpPr>
            <a:grpSpLocks noChangeAspect="1"/>
          </p:cNvGrpSpPr>
          <p:nvPr/>
        </p:nvGrpSpPr>
        <p:grpSpPr>
          <a:xfrm>
            <a:off x="3167868" y="3762009"/>
            <a:ext cx="4072394" cy="1242486"/>
            <a:chOff x="252542" y="3093864"/>
            <a:chExt cx="3335559" cy="101767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DEBBE7-25DD-EC61-F339-162584FE33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5917"/>
            <a:stretch/>
          </p:blipFill>
          <p:spPr>
            <a:xfrm>
              <a:off x="252542" y="3093864"/>
              <a:ext cx="3335559" cy="14311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BDA474-B5CD-EB3B-EFF2-768E0B0A77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36" r="62339"/>
            <a:stretch/>
          </p:blipFill>
          <p:spPr>
            <a:xfrm>
              <a:off x="536007" y="3236976"/>
              <a:ext cx="1256218" cy="87456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4CE8D20-E1BA-B6D3-57CD-0644480E9B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0365" t="13936"/>
            <a:stretch/>
          </p:blipFill>
          <p:spPr>
            <a:xfrm>
              <a:off x="1876323" y="3236976"/>
              <a:ext cx="654924" cy="87456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8E133D-9BAB-11AC-6962-9D2469DB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Naïve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2BFE8-5A21-5AC5-E19E-6908D588F08C}"/>
              </a:ext>
            </a:extLst>
          </p:cNvPr>
          <p:cNvSpPr txBox="1"/>
          <p:nvPr/>
        </p:nvSpPr>
        <p:spPr>
          <a:xfrm>
            <a:off x="3430557" y="5652633"/>
            <a:ext cx="266544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Caution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: This </a:t>
            </a:r>
            <a:r>
              <a:rPr lang="en-US" sz="1100" dirty="0">
                <a:solidFill>
                  <a:srgbClr val="2C3E50"/>
                </a:solidFill>
                <a:latin typeface="Lato" panose="020F0502020204030203" pitchFamily="34" charset="0"/>
              </a:rPr>
              <a:t>t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est treats each cell as an </a:t>
            </a:r>
            <a:r>
              <a:rPr lang="en-US" sz="1100" b="1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independent replicate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and </a:t>
            </a:r>
            <a:r>
              <a:rPr lang="en-US" sz="1100" b="1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ignores inherent correlations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between cells originating from the same sample</a:t>
            </a:r>
            <a:r>
              <a:rPr lang="en-US" sz="1100" dirty="0">
                <a:solidFill>
                  <a:srgbClr val="2C3E50"/>
                </a:solidFill>
                <a:latin typeface="Lato" panose="020F0502020204030203" pitchFamily="34" charset="0"/>
              </a:rPr>
              <a:t> (false positives).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1351A1-660D-6C11-B0E7-702ABE9C2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262" y="665373"/>
            <a:ext cx="6154009" cy="2238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5A4B8-46F1-FCB9-D9D5-0EC085AEF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534" y="2916904"/>
            <a:ext cx="5531475" cy="394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7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9C10-9787-A161-989E-4C635B02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</a:t>
            </a:r>
            <a:r>
              <a:rPr lang="en-US"/>
              <a:t>Pseudobulk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A22E4-AAE9-2CEE-8127-CAF196DC5D3B}"/>
              </a:ext>
            </a:extLst>
          </p:cNvPr>
          <p:cNvSpPr txBox="1"/>
          <p:nvPr/>
        </p:nvSpPr>
        <p:spPr>
          <a:xfrm>
            <a:off x="3804084" y="5579158"/>
            <a:ext cx="76716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Pseudobulk</a:t>
            </a:r>
            <a:r>
              <a:rPr lang="en-US" dirty="0"/>
              <a:t>: gene expression aggregated per sample and cell type. </a:t>
            </a:r>
          </a:p>
          <a:p>
            <a:r>
              <a:rPr lang="en-US" dirty="0"/>
              <a:t>independent observations = </a:t>
            </a:r>
            <a:r>
              <a:rPr lang="en-US" b="1" dirty="0"/>
              <a:t>samples</a:t>
            </a:r>
            <a:r>
              <a:rPr lang="en-US" dirty="0"/>
              <a:t>, rather than the </a:t>
            </a:r>
            <a:r>
              <a:rPr lang="en-US" i="1" dirty="0"/>
              <a:t>individual cells </a:t>
            </a:r>
            <a:r>
              <a:rPr lang="en-US" dirty="0"/>
              <a:t>(therefore accounts for within-sample correlation).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580228-524C-D981-EB68-FAD8BACF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059" y="731452"/>
            <a:ext cx="6144482" cy="37057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7188EB-39D5-8C4D-AEB8-CD3B34439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518" y="4020014"/>
            <a:ext cx="3304757" cy="14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8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0_Introdution_Course" id="{64F76E85-CA42-0A46-B891-13D1F0CD406A}" vid="{6FF7656D-6217-624F-962B-BDC121BB5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1151</TotalTime>
  <Words>113</Words>
  <Application>Microsoft Office PowerPoint</Application>
  <PresentationFormat>Widescreen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Unicode MS</vt:lpstr>
      <vt:lpstr>Calibri</vt:lpstr>
      <vt:lpstr>Calibri Light</vt:lpstr>
      <vt:lpstr>Lato</vt:lpstr>
      <vt:lpstr>Office Theme</vt:lpstr>
      <vt:lpstr>Module 4: Differential Gene Analysis and Exploratory Analysis with Seurat</vt:lpstr>
      <vt:lpstr>Conserved Marker Analysis</vt:lpstr>
      <vt:lpstr>Visualizing Conserved Markers</vt:lpstr>
      <vt:lpstr>Differential Gene Expression Analysis: Naïve 1</vt:lpstr>
      <vt:lpstr>Differential Gene Expression Analysis: Pseudobulk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69</cp:revision>
  <dcterms:created xsi:type="dcterms:W3CDTF">2024-01-01T16:06:19Z</dcterms:created>
  <dcterms:modified xsi:type="dcterms:W3CDTF">2024-03-04T22:09:59Z</dcterms:modified>
</cp:coreProperties>
</file>