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71" r:id="rId9"/>
    <p:sldId id="264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246126" y="890778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851317" y="2155350"/>
            <a:ext cx="7806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basic process </a:t>
            </a:r>
            <a:r>
              <a:rPr lang="en-US" dirty="0"/>
              <a:t>of </a:t>
            </a:r>
            <a:r>
              <a:rPr lang="en-US" i="1" dirty="0"/>
              <a:t>how</a:t>
            </a:r>
            <a:r>
              <a:rPr lang="en-US" dirty="0"/>
              <a:t> single cell RNA-seq is analyzed.</a:t>
            </a:r>
          </a:p>
          <a:p>
            <a:pPr marL="342900" indent="-342900">
              <a:buAutoNum type="arabicPeriod"/>
            </a:pPr>
            <a:r>
              <a:rPr lang="en-US" dirty="0"/>
              <a:t>Familiarity with </a:t>
            </a:r>
            <a:r>
              <a:rPr lang="en-US" b="1" dirty="0"/>
              <a:t>standard processing pipeline </a:t>
            </a:r>
            <a:r>
              <a:rPr lang="en-US" dirty="0"/>
              <a:t>with Seurat.</a:t>
            </a:r>
          </a:p>
          <a:p>
            <a:pPr marL="342900" indent="-342900">
              <a:buAutoNum type="arabicPeriod"/>
            </a:pPr>
            <a:r>
              <a:rPr lang="en-US" dirty="0"/>
              <a:t>Intuitive understanding of the </a:t>
            </a:r>
            <a:r>
              <a:rPr lang="en-US" u="sng" dirty="0"/>
              <a:t>need</a:t>
            </a:r>
            <a:r>
              <a:rPr lang="en-US" dirty="0"/>
              <a:t> and </a:t>
            </a:r>
            <a:r>
              <a:rPr lang="en-US" u="sng" dirty="0"/>
              <a:t>concept</a:t>
            </a:r>
            <a:r>
              <a:rPr lang="en-US" dirty="0"/>
              <a:t> for each part of the pipeline.</a:t>
            </a:r>
          </a:p>
          <a:p>
            <a:pPr marL="342900" indent="-342900">
              <a:buAutoNum type="arabicPeriod"/>
            </a:pPr>
            <a:r>
              <a:rPr lang="en-US" dirty="0"/>
              <a:t>Performs </a:t>
            </a:r>
            <a:r>
              <a:rPr lang="en-US" b="1" dirty="0"/>
              <a:t>basic DGE </a:t>
            </a:r>
            <a:r>
              <a:rPr lang="en-US" dirty="0"/>
              <a:t>and </a:t>
            </a:r>
            <a:r>
              <a:rPr lang="en-US" b="1" dirty="0"/>
              <a:t>cell type labelling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 Monocle to perform </a:t>
            </a:r>
            <a:r>
              <a:rPr lang="en-US" b="1" dirty="0"/>
              <a:t>cell trajectory </a:t>
            </a:r>
            <a:r>
              <a:rPr lang="en-US" dirty="0"/>
              <a:t>and</a:t>
            </a:r>
            <a:r>
              <a:rPr lang="en-US" b="1" dirty="0"/>
              <a:t> cell fate </a:t>
            </a:r>
            <a:r>
              <a:rPr lang="en-US" dirty="0"/>
              <a:t>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409575" y="1048559"/>
            <a:ext cx="1018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help participants beat the </a:t>
            </a:r>
            <a:r>
              <a:rPr lang="en-US" u="sng" dirty="0"/>
              <a:t>steep learning curve </a:t>
            </a:r>
            <a:r>
              <a:rPr lang="en-US" dirty="0"/>
              <a:t>with basics of processing and interpreting </a:t>
            </a:r>
            <a:r>
              <a:rPr lang="en-US" dirty="0" err="1"/>
              <a:t>scRNA</a:t>
            </a:r>
            <a:r>
              <a:rPr lang="en-US" dirty="0"/>
              <a:t>-Seq Data. Participants will be empowered to effectively learn new analysis techniques from the understanding developed in this workshop.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7BBDF-B1CC-0D5F-5B94-098270B7F3DC}"/>
              </a:ext>
            </a:extLst>
          </p:cNvPr>
          <p:cNvSpPr txBox="1"/>
          <p:nvPr/>
        </p:nvSpPr>
        <p:spPr>
          <a:xfrm>
            <a:off x="409575" y="3966179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workshop </a:t>
            </a:r>
            <a:r>
              <a:rPr lang="en-US" i="1" dirty="0"/>
              <a:t>not cover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74A5C-BFC7-A063-2D15-8CB1B5099B4F}"/>
              </a:ext>
            </a:extLst>
          </p:cNvPr>
          <p:cNvSpPr txBox="1"/>
          <p:nvPr/>
        </p:nvSpPr>
        <p:spPr>
          <a:xfrm>
            <a:off x="851317" y="4476989"/>
            <a:ext cx="705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</a:t>
            </a:r>
            <a:r>
              <a:rPr lang="en-US" b="1" dirty="0"/>
              <a:t>experimentally confirm </a:t>
            </a:r>
            <a:r>
              <a:rPr lang="en-US" dirty="0"/>
              <a:t>your single cell results following the standard of practice for your </a:t>
            </a:r>
            <a:r>
              <a:rPr lang="en-US" b="1" dirty="0"/>
              <a:t>subfield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How to generate </a:t>
            </a:r>
            <a:r>
              <a:rPr lang="en-US" i="1" dirty="0"/>
              <a:t>high fidelity </a:t>
            </a:r>
            <a:r>
              <a:rPr lang="en-US" dirty="0"/>
              <a:t>cell type labels (can take months/ years of effort).</a:t>
            </a:r>
          </a:p>
          <a:p>
            <a:pPr marL="342900" indent="-342900">
              <a:buAutoNum type="arabicPeriod"/>
            </a:pPr>
            <a:r>
              <a:rPr lang="en-US" dirty="0"/>
              <a:t>A </a:t>
            </a:r>
            <a:r>
              <a:rPr lang="en-US" b="1" dirty="0"/>
              <a:t>mathematical understanding </a:t>
            </a:r>
            <a:r>
              <a:rPr lang="en-US" dirty="0"/>
              <a:t>of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How to tailor these </a:t>
            </a:r>
            <a:r>
              <a:rPr lang="en-US" i="1" dirty="0"/>
              <a:t>standard concepts </a:t>
            </a:r>
            <a:r>
              <a:rPr lang="en-US" dirty="0"/>
              <a:t>to your </a:t>
            </a:r>
            <a:r>
              <a:rPr lang="en-US" b="1" dirty="0"/>
              <a:t>specific research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108D-A252-880A-29EF-7A19351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7" y="869285"/>
            <a:ext cx="5721793" cy="1774433"/>
          </a:xfrm>
          <a:prstGeom prst="rect">
            <a:avLst/>
          </a:prstGeom>
        </p:spPr>
      </p:pic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30EB48F-5A05-9871-AED8-BC86F659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9" b="47145"/>
          <a:stretch/>
        </p:blipFill>
        <p:spPr bwMode="auto">
          <a:xfrm>
            <a:off x="6612268" y="869285"/>
            <a:ext cx="2191657" cy="54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A0ED3315-D036-A48E-D118-4F6E10332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b="60389"/>
          <a:stretch/>
        </p:blipFill>
        <p:spPr bwMode="auto">
          <a:xfrm>
            <a:off x="988864" y="2975374"/>
            <a:ext cx="3974659" cy="3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. 2">
            <a:extLst>
              <a:ext uri="{FF2B5EF4-FFF2-40B4-BE49-F238E27FC236}">
                <a16:creationId xmlns:a16="http://schemas.microsoft.com/office/drawing/2014/main" id="{CBB7283C-B804-6853-9C89-0D9360A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0" r="75369"/>
          <a:stretch/>
        </p:blipFill>
        <p:spPr bwMode="auto">
          <a:xfrm>
            <a:off x="9443849" y="1026099"/>
            <a:ext cx="2017642" cy="4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327406" y="6327634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High Fidelity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16" y="8397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3F501-D81A-A0F8-E4AD-18A1CDA473C6}"/>
              </a:ext>
            </a:extLst>
          </p:cNvPr>
          <p:cNvSpPr txBox="1"/>
          <p:nvPr/>
        </p:nvSpPr>
        <p:spPr>
          <a:xfrm>
            <a:off x="8829676" y="3992877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 Consensus of Cell Type Markers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091898-A7B2-D343-90E5-76FF7B63433F}"/>
              </a:ext>
            </a:extLst>
          </p:cNvPr>
          <p:cNvSpPr/>
          <p:nvPr/>
        </p:nvSpPr>
        <p:spPr>
          <a:xfrm rot="5400000">
            <a:off x="7385415" y="3326866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67C3C-4930-F0C1-03B3-C282642C9FE0}"/>
              </a:ext>
            </a:extLst>
          </p:cNvPr>
          <p:cNvSpPr txBox="1"/>
          <p:nvPr/>
        </p:nvSpPr>
        <p:spPr>
          <a:xfrm>
            <a:off x="8829676" y="3275076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Markers from Alternative Measurement Techniques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2F41CE-6730-1121-EBE6-8DF7A5CA8124}"/>
              </a:ext>
            </a:extLst>
          </p:cNvPr>
          <p:cNvSpPr/>
          <p:nvPr/>
        </p:nvSpPr>
        <p:spPr>
          <a:xfrm rot="16200000">
            <a:off x="5077662" y="4875604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1E81-5561-C271-01AB-0F058047F5B2}"/>
              </a:ext>
            </a:extLst>
          </p:cNvPr>
          <p:cNvSpPr txBox="1"/>
          <p:nvPr/>
        </p:nvSpPr>
        <p:spPr>
          <a:xfrm>
            <a:off x="6531063" y="5253731"/>
            <a:ext cx="1885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Confirmation</a:t>
            </a:r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433974" y="2706467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Florescent In Situ Hybridization (FISH)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8729472" y="736261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Activated Cell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451948" y="848047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Polymerase Chain Reaction (PCR)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670474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779439" y="6414181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7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700" dirty="0"/>
          </a:p>
        </p:txBody>
      </p:sp>
      <p:pic>
        <p:nvPicPr>
          <p:cNvPr id="1026" name="Picture 2" descr="In situ hybridization of two repetitive sequences to chromosomes of a wild wheat species">
            <a:extLst>
              <a:ext uri="{FF2B5EF4-FFF2-40B4-BE49-F238E27FC236}">
                <a16:creationId xmlns:a16="http://schemas.microsoft.com/office/drawing/2014/main" id="{05792E8F-4264-A85B-ED75-2C85801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0" y="3139020"/>
            <a:ext cx="1556887" cy="1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29E4-1840-C028-C73A-C5C977AD1616}"/>
              </a:ext>
            </a:extLst>
          </p:cNvPr>
          <p:cNvSpPr txBox="1"/>
          <p:nvPr/>
        </p:nvSpPr>
        <p:spPr>
          <a:xfrm>
            <a:off x="1200500" y="4370285"/>
            <a:ext cx="1916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https://molcyt.org/2013/12/19/insitu/</a:t>
            </a:r>
          </a:p>
        </p:txBody>
      </p:sp>
      <p:pic>
        <p:nvPicPr>
          <p:cNvPr id="1028" name="Picture 4" descr="Flow chart illustrating both procedures used for direct PCR from fresh leaf discs without DNA extraction. A sample as small as 1 mm² was added to the PCR mix and amplified (Direct protocol). Plant material was also macerated, heat-treated, and buffer-diluted before being directly amplified (Dilution protocol)">
            <a:extLst>
              <a:ext uri="{FF2B5EF4-FFF2-40B4-BE49-F238E27FC236}">
                <a16:creationId xmlns:a16="http://schemas.microsoft.com/office/drawing/2014/main" id="{09FBDA74-F957-D514-793C-41A29AAE2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5" b="57110"/>
          <a:stretch/>
        </p:blipFill>
        <p:spPr bwMode="auto">
          <a:xfrm>
            <a:off x="1123507" y="1433655"/>
            <a:ext cx="1579635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TOF - Wikipedia">
            <a:extLst>
              <a:ext uri="{FF2B5EF4-FFF2-40B4-BE49-F238E27FC236}">
                <a16:creationId xmlns:a16="http://schemas.microsoft.com/office/drawing/2014/main" id="{567CBB42-6A41-D79E-19F4-40532974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4" y="4142406"/>
            <a:ext cx="3708195" cy="217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9BCB9-916E-CEEE-ABED-7275F59381DF}"/>
              </a:ext>
            </a:extLst>
          </p:cNvPr>
          <p:cNvSpPr txBox="1"/>
          <p:nvPr/>
        </p:nvSpPr>
        <p:spPr>
          <a:xfrm>
            <a:off x="5994479" y="3739897"/>
            <a:ext cx="358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Cytometry by time of flight (</a:t>
            </a:r>
            <a:r>
              <a:rPr lang="en-US" dirty="0" err="1"/>
              <a:t>CyTOF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AF0B4-E031-2622-3107-B87ABE6695F0}"/>
              </a:ext>
            </a:extLst>
          </p:cNvPr>
          <p:cNvSpPr txBox="1"/>
          <p:nvPr/>
        </p:nvSpPr>
        <p:spPr>
          <a:xfrm>
            <a:off x="6807254" y="6336976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https://en.wikipedia.org/wiki/CyTOF</a:t>
            </a:r>
          </a:p>
        </p:txBody>
      </p:sp>
      <p:pic>
        <p:nvPicPr>
          <p:cNvPr id="1032" name="Picture 8" descr="Fluorescence Activated Cell Sorting (FACS) | AAT Bioquest">
            <a:extLst>
              <a:ext uri="{FF2B5EF4-FFF2-40B4-BE49-F238E27FC236}">
                <a16:creationId xmlns:a16="http://schemas.microsoft.com/office/drawing/2014/main" id="{F5997E6F-F812-7D9B-5D98-CFB17DAE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67" y="1138770"/>
            <a:ext cx="1784603" cy="247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F0C99F-FE0B-AD0E-E13B-A256126E9FCC}"/>
              </a:ext>
            </a:extLst>
          </p:cNvPr>
          <p:cNvSpPr txBox="1"/>
          <p:nvPr/>
        </p:nvSpPr>
        <p:spPr>
          <a:xfrm>
            <a:off x="4674144" y="1093594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>
                <a:solidFill>
                  <a:srgbClr val="222222"/>
                </a:solidFill>
                <a:effectLst/>
                <a:latin typeface="Harding"/>
              </a:rPr>
              <a:t>Laser-capture microdissection</a:t>
            </a:r>
            <a:endParaRPr lang="en-US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034" name="Picture 10" descr="Laser Capture Microdissection | Products | Leica Microsystems">
            <a:extLst>
              <a:ext uri="{FF2B5EF4-FFF2-40B4-BE49-F238E27FC236}">
                <a16:creationId xmlns:a16="http://schemas.microsoft.com/office/drawing/2014/main" id="{39456EC9-485B-F880-F111-09F88E31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0" y="1577450"/>
            <a:ext cx="1826514" cy="12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9F971-DC02-C800-7A0F-08D1B08B6FDE}"/>
              </a:ext>
            </a:extLst>
          </p:cNvPr>
          <p:cNvSpPr txBox="1"/>
          <p:nvPr/>
        </p:nvSpPr>
        <p:spPr>
          <a:xfrm>
            <a:off x="4669112" y="2792049"/>
            <a:ext cx="3245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https://www.leica-microsystems.com/products/light-microscopes/laser-capture-microdissection/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FA5-4058-A6D3-F815-3351F9830159}"/>
              </a:ext>
            </a:extLst>
          </p:cNvPr>
          <p:cNvSpPr txBox="1"/>
          <p:nvPr/>
        </p:nvSpPr>
        <p:spPr>
          <a:xfrm>
            <a:off x="9579714" y="3610551"/>
            <a:ext cx="22762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https://www.sinobiological.com/category/fcm-facs-facs</a:t>
            </a:r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710293" y="6625676"/>
            <a:ext cx="2299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Bowling. Cell (2020) </a:t>
            </a:r>
            <a:r>
              <a:rPr lang="en-US" sz="1000" b="0" i="0" dirty="0">
                <a:effectLst/>
                <a:latin typeface="BlinkMacSystemFont"/>
              </a:rPr>
              <a:t>181(6)</a:t>
            </a:r>
            <a:r>
              <a:rPr lang="en-US" sz="1000" dirty="0">
                <a:latin typeface="BlinkMacSystemFont"/>
              </a:rPr>
              <a:t>.</a:t>
            </a:r>
            <a:endParaRPr lang="en-US" sz="1000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611995" y="748165"/>
            <a:ext cx="3174110" cy="2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6192393" y="6042412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000C2D-6090-0CFF-C7CE-BAF990EC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92" y="1163658"/>
            <a:ext cx="7048992" cy="46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C80A-D5D0-FF23-5FC7-F6CEA090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E8765-66AD-B25C-4833-326A54E44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b="53889"/>
          <a:stretch/>
        </p:blipFill>
        <p:spPr bwMode="auto">
          <a:xfrm>
            <a:off x="352425" y="1352550"/>
            <a:ext cx="504977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D733A-97FA-84CF-49E8-05E4A5B0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2"/>
          <a:stretch/>
        </p:blipFill>
        <p:spPr bwMode="auto">
          <a:xfrm>
            <a:off x="5189537" y="1000126"/>
            <a:ext cx="6228962" cy="43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7D57D-EB25-0273-E7AD-C43A343CF085}"/>
              </a:ext>
            </a:extLst>
          </p:cNvPr>
          <p:cNvSpPr txBox="1"/>
          <p:nvPr/>
        </p:nvSpPr>
        <p:spPr>
          <a:xfrm>
            <a:off x="3864102" y="6524943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424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2494</TotalTime>
  <Words>842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Arial Unicode MS</vt:lpstr>
      <vt:lpstr>BlinkMacSystemFont</vt:lpstr>
      <vt:lpstr>Calibri</vt:lpstr>
      <vt:lpstr>Calibri Light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High Fidelity Cell Annotation</vt:lpstr>
      <vt:lpstr>Confirming Cell Types and Clustering</vt:lpstr>
      <vt:lpstr>Confirmation of Inferred Cell Trajectory</vt:lpstr>
      <vt:lpstr>Advantages and Disadvantages</vt:lpstr>
      <vt:lpstr>Code Availability and Readability</vt:lpstr>
      <vt:lpstr>The Challenge of Reproducibility</vt:lpstr>
      <vt:lpstr>Learning Objectives</vt:lpstr>
      <vt:lpstr>Post Workshop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108</cp:revision>
  <dcterms:created xsi:type="dcterms:W3CDTF">2024-01-01T16:06:19Z</dcterms:created>
  <dcterms:modified xsi:type="dcterms:W3CDTF">2024-04-02T15:29:25Z</dcterms:modified>
</cp:coreProperties>
</file>