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439" r:id="rId6"/>
    <p:sldId id="2434" r:id="rId7"/>
    <p:sldId id="2432" r:id="rId8"/>
    <p:sldId id="2445" r:id="rId9"/>
    <p:sldId id="2443" r:id="rId10"/>
    <p:sldId id="264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84" autoAdjust="0"/>
  </p:normalViewPr>
  <p:slideViewPr>
    <p:cSldViewPr snapToGrid="0">
      <p:cViewPr varScale="1">
        <p:scale>
          <a:sx n="119" d="100"/>
          <a:sy n="119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10/23/20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10/23/20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7732-0E33-4A8D-9BE6-052C9733263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5B4-D136-4E6C-A363-B8F0596B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  <p:sldLayoutId id="2147483672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Lending club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DEFAULT PROBABILITIES AND SCORES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2CAB-F2DB-D54A-A3B8-27F4C456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640D-E5F7-2441-B562-79F3B5D2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now trained using a Random Forest and then tested for accuracy. The training was cross validated and tuned for maximum accuracy.</a:t>
            </a:r>
          </a:p>
          <a:p>
            <a:r>
              <a:rPr lang="en-US" dirty="0"/>
              <a:t>Accuracy: 86.6%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FEEFB2-8931-E444-A727-21B3E2FA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31" y="2571078"/>
            <a:ext cx="6953705" cy="37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8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4B94-160D-624E-9ED3-ED6E186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0EEA-3D22-2B42-8485-9E5A11C0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 was also run using </a:t>
            </a:r>
            <a:r>
              <a:rPr lang="en-US" dirty="0" err="1"/>
              <a:t>XGBoost</a:t>
            </a:r>
            <a:r>
              <a:rPr lang="en-US" dirty="0"/>
              <a:t> and converting the data set to a sparse matrix. The data was again cross validated and parameters tuned to maximize accuracy.</a:t>
            </a:r>
          </a:p>
          <a:p>
            <a:r>
              <a:rPr lang="en-US" dirty="0"/>
              <a:t>Accuracy: 86.7%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7E126-7B82-9F49-84CF-DE6748F95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08" y="2743200"/>
            <a:ext cx="7136478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5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6CED-549E-5240-BF3F-51DB26AD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5CD3-88AF-D24B-B7B1-7C1A342A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 with more time would be to try and continue improving the model for accuracy and seeing what additional feature engineering could be done.</a:t>
            </a:r>
          </a:p>
          <a:p>
            <a:r>
              <a:rPr lang="en-US" dirty="0"/>
              <a:t>We’d like to create a secondary model for seeing how we could maximize our returns by looking at the top revenue generating loans per year.</a:t>
            </a:r>
          </a:p>
        </p:txBody>
      </p:sp>
    </p:spTree>
    <p:extLst>
      <p:ext uri="{BB962C8B-B14F-4D97-AF65-F5344CB8AC3E}">
        <p14:creationId xmlns:p14="http://schemas.microsoft.com/office/powerpoint/2010/main" val="365198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F8826-DCC8-4464-806C-2F14FF2ECB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40" y="2366805"/>
            <a:ext cx="5365401" cy="3293767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79D74499-3189-4F42-9120-245D94DBFC21}"/>
              </a:ext>
            </a:extLst>
          </p:cNvPr>
          <p:cNvSpPr txBox="1">
            <a:spLocks/>
          </p:cNvSpPr>
          <p:nvPr/>
        </p:nvSpPr>
        <p:spPr>
          <a:xfrm>
            <a:off x="838200" y="3397830"/>
            <a:ext cx="4614826" cy="2872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Peer to Peer Lending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Pros and Cons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frequencies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30262FFC-A775-4BE2-B2AD-87CFD71A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05" y="1865480"/>
            <a:ext cx="5182781" cy="3531405"/>
          </a:xfrm>
        </p:spPr>
      </p:pic>
      <p:sp>
        <p:nvSpPr>
          <p:cNvPr id="17" name="Title 6">
            <a:extLst>
              <a:ext uri="{FF2B5EF4-FFF2-40B4-BE49-F238E27FC236}">
                <a16:creationId xmlns:a16="http://schemas.microsoft.com/office/drawing/2014/main" id="{973F5154-F3CD-47D2-A7C1-DB31BE81D6DD}"/>
              </a:ext>
            </a:extLst>
          </p:cNvPr>
          <p:cNvSpPr txBox="1">
            <a:spLocks/>
          </p:cNvSpPr>
          <p:nvPr/>
        </p:nvSpPr>
        <p:spPr>
          <a:xfrm>
            <a:off x="-434243" y="1166595"/>
            <a:ext cx="5138057" cy="58787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Investment return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DD097-AFDE-4A9C-B9B6-D8450E43C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72" y="1832092"/>
            <a:ext cx="4064055" cy="44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C7C7B1F-2632-46E9-8218-93EC0469D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91" y="1811439"/>
            <a:ext cx="5220309" cy="418830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04" y="1099000"/>
            <a:ext cx="4226024" cy="57398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ANNUAL LOANS RETURNS BY GRADE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95884" y="6456328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49268" y="6413649"/>
            <a:ext cx="642731" cy="4078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26544F7-C3D2-44D6-A4EE-3477B6BBE7E5}"/>
              </a:ext>
            </a:extLst>
          </p:cNvPr>
          <p:cNvSpPr txBox="1">
            <a:spLocks/>
          </p:cNvSpPr>
          <p:nvPr/>
        </p:nvSpPr>
        <p:spPr>
          <a:xfrm>
            <a:off x="6897333" y="1099001"/>
            <a:ext cx="4226024" cy="57398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Loan classification </a:t>
            </a:r>
          </a:p>
        </p:txBody>
      </p:sp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F40296F-24EA-496B-94D6-8DCE2376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0" y="1949626"/>
            <a:ext cx="4226024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727E-CBC2-47AB-9AD0-879EDAA65D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BE565-CC68-4C31-81D4-A1B5909361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21558F-E97E-426D-A018-6ECF55D4BB86}"/>
              </a:ext>
            </a:extLst>
          </p:cNvPr>
          <p:cNvSpPr txBox="1">
            <a:spLocks/>
          </p:cNvSpPr>
          <p:nvPr/>
        </p:nvSpPr>
        <p:spPr>
          <a:xfrm>
            <a:off x="893881" y="1296617"/>
            <a:ext cx="3844042" cy="823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 HEA"/>
              </a:rPr>
              <a:t>INTEREST RATES PER SUB-GRADE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0B90653-620E-47DE-BB14-F3786A93E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2" y="2346548"/>
            <a:ext cx="4142039" cy="35788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926265-DCE8-4BC1-A0B4-97831234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0" y="2120529"/>
            <a:ext cx="4574639" cy="369645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5C5A6FC-7E59-4E84-AA61-8FA2E92D04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0" y="1160824"/>
            <a:ext cx="5976394" cy="547749"/>
          </a:xfrm>
        </p:spPr>
        <p:txBody>
          <a:bodyPr/>
          <a:lstStyle/>
          <a:p>
            <a:r>
              <a:rPr lang="en-US" sz="2400" b="1" dirty="0"/>
              <a:t>INTEREST RATES PER GRADE</a:t>
            </a:r>
          </a:p>
        </p:txBody>
      </p:sp>
    </p:spTree>
    <p:extLst>
      <p:ext uri="{BB962C8B-B14F-4D97-AF65-F5344CB8AC3E}">
        <p14:creationId xmlns:p14="http://schemas.microsoft.com/office/powerpoint/2010/main" val="120107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04" y="1099000"/>
            <a:ext cx="4226024" cy="573989"/>
          </a:xfrm>
        </p:spPr>
        <p:txBody>
          <a:bodyPr anchor="ctr">
            <a:normAutofit/>
          </a:bodyPr>
          <a:lstStyle/>
          <a:p>
            <a:r>
              <a:rPr lang="en-US" dirty="0"/>
              <a:t>DEFUALT RATES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95884" y="6456328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49268" y="6413649"/>
            <a:ext cx="642731" cy="4078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26544F7-C3D2-44D6-A4EE-3477B6BBE7E5}"/>
              </a:ext>
            </a:extLst>
          </p:cNvPr>
          <p:cNvSpPr txBox="1">
            <a:spLocks/>
          </p:cNvSpPr>
          <p:nvPr/>
        </p:nvSpPr>
        <p:spPr>
          <a:xfrm>
            <a:off x="6897333" y="1099001"/>
            <a:ext cx="4226024" cy="57398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GRADE RATES VARIATION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615F9-A0E2-46E5-9433-891CD218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0" y="1683016"/>
            <a:ext cx="5767114" cy="4636556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BE4F54E-D053-4340-8C08-A5F78E120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7" y="1825625"/>
            <a:ext cx="5548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3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91701-0F4E-46F4-9B65-09448ED1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 Financial loan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C8949-F9A9-4929-AC20-31927395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Lending Club data gives us an opportunity to practice ML on a real world financial data set.</a:t>
            </a:r>
          </a:p>
          <a:p>
            <a:pPr marL="0" indent="0">
              <a:buNone/>
            </a:pPr>
            <a:r>
              <a:rPr lang="en-US" dirty="0"/>
              <a:t>The data can provide investors the importance to which features of a loan they should pay attention to to maximize their chance of return. </a:t>
            </a:r>
          </a:p>
          <a:p>
            <a:pPr marL="0" indent="0">
              <a:buNone/>
            </a:pPr>
            <a:r>
              <a:rPr lang="en-US" dirty="0"/>
              <a:t>This type of analysis is important to a variety of today’s finance companies and industries in order to predict who will pay back their loan and who would not.</a:t>
            </a:r>
          </a:p>
        </p:txBody>
      </p:sp>
    </p:spTree>
    <p:extLst>
      <p:ext uri="{BB962C8B-B14F-4D97-AF65-F5344CB8AC3E}">
        <p14:creationId xmlns:p14="http://schemas.microsoft.com/office/powerpoint/2010/main" val="135225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624A-EE1A-A143-B144-CEF1DCF2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8D9F-0FB2-0543-AE15-CDEF9316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Null values were replaced with meaningful values</a:t>
            </a:r>
          </a:p>
          <a:p>
            <a:pPr lvl="1"/>
            <a:r>
              <a:rPr lang="en-US" dirty="0"/>
              <a:t>Combine data from joint and secondary applicants</a:t>
            </a:r>
          </a:p>
          <a:p>
            <a:pPr lvl="1"/>
            <a:r>
              <a:rPr lang="en-US" dirty="0"/>
              <a:t>Maximize values for length of time, i.e. number of months from last bankruptcy, etc.</a:t>
            </a:r>
          </a:p>
          <a:p>
            <a:pPr lvl="1"/>
            <a:endParaRPr lang="en-US" dirty="0"/>
          </a:p>
          <a:p>
            <a:r>
              <a:rPr lang="en-US" dirty="0"/>
              <a:t>Create new columns to generalize certain features of the data set such as taking the mean of the FICO score and combining loan status</a:t>
            </a:r>
          </a:p>
          <a:p>
            <a:endParaRPr lang="en-US" dirty="0"/>
          </a:p>
          <a:p>
            <a:r>
              <a:rPr lang="en-US" dirty="0"/>
              <a:t>Numerate a lot of column data so that the model can extrapolate and perform better:</a:t>
            </a:r>
          </a:p>
          <a:p>
            <a:pPr lvl="1"/>
            <a:r>
              <a:rPr lang="en-US" dirty="0"/>
              <a:t>Applicant type is 1 for Individual or 2 for joint</a:t>
            </a:r>
          </a:p>
          <a:p>
            <a:pPr lvl="1"/>
            <a:r>
              <a:rPr lang="en-US" dirty="0"/>
              <a:t>Income verification is 1 for verified</a:t>
            </a:r>
          </a:p>
          <a:p>
            <a:pPr lvl="1"/>
            <a:r>
              <a:rPr lang="en-US" dirty="0"/>
              <a:t>Subgrade is now a value from 1-35</a:t>
            </a:r>
          </a:p>
          <a:p>
            <a:pPr lvl="1"/>
            <a:endParaRPr lang="en-US" dirty="0"/>
          </a:p>
          <a:p>
            <a:r>
              <a:rPr lang="en-US" dirty="0"/>
              <a:t>Only used data from 2013 onward</a:t>
            </a:r>
          </a:p>
        </p:txBody>
      </p:sp>
    </p:spTree>
    <p:extLst>
      <p:ext uri="{BB962C8B-B14F-4D97-AF65-F5344CB8AC3E}">
        <p14:creationId xmlns:p14="http://schemas.microsoft.com/office/powerpoint/2010/main" val="120241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888D-A3C8-2E44-855B-E0DC10FF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8C04-0ACE-BD46-B95E-5BDCC4CA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was first performed on a partition of the data, 30% of the total 2+ million entries. This was to avoid overfitting</a:t>
            </a:r>
          </a:p>
          <a:p>
            <a:r>
              <a:rPr lang="en-US" dirty="0"/>
              <a:t>We decided to stick to tree based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5010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414</Words>
  <Application>Microsoft Macintosh PowerPoint</Application>
  <PresentationFormat>Widescreen</PresentationFormat>
  <Paragraphs>387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HEA</vt:lpstr>
      <vt:lpstr>Office Theme</vt:lpstr>
      <vt:lpstr>Lending club</vt:lpstr>
      <vt:lpstr>INTRODUCTION</vt:lpstr>
      <vt:lpstr>Loan frequencies</vt:lpstr>
      <vt:lpstr>ANNUAL LOANS RETURNS BY GRADE</vt:lpstr>
      <vt:lpstr>PowerPoint Presentation</vt:lpstr>
      <vt:lpstr>DEFUALT RATES</vt:lpstr>
      <vt:lpstr>Why Predict Financial loan data?</vt:lpstr>
      <vt:lpstr>Data Cleaning and Feature Engineering</vt:lpstr>
      <vt:lpstr>Training and Model Selection</vt:lpstr>
      <vt:lpstr>Random Forest</vt:lpstr>
      <vt:lpstr>XGBoost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dc:creator>Hasan Kashmar</dc:creator>
  <cp:lastModifiedBy>Bryan Cover</cp:lastModifiedBy>
  <cp:revision>5</cp:revision>
  <dcterms:created xsi:type="dcterms:W3CDTF">2020-10-23T17:32:55Z</dcterms:created>
  <dcterms:modified xsi:type="dcterms:W3CDTF">2020-10-23T18:23:13Z</dcterms:modified>
</cp:coreProperties>
</file>