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Promp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Prompt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mp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mpt-boldItalic.fntdata"/><Relationship Id="rId30" Type="http://schemas.openxmlformats.org/officeDocument/2006/relationships/font" Target="fonts/Promp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72fc49fb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72fc49fb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72fc49fb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72fc49fb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72fc49fb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72fc49fb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72fc49fb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72fc49fb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72fc49fbf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72fc49fbf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72fc49fbf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72fc49fbf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72fc49fbf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72fc49fbf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72fc49fbf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72fc49fbf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9256b6ad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9256b6ad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72fc49fbf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72fc49fbf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256b6905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256b6905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9256b6905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9256b6905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9256b6905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9256b6905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9256b6905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9256b6905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9256b6905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9256b6905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9256b6905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9256b6905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9256b6905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9256b6905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9256b6905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9256b6905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http://elib.fda.moph.go.th/fulltext2/%E0%B8%81%E0%B8%8E%E0%B8%AB%E0%B8%A1%E0%B8%B2%E0%B8%A2/%E0%B8%81%E0%B8%AD%E0%B8%87%E0%B8%84%E0%B8%A7%E0%B8%9A%E0%B8%84%E0%B8%B8%E0%B8%A1%E0%B8%AD%E0%B8%B2%E0%B8%AB%E0%B8%B2%E0%B8%A3/%E0%B8%9B%E0%B8%AD%E0%B8%A2/55/%E0%B9%80%E0%B8%84%E0%B8%A3%E0%B8%B7%E0%B9%88%E0%B8%AD%E0%B8%87%E0%B8%94%E0%B8%B7%E0%B9%88%E0%B8%A1.pdf" TargetMode="External"/><Relationship Id="rId10" Type="http://schemas.openxmlformats.org/officeDocument/2006/relationships/hyperlink" Target="http://elib.fda.moph.go.th/fulltext2/%E0%B8%81%E0%B8%8E%E0%B8%AB%E0%B8%A1%E0%B8%B2%E0%B8%A2/%E0%B8%81%E0%B8%AD%E0%B8%87%E0%B8%84%E0%B8%A7%E0%B8%9A%E0%B8%84%E0%B8%B8%E0%B8%A1%E0%B8%AD%E0%B8%B2%E0%B8%AB%E0%B8%B2%E0%B8%A3/%E0%B8%9B%E0%B8%AD%E0%B8%A2/55/%E0%B9%80%E0%B8%84%E0%B8%A3%E0%B8%B7%E0%B9%88%E0%B8%AD%E0%B8%87%E0%B8%94%E0%B8%B7%E0%B9%88%E0%B8%A1.pdf" TargetMode="External"/><Relationship Id="rId13" Type="http://schemas.openxmlformats.org/officeDocument/2006/relationships/hyperlink" Target="http://www.ratchakitcha.soc.go.th/DATA/PDF/2562/A/050/T_0220.PDF" TargetMode="External"/><Relationship Id="rId12" Type="http://schemas.openxmlformats.org/officeDocument/2006/relationships/hyperlink" Target="http://www.fda.moph.go.th/sites/drug/LawDrug/04-20-9999-update.pdf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eb.krisdika.go.th/data/law/law2/%A434/%A434-20-9999-update.pdf" TargetMode="External"/><Relationship Id="rId4" Type="http://schemas.openxmlformats.org/officeDocument/2006/relationships/hyperlink" Target="https://thainetizen.org/docs/cybercrime-act-2017/" TargetMode="External"/><Relationship Id="rId9" Type="http://schemas.openxmlformats.org/officeDocument/2006/relationships/hyperlink" Target="http://food.fda.moph.go.th/law/data/announ_fda/61_advertise.PDF" TargetMode="External"/><Relationship Id="rId15" Type="http://schemas.openxmlformats.org/officeDocument/2006/relationships/hyperlink" Target="https://library2.parliament.go.th/giventake/content_nla2557/law86-080958-5.pdf" TargetMode="External"/><Relationship Id="rId14" Type="http://schemas.openxmlformats.org/officeDocument/2006/relationships/hyperlink" Target="https://library2.parliament.go.th/giventake/content_law/law050351-25.pdf" TargetMode="External"/><Relationship Id="rId17" Type="http://schemas.openxmlformats.org/officeDocument/2006/relationships/hyperlink" Target="http://old.ddc.moph.go.th/law/showimg5.php?id=77" TargetMode="External"/><Relationship Id="rId16" Type="http://schemas.openxmlformats.org/officeDocument/2006/relationships/hyperlink" Target="https://www.anamai.moph.go.th/ewt_news.php?nid=11995" TargetMode="External"/><Relationship Id="rId5" Type="http://schemas.openxmlformats.org/officeDocument/2006/relationships/hyperlink" Target="http://www.ratchakitcha.soc.go.th/DATA/PDF/2560/A/010/24.PDF" TargetMode="External"/><Relationship Id="rId6" Type="http://schemas.openxmlformats.org/officeDocument/2006/relationships/hyperlink" Target="http://www.ipthailand.go.th/th/dip-law-2/item/%E0%B8%9E%E0%B8%A3%E0%B8%B0%E0%B8%A3%E0%B8%B2%E0%B8%8A%E0%B8%9A%E0%B8%B1%E0%B8%8D%E0%B8%8D%E0%B8%B1%E0%B8%95%E0%B8%B4%E0%B8%A5%E0%B8%B4%E0%B8%82%E0%B8%AA%E0%B8%B4%E0%B8%97%E0%B8%98%E0%B8%B4%E0%B9%8C-%E0%B8%9E-%E0%B8%A8-2537-%E0%B8%A0%E0%B8%B2%E0%B8%A9%E0%B8%B2%E0%B9%84%E0%B8%97%E0%B8%A2.html" TargetMode="External"/><Relationship Id="rId7" Type="http://schemas.openxmlformats.org/officeDocument/2006/relationships/hyperlink" Target="http://www.mdes.go.th/assets/portals/1/files/DataPrivacy%20.pdf" TargetMode="External"/><Relationship Id="rId8" Type="http://schemas.openxmlformats.org/officeDocument/2006/relationships/hyperlink" Target="http://www.fda.moph.go.th/sites/food/law1/food_law.pd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fda.moph.go.th/sites/food/law1/sum_law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anamai.moph.go.th/ewt_news.php?nid=11995" TargetMode="External"/><Relationship Id="rId4" Type="http://schemas.openxmlformats.org/officeDocument/2006/relationships/hyperlink" Target="https://www.anamai.moph.go.th/ewt_news.php?nid=11995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fda.moph.go.th/sites/food/law1/sum_law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facebook.com/weareoja/photos/a.664480593637716/1414160838669684/" TargetMode="External"/><Relationship Id="rId4" Type="http://schemas.openxmlformats.org/officeDocument/2006/relationships/image" Target="../media/image2.jpg"/><Relationship Id="rId5" Type="http://schemas.openxmlformats.org/officeDocument/2006/relationships/hyperlink" Target="https://www.facebook.com/weareoja/photos/a.664480593637716/1414160838669684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orkpointnews.com/2019/03/14/%E0%B9%80%E0%B8%84%E0%B8%A3%E0%B8%B7%E0%B9%88%E0%B8%AD%E0%B8%87%E0%B8%94%E0%B8%B7%E0%B9%88%E0%B8%A1%E0%B9%84%E0%B8%A1%E0%B9%88%E0%B8%A1%E0%B8%B5%E0%B9%81%E0%B8%AD%E0%B8%A5%E0%B8%81%E0%B8%AD%E0%B8%A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thaidrugwatch.org/download/books/complaint_manual.pdf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4294967295" type="body"/>
          </p:nvPr>
        </p:nvSpPr>
        <p:spPr>
          <a:xfrm>
            <a:off x="125125" y="1794400"/>
            <a:ext cx="3639900" cy="31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mpt"/>
              <a:buAutoNum type="arabicPeriod"/>
            </a:pPr>
            <a:r>
              <a:rPr b="1" lang="en" sz="1800">
                <a:solidFill>
                  <a:schemeClr val="dk2"/>
                </a:solidFill>
                <a:uFill>
                  <a:noFill/>
                </a:uFill>
                <a:latin typeface="Prompt"/>
                <a:ea typeface="Prompt"/>
                <a:cs typeface="Prompt"/>
                <a:sym typeface="Prompt"/>
                <a:hlinkClick r:id="rId3"/>
              </a:rPr>
              <a:t>พ.ร.บ.คุ้มครองผู้บริโภค พ.ศ. 2522 แก้ไขล่าสุด พ.ศ. 2556</a:t>
            </a:r>
            <a:br>
              <a:rPr b="1" lang="en" sz="18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</a:br>
            <a:endParaRPr b="1" sz="18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mpt"/>
              <a:buAutoNum type="arabicPeriod"/>
            </a:pPr>
            <a:r>
              <a:rPr b="1" lang="en" sz="1800">
                <a:solidFill>
                  <a:schemeClr val="dk2"/>
                </a:solidFill>
                <a:uFill>
                  <a:noFill/>
                </a:uFill>
                <a:latin typeface="Prompt"/>
                <a:ea typeface="Prompt"/>
                <a:cs typeface="Prompt"/>
                <a:sym typeface="Prompt"/>
                <a:hlinkClick r:id="rId4"/>
              </a:rPr>
              <a:t>พ.ร.บ.ว่าด้วยการกระทำความผิดเกี่ยวกับคอมพิวเตอร์ พ.ศ. 2550</a:t>
            </a:r>
            <a:r>
              <a:rPr b="1" lang="en" sz="18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b="1" lang="en" sz="1800">
                <a:solidFill>
                  <a:schemeClr val="dk2"/>
                </a:solidFill>
                <a:uFill>
                  <a:noFill/>
                </a:uFill>
                <a:latin typeface="Prompt"/>
                <a:ea typeface="Prompt"/>
                <a:cs typeface="Prompt"/>
                <a:sym typeface="Prompt"/>
                <a:hlinkClick r:id="rId5"/>
              </a:rPr>
              <a:t>(2560)</a:t>
            </a:r>
            <a:br>
              <a:rPr b="1" lang="en" sz="18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</a:br>
            <a:r>
              <a:rPr b="1" lang="en" sz="1800">
                <a:solidFill>
                  <a:schemeClr val="dk2"/>
                </a:solidFill>
                <a:uFill>
                  <a:noFill/>
                </a:uFill>
                <a:latin typeface="Prompt"/>
                <a:ea typeface="Prompt"/>
                <a:cs typeface="Prompt"/>
                <a:sym typeface="Prompt"/>
                <a:hlinkClick r:id="rId6"/>
              </a:rPr>
              <a:t>พ.ร.บ.ลิขสิทธิ์ พ.ศ. 2537 (2558)</a:t>
            </a:r>
            <a:br>
              <a:rPr b="1" lang="en" sz="18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</a:br>
            <a:r>
              <a:rPr lang="en">
                <a:solidFill>
                  <a:schemeClr val="dk2"/>
                </a:solidFill>
                <a:uFill>
                  <a:noFill/>
                </a:uFill>
                <a:latin typeface="Prompt"/>
                <a:ea typeface="Prompt"/>
                <a:cs typeface="Prompt"/>
                <a:sym typeface="Prompt"/>
                <a:hlinkClick r:id="rId7"/>
              </a:rPr>
              <a:t>ร่างพ.ร.บ.คุ้มครองข้อมูลส่วนบุคคล พ.ศ. ….</a:t>
            </a:r>
            <a:endParaRPr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0" y="0"/>
            <a:ext cx="3570900" cy="169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76200" y="51850"/>
            <a:ext cx="3494700" cy="17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กฎหมายเกี่ยวกับเนื้อหาและโฆษณา</a:t>
            </a:r>
            <a:br>
              <a:rPr lang="en" sz="32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</a:br>
            <a:r>
              <a:rPr lang="en" sz="32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ออนไลน์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4458924" y="432152"/>
            <a:ext cx="4579500" cy="48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mpt"/>
              <a:buAutoNum type="arabicPeriod" startAt="3"/>
            </a:pPr>
            <a:r>
              <a:rPr b="1" lang="en" sz="1800">
                <a:solidFill>
                  <a:schemeClr val="dk2"/>
                </a:solidFill>
                <a:uFill>
                  <a:noFill/>
                </a:uFill>
                <a:latin typeface="Prompt"/>
                <a:ea typeface="Prompt"/>
                <a:cs typeface="Prompt"/>
                <a:sym typeface="Prompt"/>
                <a:hlinkClick r:id="rId8"/>
              </a:rPr>
              <a:t>พ.ร.บ.อาหาร พ.ศ. 2522</a:t>
            </a:r>
            <a:br>
              <a:rPr b="1" lang="en" sz="18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</a:br>
            <a:r>
              <a:rPr lang="en">
                <a:solidFill>
                  <a:schemeClr val="dk2"/>
                </a:solidFill>
                <a:uFill>
                  <a:noFill/>
                </a:uFill>
                <a:latin typeface="Prompt"/>
                <a:ea typeface="Prompt"/>
                <a:cs typeface="Prompt"/>
                <a:sym typeface="Prompt"/>
                <a:hlinkClick r:id="rId9"/>
              </a:rPr>
              <a:t>ประกาศ อย. เรื่อง หลักเกณฑ์การโฆษณาอาหาร พ.ศ. 2561</a:t>
            </a:r>
            <a:br>
              <a:rPr lang="en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</a:br>
            <a:r>
              <a:rPr lang="en">
                <a:solidFill>
                  <a:schemeClr val="dk2"/>
                </a:solidFill>
                <a:uFill>
                  <a:noFill/>
                </a:uFill>
                <a:latin typeface="Prompt"/>
                <a:ea typeface="Prompt"/>
                <a:cs typeface="Prompt"/>
                <a:sym typeface="Prompt"/>
                <a:hlinkClick r:id="rId10"/>
              </a:rPr>
              <a:t>ประกาศ อย. เรื่อง หลักเกณฑ์การโฆษณาเครื่องดื่มที่ผสมกาเฟอีน พ.ศ. 2555</a:t>
            </a:r>
            <a:br>
              <a:rPr b="1" lang="en" sz="1800" u="sng">
                <a:solidFill>
                  <a:schemeClr val="hlink"/>
                </a:solidFill>
                <a:latin typeface="Prompt"/>
                <a:ea typeface="Prompt"/>
                <a:cs typeface="Prompt"/>
                <a:sym typeface="Prompt"/>
                <a:hlinkClick r:id="rId11"/>
              </a:rPr>
            </a:br>
            <a:r>
              <a:rPr b="1" lang="en" sz="1800">
                <a:solidFill>
                  <a:schemeClr val="dk2"/>
                </a:solidFill>
                <a:uFill>
                  <a:noFill/>
                </a:uFill>
                <a:latin typeface="Prompt"/>
                <a:ea typeface="Prompt"/>
                <a:cs typeface="Prompt"/>
                <a:sym typeface="Prompt"/>
                <a:hlinkClick r:id="rId12"/>
              </a:rPr>
              <a:t>พ.ร.บ.ยา พ.ศ. 2510</a:t>
            </a:r>
            <a:r>
              <a:rPr b="1" lang="en" sz="18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b="1" lang="en" sz="1800">
                <a:solidFill>
                  <a:schemeClr val="dk2"/>
                </a:solidFill>
                <a:uFill>
                  <a:noFill/>
                </a:uFill>
                <a:latin typeface="Prompt"/>
                <a:ea typeface="Prompt"/>
                <a:cs typeface="Prompt"/>
                <a:sym typeface="Prompt"/>
                <a:hlinkClick r:id="rId13"/>
              </a:rPr>
              <a:t>(2562)</a:t>
            </a:r>
            <a:br>
              <a:rPr b="1" lang="en" sz="18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</a:br>
            <a:r>
              <a:rPr b="1" lang="en" sz="1800">
                <a:solidFill>
                  <a:schemeClr val="dk2"/>
                </a:solidFill>
                <a:uFill>
                  <a:noFill/>
                </a:uFill>
                <a:latin typeface="Prompt"/>
                <a:ea typeface="Prompt"/>
                <a:cs typeface="Prompt"/>
                <a:sym typeface="Prompt"/>
                <a:hlinkClick r:id="rId14"/>
              </a:rPr>
              <a:t>พ.ร.บ.เครื่องมือแพทย์ พ.ศ. 2551</a:t>
            </a:r>
            <a:br>
              <a:rPr lang="en" sz="18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</a:br>
            <a:r>
              <a:rPr b="1" lang="en" sz="1800">
                <a:solidFill>
                  <a:schemeClr val="dk2"/>
                </a:solidFill>
                <a:uFill>
                  <a:noFill/>
                </a:uFill>
                <a:latin typeface="Prompt"/>
                <a:ea typeface="Prompt"/>
                <a:cs typeface="Prompt"/>
                <a:sym typeface="Prompt"/>
                <a:hlinkClick r:id="rId15"/>
              </a:rPr>
              <a:t>พ.ร.บ.เครื่องสำอาง พ.ศ. 2535 (2558)</a:t>
            </a:r>
            <a:br>
              <a:rPr lang="en" sz="18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</a:br>
            <a:r>
              <a:rPr b="1" lang="en" sz="1800">
                <a:solidFill>
                  <a:schemeClr val="dk2"/>
                </a:solidFill>
                <a:uFill>
                  <a:noFill/>
                </a:uFill>
                <a:latin typeface="Prompt"/>
                <a:ea typeface="Prompt"/>
                <a:cs typeface="Prompt"/>
                <a:sym typeface="Prompt"/>
                <a:hlinkClick r:id="rId16"/>
              </a:rPr>
              <a:t>พร.บ.ควบคุมการส่งเสริมการตลาดอาหารสำหรับทารกและเด็กเล็ก พ.ศ. 2560</a:t>
            </a:r>
            <a:br>
              <a:rPr lang="en" sz="18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</a:br>
            <a:r>
              <a:rPr b="1" lang="en" sz="1800">
                <a:solidFill>
                  <a:schemeClr val="dk2"/>
                </a:solidFill>
                <a:uFill>
                  <a:noFill/>
                </a:uFill>
                <a:latin typeface="Prompt"/>
                <a:ea typeface="Prompt"/>
                <a:cs typeface="Prompt"/>
                <a:sym typeface="Prompt"/>
                <a:hlinkClick r:id="rId17"/>
              </a:rPr>
              <a:t>พรบ.ควบคุมเครื่องดื่มแอลกอฮอล์ พ.ศ. 2551</a:t>
            </a:r>
            <a:br>
              <a:rPr lang="en" sz="18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</a:br>
            <a:r>
              <a:rPr lang="en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พ.ร.บ.ออกฤทธิ์ต่อจิตประสาท พ.ศ. 2518</a:t>
            </a:r>
            <a:br>
              <a:rPr lang="en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</a:br>
            <a:r>
              <a:rPr lang="en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พ.ร.บ.วัตถุอันตราย พ.ศ. 2535 (2562)</a:t>
            </a:r>
            <a:br>
              <a:rPr lang="en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</a:br>
            <a:r>
              <a:rPr lang="en" sz="12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ประกาศ คปภ. เรื่อง กำหนดหลักเกณฑ์ วิธีการออก การเสนอขายกรมธรรม์ประกันภัยของบริษัทประกันวินาศภัยฯ พ.ศ. 2561</a:t>
            </a:r>
            <a:br>
              <a:rPr lang="en" sz="12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</a:br>
            <a:r>
              <a:rPr lang="en" sz="12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……...</a:t>
            </a:r>
            <a:endParaRPr sz="12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570900" y="1727449"/>
            <a:ext cx="10011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rPr>
              <a:t>สิทธิในการได้รับข้อมูลอย่างถูกต้อง ไม่ชวนให้เข้าใจผิด</a:t>
            </a:r>
            <a:endParaRPr sz="1200">
              <a:solidFill>
                <a:schemeClr val="accent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561643" y="2858544"/>
            <a:ext cx="11193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rPr>
              <a:t>SPAM, การเผยแพร่ข้อมูลคอมพิวเตอร์อันเป็นเท็จ</a:t>
            </a:r>
            <a:br>
              <a:rPr lang="en" sz="1200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rPr>
            </a:br>
            <a:r>
              <a:rPr lang="en" sz="1200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rPr>
              <a:t>หรือโดยเจ้าของลิขสิทธิ์ไม่ได้อนุญาต </a:t>
            </a:r>
            <a:br>
              <a:rPr lang="en" sz="1200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rPr>
            </a:br>
            <a:r>
              <a:rPr lang="en" sz="1200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rPr>
              <a:t>หรือโดยเจ้าของข้อมูลส่วนบุคคลไม่ได้ยินยอม</a:t>
            </a:r>
            <a:endParaRPr sz="1200">
              <a:solidFill>
                <a:schemeClr val="accent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7632000" y="7800"/>
            <a:ext cx="1611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rPr>
              <a:t>หลักปฏิบัติ หลักเกณฑ์ การขออนุญาต</a:t>
            </a:r>
            <a:br>
              <a:rPr lang="en" sz="1200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rPr>
            </a:br>
            <a:r>
              <a:rPr lang="en" sz="1200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rPr>
              <a:t>ตามประเภทสินค้าและบริการ (มีมากกว่านี้)</a:t>
            </a:r>
            <a:endParaRPr sz="1200">
              <a:solidFill>
                <a:schemeClr val="accent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mpt"/>
                <a:ea typeface="Prompt"/>
                <a:cs typeface="Prompt"/>
                <a:sym typeface="Prompt"/>
              </a:rPr>
              <a:t>ประกาศ อย. เรื่องหลักเกณฑ์ในการโฆษณาอาหาร พ.ศ 2561</a:t>
            </a:r>
            <a:endParaRPr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32" name="Google Shape;132;p22"/>
          <p:cNvSpPr txBox="1"/>
          <p:nvPr>
            <p:ph idx="4294967295" type="body"/>
          </p:nvPr>
        </p:nvSpPr>
        <p:spPr>
          <a:xfrm>
            <a:off x="400500" y="800975"/>
            <a:ext cx="82221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mpt"/>
                <a:ea typeface="Prompt"/>
                <a:cs typeface="Prompt"/>
                <a:sym typeface="Prompt"/>
              </a:rPr>
              <a:t>เป็นประกาศที่ระบุรายละเอียดตามมาตรา 40  (ห้ามโฆษณาเรื่องอะไรบ้าง) </a:t>
            </a:r>
            <a:r>
              <a:rPr lang="en">
                <a:latin typeface="Prompt"/>
                <a:ea typeface="Prompt"/>
                <a:cs typeface="Prompt"/>
                <a:sym typeface="Prompt"/>
              </a:rPr>
              <a:t>และมาตรา 41 (เรื่องที่โฆษณาได้และต้องขออนุญาตมีหลักเกณฑ์อย่างไร) </a:t>
            </a:r>
            <a:r>
              <a:rPr lang="en">
                <a:latin typeface="Prompt"/>
                <a:ea typeface="Prompt"/>
                <a:cs typeface="Prompt"/>
                <a:sym typeface="Prompt"/>
              </a:rPr>
              <a:t>ของพ.ร.บ.อาหาร 2522</a:t>
            </a:r>
            <a:endParaRPr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Prompt"/>
                <a:ea typeface="Prompt"/>
                <a:cs typeface="Prompt"/>
                <a:sym typeface="Prompt"/>
              </a:rPr>
              <a:t>“การโฆษณาอาหาร”</a:t>
            </a:r>
            <a:r>
              <a:rPr lang="en" sz="2400">
                <a:latin typeface="Prompt"/>
                <a:ea typeface="Prompt"/>
                <a:cs typeface="Prompt"/>
                <a:sym typeface="Prompt"/>
              </a:rPr>
              <a:t> หมายความถึงการกระทำด้วยวิธีการใดๆ ให้ประชาชนเห็นหรือทราบข้อความเกี่ยวกับอาหาร ส่วนประกอบของอาหาร เพื่อประโยชน์ทางการค้า</a:t>
            </a:r>
            <a:endParaRPr sz="2400"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Prompt"/>
                <a:ea typeface="Prompt"/>
                <a:cs typeface="Prompt"/>
                <a:sym typeface="Prompt"/>
              </a:rPr>
              <a:t>“ข้อความ”</a:t>
            </a:r>
            <a:r>
              <a:rPr lang="en" sz="2400">
                <a:latin typeface="Prompt"/>
                <a:ea typeface="Prompt"/>
                <a:cs typeface="Prompt"/>
                <a:sym typeface="Prompt"/>
              </a:rPr>
              <a:t> หมายความรวมถึง ข้อความ ข้อความเสียง เสียง ภาพ รูปภาพ รอยประดิษฐ์ เครื่องหมายสัญลักษณ์ หรือการกระทำอื่นใดที่เข้าใจได้ในความหมาย</a:t>
            </a:r>
            <a:endParaRPr sz="2400"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mpt"/>
                <a:ea typeface="Prompt"/>
                <a:cs typeface="Prompt"/>
                <a:sym typeface="Prompt"/>
              </a:rPr>
              <a:t>ประกาศ อย. เรื่องหลักเกณฑ์ในการโฆษณาอาหาร พ.ศ 2561</a:t>
            </a:r>
            <a:endParaRPr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38" name="Google Shape;138;p23"/>
          <p:cNvSpPr txBox="1"/>
          <p:nvPr>
            <p:ph idx="4294967295" type="body"/>
          </p:nvPr>
        </p:nvSpPr>
        <p:spPr>
          <a:xfrm>
            <a:off x="400500" y="800975"/>
            <a:ext cx="8222100" cy="4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mpt"/>
                <a:ea typeface="Prompt"/>
                <a:cs typeface="Prompt"/>
                <a:sym typeface="Prompt"/>
              </a:rPr>
              <a:t>การโฆษณาอาหารต้องไม่ใช้ข้อความในลักษณะไม่เป็นธรรมต่อผู้บริโภค หรือข้อความที่อาจก่อให้เกิดผลเสียต่อสังคมเป็นส่วนรวม</a:t>
            </a:r>
            <a:endParaRPr sz="2000"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Font typeface="Prompt"/>
              <a:buChar char="●"/>
            </a:pPr>
            <a:r>
              <a:rPr lang="en" sz="2000">
                <a:latin typeface="Prompt"/>
                <a:ea typeface="Prompt"/>
                <a:cs typeface="Prompt"/>
                <a:sym typeface="Prompt"/>
              </a:rPr>
              <a:t>ข้อความที่ทำให้เข้าใจว่ามีวัตถุใดในอาหารหรือเป็นส่วนประกอบของอาหาร </a:t>
            </a:r>
            <a:r>
              <a:rPr b="1" lang="en" sz="2000">
                <a:latin typeface="Prompt"/>
                <a:ea typeface="Prompt"/>
                <a:cs typeface="Prompt"/>
                <a:sym typeface="Prompt"/>
              </a:rPr>
              <a:t>ซึ่งความจริงไม่มี</a:t>
            </a:r>
            <a:r>
              <a:rPr lang="en" sz="2000">
                <a:latin typeface="Prompt"/>
                <a:ea typeface="Prompt"/>
                <a:cs typeface="Prompt"/>
                <a:sym typeface="Prompt"/>
              </a:rPr>
              <a:t> หรือมีแต่ไม่เท่าที่ทำให้เข้าใจตามที่โฆษณา</a:t>
            </a:r>
            <a:endParaRPr sz="2000"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mpt"/>
              <a:buChar char="●"/>
            </a:pPr>
            <a:r>
              <a:rPr lang="en" sz="2000">
                <a:latin typeface="Prompt"/>
                <a:ea typeface="Prompt"/>
                <a:cs typeface="Prompt"/>
                <a:sym typeface="Prompt"/>
              </a:rPr>
              <a:t>ข้อความที่ก่อให้เกิดความเข้าใจผิดหรือไม่เข้าใจลักษณะหรือ</a:t>
            </a:r>
            <a:r>
              <a:rPr b="1" lang="en" sz="2000">
                <a:latin typeface="Prompt"/>
                <a:ea typeface="Prompt"/>
                <a:cs typeface="Prompt"/>
                <a:sym typeface="Prompt"/>
              </a:rPr>
              <a:t>วิธีการบริโภค</a:t>
            </a:r>
            <a:r>
              <a:rPr lang="en" sz="2000">
                <a:latin typeface="Prompt"/>
                <a:ea typeface="Prompt"/>
                <a:cs typeface="Prompt"/>
                <a:sym typeface="Prompt"/>
              </a:rPr>
              <a:t>อาหาร</a:t>
            </a:r>
            <a:endParaRPr sz="2000"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mpt"/>
              <a:buChar char="●"/>
            </a:pPr>
            <a:r>
              <a:rPr lang="en" sz="2000">
                <a:latin typeface="Prompt"/>
                <a:ea typeface="Prompt"/>
                <a:cs typeface="Prompt"/>
                <a:sym typeface="Prompt"/>
              </a:rPr>
              <a:t>ข้อความที่เป็นการแนะนำ รับรองหรือยกย่องคุณประโยชน์ คุณภาพหรือสรรพคุณของอาหารโดย</a:t>
            </a:r>
            <a:r>
              <a:rPr b="1" lang="en" sz="2000">
                <a:latin typeface="Prompt"/>
                <a:ea typeface="Prompt"/>
                <a:cs typeface="Prompt"/>
                <a:sym typeface="Prompt"/>
              </a:rPr>
              <a:t>บุคลากรทางการแพทย์</a:t>
            </a:r>
            <a:r>
              <a:rPr lang="en" sz="2000">
                <a:latin typeface="Prompt"/>
                <a:ea typeface="Prompt"/>
                <a:cs typeface="Prompt"/>
                <a:sym typeface="Prompt"/>
              </a:rPr>
              <a:t>และสาธารณสุขหรือผู้ที่อ้างตนหรือแสดงตนหรือทำให้เข้าใจว่าเป็นบุคลากรทางการแพทย์และสาธารณสุข</a:t>
            </a:r>
            <a:endParaRPr sz="2000"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mpt"/>
              <a:buChar char="●"/>
            </a:pPr>
            <a:r>
              <a:rPr lang="en" sz="2000">
                <a:latin typeface="Prompt"/>
                <a:ea typeface="Prompt"/>
                <a:cs typeface="Prompt"/>
                <a:sym typeface="Prompt"/>
              </a:rPr>
              <a:t>ข้อความที่เป็นการ</a:t>
            </a:r>
            <a:r>
              <a:rPr b="1" lang="en" sz="2000">
                <a:latin typeface="Prompt"/>
                <a:ea typeface="Prompt"/>
                <a:cs typeface="Prompt"/>
                <a:sym typeface="Prompt"/>
              </a:rPr>
              <a:t>เปรียบเทียบหรือทับถมผลิตภัณฑ์ของผู้อื่น</a:t>
            </a:r>
            <a:endParaRPr b="1" sz="2000"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mpt"/>
                <a:ea typeface="Prompt"/>
                <a:cs typeface="Prompt"/>
                <a:sym typeface="Prompt"/>
              </a:rPr>
              <a:t>ประกาศ อย. เรื่องหลักเกณฑ์ในการโฆษณาอาหาร พ.ศ 2561</a:t>
            </a:r>
            <a:endParaRPr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44" name="Google Shape;144;p24"/>
          <p:cNvSpPr txBox="1"/>
          <p:nvPr>
            <p:ph idx="4294967295" type="body"/>
          </p:nvPr>
        </p:nvSpPr>
        <p:spPr>
          <a:xfrm>
            <a:off x="400500" y="800975"/>
            <a:ext cx="8222100" cy="43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mpt"/>
                <a:ea typeface="Prompt"/>
                <a:cs typeface="Prompt"/>
                <a:sym typeface="Prompt"/>
              </a:rPr>
              <a:t>การโฆษณาคุณประโยชน์ คุณภาพ หรือสรรพคุณของอาหารต้องไม่มีลักษณะที่เป็นเท็จหรือหลอกลวงให้เกิดความหลงเชื่อโดยไม่สมควร</a:t>
            </a:r>
            <a:endParaRPr sz="2000">
              <a:latin typeface="Prompt"/>
              <a:ea typeface="Prompt"/>
              <a:cs typeface="Prompt"/>
              <a:sym typeface="Promp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Prompt"/>
              <a:buChar char="●"/>
            </a:pPr>
            <a:r>
              <a:rPr lang="en">
                <a:latin typeface="Prompt"/>
                <a:ea typeface="Prompt"/>
                <a:cs typeface="Prompt"/>
                <a:sym typeface="Prompt"/>
              </a:rPr>
              <a:t>ทำให้เข้าใจว่าสามารถบำบัด บรรเทา รักษา หรือป้องกันโรค ความเจ็บป่วย หรืออาการของโรค</a:t>
            </a:r>
            <a:endParaRPr>
              <a:latin typeface="Prompt"/>
              <a:ea typeface="Prompt"/>
              <a:cs typeface="Prompt"/>
              <a:sym typeface="Promp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mpt"/>
              <a:buChar char="●"/>
            </a:pPr>
            <a:r>
              <a:rPr lang="en" sz="1400">
                <a:latin typeface="Prompt"/>
                <a:ea typeface="Prompt"/>
                <a:cs typeface="Prompt"/>
                <a:sym typeface="Prompt"/>
              </a:rPr>
              <a:t>ทำให้เข้าใจว่ามีผลต่อการเปลี่ยนแปลงโครงสร้างของร่างกาย หน้าที่การทำงานของอวัยวะ หรือระบบการทำงานของร่างกาย</a:t>
            </a:r>
            <a:endParaRPr sz="1400">
              <a:latin typeface="Prompt"/>
              <a:ea typeface="Prompt"/>
              <a:cs typeface="Prompt"/>
              <a:sym typeface="Promp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mpt"/>
              <a:buChar char="●"/>
            </a:pPr>
            <a:r>
              <a:rPr lang="en">
                <a:latin typeface="Prompt"/>
                <a:ea typeface="Prompt"/>
                <a:cs typeface="Prompt"/>
                <a:sym typeface="Prompt"/>
              </a:rPr>
              <a:t>ทำให้เข้าใจว่าบำรุงกาม บำรุงเพศ หรือเกี่ยวกับการมีเพศสัมพันธ์</a:t>
            </a:r>
            <a:endParaRPr>
              <a:latin typeface="Prompt"/>
              <a:ea typeface="Prompt"/>
              <a:cs typeface="Prompt"/>
              <a:sym typeface="Promp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mpt"/>
              <a:buChar char="●"/>
            </a:pPr>
            <a:r>
              <a:rPr lang="en">
                <a:latin typeface="Prompt"/>
                <a:ea typeface="Prompt"/>
                <a:cs typeface="Prompt"/>
                <a:sym typeface="Prompt"/>
              </a:rPr>
              <a:t>ทำให้เข้าใจว่าเพื่อบำรุงผิวพรรณหรือเพื่อความสวยงาม</a:t>
            </a:r>
            <a:endParaRPr>
              <a:latin typeface="Prompt"/>
              <a:ea typeface="Prompt"/>
              <a:cs typeface="Prompt"/>
              <a:sym typeface="Promp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mpt"/>
              <a:buChar char="●"/>
            </a:pPr>
            <a:r>
              <a:rPr lang="en">
                <a:latin typeface="Prompt"/>
                <a:ea typeface="Prompt"/>
                <a:cs typeface="Prompt"/>
                <a:sym typeface="Prompt"/>
              </a:rPr>
              <a:t>ทำให้เข้าใจว่ามีผลต่อการลดน้ำหนักหรือลดความอ้วน (เว้นแต่กรณีอาหารสำหรับผู้ที่ต้องการควบคุมน้ำหนัก ที่ได้รับอนุญาตจากอย.)</a:t>
            </a:r>
            <a:endParaRPr>
              <a:latin typeface="Prompt"/>
              <a:ea typeface="Prompt"/>
              <a:cs typeface="Prompt"/>
              <a:sym typeface="Promp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mpt"/>
              <a:buChar char="●"/>
            </a:pPr>
            <a:r>
              <a:rPr lang="en">
                <a:latin typeface="Prompt"/>
                <a:ea typeface="Prompt"/>
                <a:cs typeface="Prompt"/>
                <a:sym typeface="Prompt"/>
              </a:rPr>
              <a:t>ทำให้เข้าใจว่ามีผลต่อการกระชับสัดส่วน ดักจับไขมัน หรืออื่นใดในทำนองเดียวกัน</a:t>
            </a:r>
            <a:endParaRPr>
              <a:latin typeface="Prompt"/>
              <a:ea typeface="Prompt"/>
              <a:cs typeface="Prompt"/>
              <a:sym typeface="Promp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mpt"/>
              <a:buChar char="●"/>
            </a:pPr>
            <a:r>
              <a:rPr lang="en">
                <a:latin typeface="Prompt"/>
                <a:ea typeface="Prompt"/>
                <a:cs typeface="Prompt"/>
                <a:sym typeface="Prompt"/>
              </a:rPr>
              <a:t>ใช้หรืออ้างอิงรายงานทางวิชาการ สถิติ ที่ยังไม่ผ่านการประเมินการกล่าวอ้างทางสุขภาพจากอย.</a:t>
            </a:r>
            <a:endParaRPr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mpt"/>
                <a:ea typeface="Prompt"/>
                <a:cs typeface="Prompt"/>
                <a:sym typeface="Prompt"/>
              </a:rPr>
              <a:t>ประกาศ อย. เรื่องหลักเกณฑ์ในการโฆษณาอาหาร พ.ศ 2561</a:t>
            </a:r>
            <a:endParaRPr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50" name="Google Shape;150;p25"/>
          <p:cNvSpPr txBox="1"/>
          <p:nvPr>
            <p:ph idx="4294967295" type="body"/>
          </p:nvPr>
        </p:nvSpPr>
        <p:spPr>
          <a:xfrm>
            <a:off x="400500" y="800975"/>
            <a:ext cx="8222100" cy="43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mpt"/>
              <a:buChar char="●"/>
            </a:pPr>
            <a:r>
              <a:rPr lang="en" sz="2000">
                <a:latin typeface="Prompt"/>
                <a:ea typeface="Prompt"/>
                <a:cs typeface="Prompt"/>
                <a:sym typeface="Prompt"/>
              </a:rPr>
              <a:t>การโฆษณาคุณประโยชน์ คุณภาพ หรือสรรพคุณของอาหาร แม้จะเป็นสรรพคุณที่ปรากฏบนฉลากที่ได้รับอนุมัติแล้ว ก็ต้องขออนุญาตเพื่อโฆษณาก่อน</a:t>
            </a:r>
            <a:br>
              <a:rPr lang="en" sz="2000">
                <a:latin typeface="Prompt"/>
                <a:ea typeface="Prompt"/>
                <a:cs typeface="Prompt"/>
                <a:sym typeface="Prompt"/>
              </a:rPr>
            </a:br>
            <a:endParaRPr sz="2000"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mpt"/>
              <a:buChar char="●"/>
            </a:pPr>
            <a:r>
              <a:rPr lang="en" sz="2000">
                <a:latin typeface="Prompt"/>
                <a:ea typeface="Prompt"/>
                <a:cs typeface="Prompt"/>
                <a:sym typeface="Prompt"/>
              </a:rPr>
              <a:t>ในการโฆษณาอาหารนั้น นอกจากต้องปฏิบัติตามหลักเกณฑ์ทั่วไปในการโฆษณาแล้ว ยังต้องปฏิบัติตามหลักเกณฑ์เฉพาะสำหรับอหารแต่ละประเภทด้วย</a:t>
            </a:r>
            <a:endParaRPr sz="2000"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mpt"/>
                <a:ea typeface="Prompt"/>
                <a:cs typeface="Prompt"/>
                <a:sym typeface="Prompt"/>
              </a:rPr>
              <a:t>ตัวอย่าง: </a:t>
            </a:r>
            <a:r>
              <a:rPr lang="en">
                <a:latin typeface="Prompt"/>
                <a:ea typeface="Prompt"/>
                <a:cs typeface="Prompt"/>
                <a:sym typeface="Prompt"/>
              </a:rPr>
              <a:t>อาหารสำหรับทารก </a:t>
            </a:r>
            <a:r>
              <a:rPr lang="en">
                <a:latin typeface="Prompt"/>
                <a:ea typeface="Prompt"/>
                <a:cs typeface="Prompt"/>
                <a:sym typeface="Prompt"/>
              </a:rPr>
              <a:t>อาหารสำหรับเด็กเล็ก อาหารเสริมสำหรับเด็กเล็ก</a:t>
            </a:r>
            <a:endParaRPr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56" name="Google Shape;156;p26"/>
          <p:cNvSpPr txBox="1"/>
          <p:nvPr>
            <p:ph idx="4294967295" type="body"/>
          </p:nvPr>
        </p:nvSpPr>
        <p:spPr>
          <a:xfrm>
            <a:off x="400500" y="800975"/>
            <a:ext cx="8222100" cy="43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mpt"/>
              <a:buChar char="●"/>
            </a:pPr>
            <a:r>
              <a:rPr b="1" lang="en" sz="2000">
                <a:latin typeface="Prompt"/>
                <a:ea typeface="Prompt"/>
                <a:cs typeface="Prompt"/>
                <a:sym typeface="Prompt"/>
              </a:rPr>
              <a:t>อาหารสำหรับทารก (แรกเกิด-12 เดือน)</a:t>
            </a:r>
            <a:r>
              <a:rPr lang="en" sz="2000">
                <a:latin typeface="Prompt"/>
                <a:ea typeface="Prompt"/>
                <a:cs typeface="Prompt"/>
                <a:sym typeface="Prompt"/>
              </a:rPr>
              <a:t> อาหารทารกสูตรต่อเนื่องที่ระบุอายุ 6-12 เดือน และอาหารเสริมสำหรับทารก -- </a:t>
            </a:r>
            <a:r>
              <a:rPr b="1" lang="en" sz="2000" u="sng">
                <a:latin typeface="Prompt"/>
                <a:ea typeface="Prompt"/>
                <a:cs typeface="Prompt"/>
                <a:sym typeface="Prompt"/>
              </a:rPr>
              <a:t>ห้ามโฆษณา</a:t>
            </a:r>
            <a:endParaRPr b="1" sz="2000" u="sng"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mpt"/>
              <a:buChar char="●"/>
            </a:pPr>
            <a:r>
              <a:rPr b="1" lang="en" sz="2000">
                <a:latin typeface="Prompt"/>
                <a:ea typeface="Prompt"/>
                <a:cs typeface="Prompt"/>
                <a:sym typeface="Prompt"/>
              </a:rPr>
              <a:t>อาหารสำหรับเด็กเล็ก (12 เดือน - 3 ปี)</a:t>
            </a:r>
            <a:r>
              <a:rPr lang="en" sz="2000">
                <a:latin typeface="Prompt"/>
                <a:ea typeface="Prompt"/>
                <a:cs typeface="Prompt"/>
                <a:sym typeface="Prompt"/>
              </a:rPr>
              <a:t> -- ห้ามใช้ข้อความเกี่ยวกับทารกหรือเด็กเล็ก ที่ทำให้เข้าใจได้ว่าเป็นอาหารสำหรับทารกหรือเหมาะสมสำหรับใช้เลี้ยงทารก</a:t>
            </a:r>
            <a:endParaRPr sz="2000"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mpt"/>
              <a:buChar char="●"/>
            </a:pPr>
            <a:r>
              <a:rPr b="1" lang="en" sz="2000">
                <a:latin typeface="Prompt"/>
                <a:ea typeface="Prompt"/>
                <a:cs typeface="Prompt"/>
                <a:sym typeface="Prompt"/>
              </a:rPr>
              <a:t>อาหารเสริมสำหรับเด็กเล็ก</a:t>
            </a:r>
            <a:r>
              <a:rPr lang="en" sz="2000">
                <a:latin typeface="Prompt"/>
                <a:ea typeface="Prompt"/>
                <a:cs typeface="Prompt"/>
                <a:sym typeface="Prompt"/>
              </a:rPr>
              <a:t> -- ต้องไม่สื่อให้เข้าใจว่า ทารกสามารถรับประทานได้, ต้องไม่ทำให้เข้าใจว่า มีคุณค่าครบถ้วนเพียงพอต่อความต้องการของเด็กเล็ก, ผู้แสดงแบบมีอายุ 12 เดือนขึ้นไปจนถึง 3 ปี ที่มีรูปร่างลักษณะและพัฒนาการที่สมวัย</a:t>
            </a:r>
            <a:endParaRPr sz="2000"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Prompt"/>
                <a:ea typeface="Prompt"/>
                <a:cs typeface="Prompt"/>
                <a:sym typeface="Prompt"/>
              </a:rPr>
              <a:t>ดูเพิ่มใน ประกาศ อย. เรื่องหลักเกณฑ์ในการโฆษณาอาหาร พ.ศ 2561 </a:t>
            </a:r>
            <a:r>
              <a:rPr lang="en" sz="1400" u="sng">
                <a:latin typeface="Prompt"/>
                <a:ea typeface="Prompt"/>
                <a:cs typeface="Prompt"/>
                <a:sym typeface="Prompt"/>
                <a:hlinkClick r:id="rId3"/>
              </a:rPr>
              <a:t>http://www.fda.moph.go.th/sites/food/law1/sum_law.pdf</a:t>
            </a:r>
            <a:r>
              <a:rPr lang="en" sz="1400">
                <a:latin typeface="Prompt"/>
                <a:ea typeface="Prompt"/>
                <a:cs typeface="Prompt"/>
                <a:sym typeface="Prompt"/>
              </a:rPr>
              <a:t> (ตั้งแต่หน้า 2,683)</a:t>
            </a:r>
            <a:endParaRPr sz="1400"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mpt"/>
                <a:ea typeface="Prompt"/>
                <a:cs typeface="Prompt"/>
                <a:sym typeface="Prompt"/>
              </a:rPr>
              <a:t>ตัวอย่าง: อาหารสำหรับทารก อาหารสำหรับเด็กเล็ก อาหารเสริมสำหรับเด็กเล็ก</a:t>
            </a:r>
            <a:endParaRPr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62" name="Google Shape;162;p27"/>
          <p:cNvSpPr txBox="1"/>
          <p:nvPr>
            <p:ph idx="4294967295" type="body"/>
          </p:nvPr>
        </p:nvSpPr>
        <p:spPr>
          <a:xfrm>
            <a:off x="400500" y="800975"/>
            <a:ext cx="8222100" cy="43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mpt"/>
                <a:ea typeface="Prompt"/>
                <a:cs typeface="Prompt"/>
                <a:sym typeface="Prompt"/>
              </a:rPr>
              <a:t>ในการส่งเสริมการตลาดอาหารสำหรับทารกและอาหารสำหรับเด็กเล็ก ห้ามผู้ผลิต ผู้นำเข้า หรือผู้จำหน่ายอาหารสำหรับทารกหรืออาหารสำหรับเด็กเล็ก หรือตัวแทน ดำเนินการดังต่อไปนี้</a:t>
            </a:r>
            <a:endParaRPr sz="1600">
              <a:latin typeface="Prompt"/>
              <a:ea typeface="Prompt"/>
              <a:cs typeface="Prompt"/>
              <a:sym typeface="Prompt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Prompt"/>
              <a:buChar char="●"/>
            </a:pPr>
            <a:r>
              <a:rPr lang="en" sz="1600">
                <a:latin typeface="Prompt"/>
                <a:ea typeface="Prompt"/>
                <a:cs typeface="Prompt"/>
                <a:sym typeface="Prompt"/>
              </a:rPr>
              <a:t>(1) </a:t>
            </a:r>
            <a:r>
              <a:rPr b="1" lang="en" sz="1600">
                <a:latin typeface="Prompt"/>
                <a:ea typeface="Prompt"/>
                <a:cs typeface="Prompt"/>
                <a:sym typeface="Prompt"/>
              </a:rPr>
              <a:t>แจกหรือให้คูปอง</a:t>
            </a:r>
            <a:r>
              <a:rPr lang="en" sz="1600">
                <a:latin typeface="Prompt"/>
                <a:ea typeface="Prompt"/>
                <a:cs typeface="Prompt"/>
                <a:sym typeface="Prompt"/>
              </a:rPr>
              <a:t>หรือสิทธิที่จะได้รับ</a:t>
            </a:r>
            <a:r>
              <a:rPr b="1" lang="en" sz="1600">
                <a:latin typeface="Prompt"/>
                <a:ea typeface="Prompt"/>
                <a:cs typeface="Prompt"/>
                <a:sym typeface="Prompt"/>
              </a:rPr>
              <a:t>ส่วนลด ขายพ่วง</a:t>
            </a:r>
            <a:r>
              <a:rPr lang="en" sz="1600">
                <a:latin typeface="Prompt"/>
                <a:ea typeface="Prompt"/>
                <a:cs typeface="Prompt"/>
                <a:sym typeface="Prompt"/>
              </a:rPr>
              <a:t> แลกเปลี่ยนหรือให้</a:t>
            </a:r>
            <a:r>
              <a:rPr b="1" lang="en" sz="1600">
                <a:latin typeface="Prompt"/>
                <a:ea typeface="Prompt"/>
                <a:cs typeface="Prompt"/>
                <a:sym typeface="Prompt"/>
              </a:rPr>
              <a:t>ของรางวัล ของขวัญ</a:t>
            </a:r>
            <a:r>
              <a:rPr lang="en" sz="1600">
                <a:latin typeface="Prompt"/>
                <a:ea typeface="Prompt"/>
                <a:cs typeface="Prompt"/>
                <a:sym typeface="Prompt"/>
              </a:rPr>
              <a:t>หรือสิ่งอื่นใด</a:t>
            </a:r>
            <a:endParaRPr sz="1600">
              <a:latin typeface="Prompt"/>
              <a:ea typeface="Prompt"/>
              <a:cs typeface="Prompt"/>
              <a:sym typeface="Promp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mpt"/>
              <a:buChar char="●"/>
            </a:pPr>
            <a:r>
              <a:rPr lang="en" sz="1600">
                <a:latin typeface="Prompt"/>
                <a:ea typeface="Prompt"/>
                <a:cs typeface="Prompt"/>
                <a:sym typeface="Prompt"/>
              </a:rPr>
              <a:t>(2) </a:t>
            </a:r>
            <a:r>
              <a:rPr b="1" lang="en" sz="1600">
                <a:latin typeface="Prompt"/>
                <a:ea typeface="Prompt"/>
                <a:cs typeface="Prompt"/>
                <a:sym typeface="Prompt"/>
              </a:rPr>
              <a:t>แจกอาหารสำหรับทารกหรืออาหารสำหรับเด็กเล็ก</a:t>
            </a:r>
            <a:r>
              <a:rPr lang="en" sz="1600">
                <a:latin typeface="Prompt"/>
                <a:ea typeface="Prompt"/>
                <a:cs typeface="Prompt"/>
                <a:sym typeface="Prompt"/>
              </a:rPr>
              <a:t> หรือตัวอย่างอาหารสำหรับทารกหรืออาหารสำหรับเด็กเล็ก ไม่ว่าโดยทางตรงหรือทางอ้อม</a:t>
            </a:r>
            <a:endParaRPr sz="1600">
              <a:latin typeface="Prompt"/>
              <a:ea typeface="Prompt"/>
              <a:cs typeface="Prompt"/>
              <a:sym typeface="Promp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mpt"/>
              <a:buChar char="●"/>
            </a:pPr>
            <a:r>
              <a:rPr lang="en" sz="1600">
                <a:latin typeface="Prompt"/>
                <a:ea typeface="Prompt"/>
                <a:cs typeface="Prompt"/>
                <a:sym typeface="Prompt"/>
              </a:rPr>
              <a:t>(3) ให้อาหารสำหรับทารกหรืออาหารสำหรับเด็กเล็ก สิ่งของ หรือสิ่งอื่นใดแก่หญิงตั้งครรภ์ หญิงที่มีบุตรซึ่งเป็นทารกหรือเด็กเล็ก หรือบุคคลในครอบครัวที่มีทารกหรือเด็กเล็ก</a:t>
            </a:r>
            <a:endParaRPr sz="1600">
              <a:latin typeface="Prompt"/>
              <a:ea typeface="Prompt"/>
              <a:cs typeface="Prompt"/>
              <a:sym typeface="Promp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mpt"/>
              <a:buChar char="●"/>
            </a:pPr>
            <a:r>
              <a:rPr lang="en" sz="1600">
                <a:latin typeface="Prompt"/>
                <a:ea typeface="Prompt"/>
                <a:cs typeface="Prompt"/>
                <a:sym typeface="Prompt"/>
              </a:rPr>
              <a:t>(4) </a:t>
            </a:r>
            <a:r>
              <a:rPr b="1" lang="en" sz="1600">
                <a:latin typeface="Prompt"/>
                <a:ea typeface="Prompt"/>
                <a:cs typeface="Prompt"/>
                <a:sym typeface="Prompt"/>
              </a:rPr>
              <a:t>ติดต่อหญิงตั้งครรภ์หรือหญิงที่มีบุตรซึ่งเป็นทารกหรือเด็กเล็ก หรือบุคคลในครอบครัว</a:t>
            </a:r>
            <a:r>
              <a:rPr lang="en" sz="1600">
                <a:latin typeface="Prompt"/>
                <a:ea typeface="Prompt"/>
                <a:cs typeface="Prompt"/>
                <a:sym typeface="Prompt"/>
              </a:rPr>
              <a:t>ที่มีทารกหรือเด็กเล็กไม่ว่าโดยทางตรงหรือทางอ้อม เพื่อส่งเสริม สนับสนุน หรือแนะนำให้ใช้อาหารสำหรับทารกหรืออาหารสำหรับเด็กเล็ก หรือเพื่อสื่อให้เกิดความเชื่อมโยงกับอาหารสำหรับทารกหรืออาหารสำหรับเด็กเล็ก</a:t>
            </a:r>
            <a:endParaRPr sz="1600"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Prompt"/>
                <a:ea typeface="Prompt"/>
                <a:cs typeface="Prompt"/>
                <a:sym typeface="Prompt"/>
              </a:rPr>
              <a:t>มาตรา 18 พร.บ.ควบคุมการส่งเสริมการตลาดอาหารสำหรับทารกและเด็กเล็ก พ.ศ. 2560 </a:t>
            </a:r>
            <a:r>
              <a:rPr lang="en" sz="1400" u="sng">
                <a:latin typeface="Prompt"/>
                <a:ea typeface="Prompt"/>
                <a:cs typeface="Prompt"/>
                <a:sym typeface="Prompt"/>
                <a:hlinkClick r:id="rId3"/>
              </a:rPr>
              <a:t>https://www.anamai.moph.go.th/ewt_news.php?nid=1199</a:t>
            </a:r>
            <a:r>
              <a:rPr lang="en" sz="1400" u="sng">
                <a:latin typeface="Prompt"/>
                <a:ea typeface="Prompt"/>
                <a:cs typeface="Prompt"/>
                <a:sym typeface="Prompt"/>
                <a:hlinkClick r:id="rId4"/>
              </a:rPr>
              <a:t>5</a:t>
            </a:r>
            <a:r>
              <a:rPr lang="en" sz="1400">
                <a:latin typeface="Prompt"/>
                <a:ea typeface="Prompt"/>
                <a:cs typeface="Prompt"/>
                <a:sym typeface="Prompt"/>
              </a:rPr>
              <a:t> </a:t>
            </a:r>
            <a:endParaRPr sz="1400"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8226200" y="1452875"/>
            <a:ext cx="8880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rPr>
              <a:t>เล่นเกม แจกของ</a:t>
            </a:r>
            <a:endParaRPr>
              <a:solidFill>
                <a:schemeClr val="accent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mpt"/>
                <a:ea typeface="Prompt"/>
                <a:cs typeface="Prompt"/>
                <a:sym typeface="Prompt"/>
              </a:rPr>
              <a:t>ตัวอย่าง: นมโค ผลิตภัณฑ์ของนม น้ำนมถั่วเหลือง ผลิตภัณฑ์เสริมอาหาร</a:t>
            </a:r>
            <a:endParaRPr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69" name="Google Shape;169;p28"/>
          <p:cNvSpPr txBox="1"/>
          <p:nvPr>
            <p:ph idx="4294967295" type="body"/>
          </p:nvPr>
        </p:nvSpPr>
        <p:spPr>
          <a:xfrm>
            <a:off x="400500" y="800975"/>
            <a:ext cx="8222100" cy="43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mpt"/>
              <a:buChar char="●"/>
            </a:pPr>
            <a:r>
              <a:rPr b="1" lang="en" sz="2000">
                <a:latin typeface="Prompt"/>
                <a:ea typeface="Prompt"/>
                <a:cs typeface="Prompt"/>
                <a:sym typeface="Prompt"/>
              </a:rPr>
              <a:t>นมโค นมปรุงแต่ง ผลิตภัณฑ์ของนม นมเปรี้ยว เครื่องดื่มนม และน้ำนมถั่วเหลือง</a:t>
            </a:r>
            <a:r>
              <a:rPr lang="en" sz="2000">
                <a:latin typeface="Prompt"/>
                <a:ea typeface="Prompt"/>
                <a:cs typeface="Prompt"/>
                <a:sym typeface="Prompt"/>
              </a:rPr>
              <a:t> -- ต้องแสดงข้อความ "ควรกินอาหารหลากหลายครบ 5 หมู่ ในสัดส่วนที่เหมาะสมเป็นประจำ" หรือข้อความในทำนองเดียวกัน, ผู้แสดงแบบต้องมีอายุเกิน 3 ปี และการพูดต้องให้ออกเสียงอย่างชัดเจน</a:t>
            </a:r>
            <a:br>
              <a:rPr lang="en" sz="2000">
                <a:latin typeface="Prompt"/>
                <a:ea typeface="Prompt"/>
                <a:cs typeface="Prompt"/>
                <a:sym typeface="Prompt"/>
              </a:rPr>
            </a:br>
            <a:endParaRPr sz="2000"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mpt"/>
              <a:buChar char="●"/>
            </a:pPr>
            <a:r>
              <a:rPr b="1" lang="en" sz="2000">
                <a:latin typeface="Prompt"/>
                <a:ea typeface="Prompt"/>
                <a:cs typeface="Prompt"/>
                <a:sym typeface="Prompt"/>
              </a:rPr>
              <a:t>ผลิตภัณฑ์เสริมอาหาร</a:t>
            </a:r>
            <a:r>
              <a:rPr lang="en" sz="2000">
                <a:latin typeface="Prompt"/>
                <a:ea typeface="Prompt"/>
                <a:cs typeface="Prompt"/>
                <a:sym typeface="Prompt"/>
              </a:rPr>
              <a:t> --</a:t>
            </a:r>
            <a:r>
              <a:rPr b="1" lang="en" sz="2000"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en" sz="2000">
                <a:latin typeface="Prompt"/>
                <a:ea typeface="Prompt"/>
                <a:cs typeface="Prompt"/>
                <a:sym typeface="Prompt"/>
              </a:rPr>
              <a:t>ต้องแสดงข้อความ "ไม่มีผลในการป้องกันหรือรักษาโรค" "อ่านคำเตือนในฉลากก่อนบริโภค" "เด็กและสตรีมีครรภ์ไม่ควรรับประทาน", ต้องแสดงข้อความ "ควรกินอาหารหลากหลายครบ 5 หมู่ ในสัดส่วนที่เหมาะสมเป็นประจำ" หรือข้อความในทำนองเดียวกัน, ผู้แสดงแบบต้องมีอายุ 15 ปีขึ้นไป และไม่ใช่สตรีมีครรภ์</a:t>
            </a:r>
            <a:endParaRPr sz="2000"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Prompt"/>
                <a:ea typeface="Prompt"/>
                <a:cs typeface="Prompt"/>
                <a:sym typeface="Prompt"/>
              </a:rPr>
              <a:t>ดูเพิ่มใน ประกาศ อย. เรื่องหลักเกณฑ์ในการโฆษณาอาหาร พ.ศ 2561 </a:t>
            </a:r>
            <a:r>
              <a:rPr lang="en" sz="1400" u="sng">
                <a:latin typeface="Prompt"/>
                <a:ea typeface="Prompt"/>
                <a:cs typeface="Prompt"/>
                <a:sym typeface="Prompt"/>
                <a:hlinkClick r:id="rId3"/>
              </a:rPr>
              <a:t>http://www.fda.moph.go.th/sites/food/law1/sum_law.pdf</a:t>
            </a:r>
            <a:r>
              <a:rPr lang="en" sz="1400">
                <a:latin typeface="Prompt"/>
                <a:ea typeface="Prompt"/>
                <a:cs typeface="Prompt"/>
                <a:sym typeface="Prompt"/>
              </a:rPr>
              <a:t> (ตั้งแต่หน้า 2,683)</a:t>
            </a:r>
            <a:endParaRPr sz="1400"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28322" l="0" r="0" t="-7946"/>
          <a:stretch/>
        </p:blipFill>
        <p:spPr>
          <a:xfrm>
            <a:off x="66050" y="-453700"/>
            <a:ext cx="5244525" cy="547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 rotWithShape="1">
          <a:blip r:embed="rId4">
            <a:alphaModFix/>
          </a:blip>
          <a:srcRect b="6691" l="0" r="49989" t="72801"/>
          <a:stretch/>
        </p:blipFill>
        <p:spPr>
          <a:xfrm>
            <a:off x="5390375" y="96475"/>
            <a:ext cx="3630100" cy="195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 rotWithShape="1">
          <a:blip r:embed="rId4">
            <a:alphaModFix/>
          </a:blip>
          <a:srcRect b="6691" l="49989" r="0" t="72801"/>
          <a:stretch/>
        </p:blipFill>
        <p:spPr>
          <a:xfrm>
            <a:off x="5391935" y="2151600"/>
            <a:ext cx="3630100" cy="195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/>
          <p:nvPr/>
        </p:nvSpPr>
        <p:spPr>
          <a:xfrm>
            <a:off x="5334000" y="4408150"/>
            <a:ext cx="3707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lt2"/>
                </a:solidFill>
                <a:latin typeface="Prompt"/>
                <a:ea typeface="Prompt"/>
                <a:cs typeface="Prompt"/>
                <a:sym typeface="Prompt"/>
                <a:hlinkClick r:id="rId5"/>
              </a:rPr>
              <a:t>https://www.facebook.com/weareoja/photos/a.664480593637716/1414160838669684/</a:t>
            </a:r>
            <a:endParaRPr sz="1200">
              <a:solidFill>
                <a:schemeClr val="lt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mpt"/>
                <a:ea typeface="Prompt"/>
                <a:cs typeface="Prompt"/>
                <a:sym typeface="Prompt"/>
              </a:rPr>
              <a:t>ตัวอย่าง: “เบียร์ไม่มีแอลกอฮอล์”</a:t>
            </a:r>
            <a:endParaRPr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83" name="Google Shape;183;p30"/>
          <p:cNvSpPr txBox="1"/>
          <p:nvPr>
            <p:ph idx="4294967295" type="body"/>
          </p:nvPr>
        </p:nvSpPr>
        <p:spPr>
          <a:xfrm>
            <a:off x="400500" y="800975"/>
            <a:ext cx="8222100" cy="43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mpt"/>
              <a:buChar char="●"/>
            </a:pPr>
            <a:r>
              <a:rPr lang="en" sz="2000" u="sng">
                <a:latin typeface="Prompt"/>
                <a:ea typeface="Prompt"/>
                <a:cs typeface="Prompt"/>
                <a:sym typeface="Prompt"/>
                <a:hlinkClick r:id="rId3"/>
              </a:rPr>
              <a:t>(ความเห็นจากกระทรวงสาธารณสุขและอย.)</a:t>
            </a:r>
            <a:endParaRPr sz="2000"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mpt"/>
              <a:buChar char="●"/>
            </a:pPr>
            <a:r>
              <a:rPr lang="en" sz="2000">
                <a:latin typeface="Prompt"/>
                <a:ea typeface="Prompt"/>
                <a:cs typeface="Prompt"/>
                <a:sym typeface="Prompt"/>
              </a:rPr>
              <a:t>ถ้าใช้คำว่า “เบียร์ไร้แอลกอฮอล์” อาจเข้าข่ายว่าโฆษณาโอ้อวดหรือเกินจริง เพราะไม่ใช่เบียร์ (ต้องใช้คำว่า “เครื่องดื่มมอลต์ปราศจากแอลกอฮอล์”)</a:t>
            </a:r>
            <a:endParaRPr sz="2000"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mpt"/>
              <a:buChar char="●"/>
            </a:pPr>
            <a:r>
              <a:rPr lang="en" sz="2000">
                <a:latin typeface="Prompt"/>
                <a:ea typeface="Prompt"/>
                <a:cs typeface="Prompt"/>
                <a:sym typeface="Prompt"/>
              </a:rPr>
              <a:t>เครื่องดื่มมอลต์จัดเป็นอาหาร ถ้ามีการโฆษณาสรรพคุณ ก็ต้องขออนุญาตกับอย.ก่อน (ตาม พ.ร.บ.อาหาร พ.ศ. 2522)</a:t>
            </a:r>
            <a:endParaRPr sz="2000"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mpt"/>
              <a:buChar char="●"/>
            </a:pPr>
            <a:r>
              <a:rPr lang="en" sz="2000">
                <a:latin typeface="Prompt"/>
                <a:ea typeface="Prompt"/>
                <a:cs typeface="Prompt"/>
                <a:sym typeface="Prompt"/>
              </a:rPr>
              <a:t>ถ้ามีการโฆษณาแจกแจงส่วนประกอบของอาหาร (ปริมาณแอลกอฮอล์) สามารถทำได้เมื่อมีหลักฐานพิสูจน์ตามที่กล่าวอ้างจริง</a:t>
            </a:r>
            <a:endParaRPr sz="2000"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mpt"/>
              <a:buChar char="●"/>
            </a:pPr>
            <a:r>
              <a:rPr lang="en" sz="2000">
                <a:latin typeface="Prompt"/>
                <a:ea typeface="Prompt"/>
                <a:cs typeface="Prompt"/>
                <a:sym typeface="Prompt"/>
              </a:rPr>
              <a:t>การโฆษณาจะต้องไม่เชื่อมโยงถึงเบียร์หรือเครื่องดื่มแอลกอฮอล์อื่น</a:t>
            </a:r>
            <a:endParaRPr sz="2000"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mpt"/>
              <a:buChar char="●"/>
            </a:pPr>
            <a:r>
              <a:rPr lang="en" sz="2000">
                <a:latin typeface="Prompt"/>
                <a:ea typeface="Prompt"/>
                <a:cs typeface="Prompt"/>
                <a:sym typeface="Prompt"/>
              </a:rPr>
              <a:t>อย.ให้ความเห็นว่า การรีวิวผลิตภัณฑ์ เข้าข่ายเป็นการโฆษณาโดยไม่ได้รับอนุญาต และอย.จะดำเนินการทางกฎหมายกับผู้รีวิวต่อไป</a:t>
            </a:r>
            <a:endParaRPr sz="2000"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mpt"/>
                <a:ea typeface="Prompt"/>
                <a:cs typeface="Prompt"/>
                <a:sym typeface="Prompt"/>
              </a:rPr>
              <a:t>พ.ร.บ.คุ้มครองผู้บริโภค</a:t>
            </a:r>
            <a:br>
              <a:rPr lang="en">
                <a:latin typeface="Prompt"/>
                <a:ea typeface="Prompt"/>
                <a:cs typeface="Prompt"/>
                <a:sym typeface="Prompt"/>
              </a:rPr>
            </a:br>
            <a:r>
              <a:rPr lang="en">
                <a:latin typeface="Prompt"/>
                <a:ea typeface="Prompt"/>
                <a:cs typeface="Prompt"/>
                <a:sym typeface="Prompt"/>
              </a:rPr>
              <a:t>ส่วนที่ 1 การคุ้มครองผู้บริโภคในด้านการโฆษณา</a:t>
            </a:r>
            <a:endParaRPr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138" y="1744275"/>
            <a:ext cx="4847724" cy="33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67675" y="1782200"/>
            <a:ext cx="1749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rPr>
              <a:t>การให้ข้อมูลอย่างเป็นธรรม</a:t>
            </a:r>
            <a:endParaRPr b="1" sz="1800">
              <a:solidFill>
                <a:schemeClr val="accent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00" y="85850"/>
            <a:ext cx="8139199" cy="38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025" y="3930025"/>
            <a:ext cx="7826649" cy="11203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-114826" y="30345"/>
            <a:ext cx="19329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rPr>
              <a:t>อันตราย/รำคาญ</a:t>
            </a:r>
            <a:endParaRPr b="1" sz="1800">
              <a:solidFill>
                <a:schemeClr val="accent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89825" y="1068525"/>
            <a:ext cx="15477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rPr>
              <a:t>ระบุคำเตือน</a:t>
            </a:r>
            <a:endParaRPr b="1" sz="1800">
              <a:solidFill>
                <a:schemeClr val="accent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mpt"/>
                <a:ea typeface="Prompt"/>
                <a:cs typeface="Prompt"/>
                <a:sym typeface="Prompt"/>
              </a:rPr>
              <a:t>พ.ร.บ.คอมพิวเตอร์ - มาตรา 11 - SPAM</a:t>
            </a:r>
            <a:endParaRPr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94" name="Google Shape;94;p16"/>
          <p:cNvSpPr txBox="1"/>
          <p:nvPr>
            <p:ph idx="4294967295" type="body"/>
          </p:nvPr>
        </p:nvSpPr>
        <p:spPr>
          <a:xfrm>
            <a:off x="400500" y="800975"/>
            <a:ext cx="73794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mpt"/>
                <a:ea typeface="Prompt"/>
                <a:cs typeface="Prompt"/>
                <a:sym typeface="Prompt"/>
              </a:rPr>
              <a:t>ผู้ใดส่งข้อมูลคอมพิวเตอร์หรือจดหมายอิเล็กทรอนิกส์แก่บุคคลอื่นโดยปกปิดหรือปลอมแปลงแหล่งที่มาของการส่งข้อมูลดังกล่าว อันเป็นการรบกวนการใช้ระบบคอมพิวเตอร์ของบุคคลอื่นโดยปกติสุข ต้องระวางโทษปรับไม่เกินหนึ่งแสนบาท</a:t>
            </a:r>
            <a:endParaRPr sz="1600"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Prompt"/>
                <a:ea typeface="Prompt"/>
                <a:cs typeface="Prompt"/>
                <a:sym typeface="Prompt"/>
              </a:rPr>
              <a:t>ผู้ใดส่งข้อมูลคอมพิวเตอร์หรือจดหมายอิเล็กทรอนิกส์แก่บุคคลอื่นอันมีลักษณะเป็นการก่อให้เกิดความเดือดร้อนรำคาญแก่ผู้รับข้อมูลคอมพิวเตอร์หรือจดหมายอิเล็กทรอนิกส์ โดยไม่เปิดโอกาสให้ผู้รับสามารถบอกเลิกหรือแจ้งความประสงค์เพื่อปฏิเสธการตอบรับได้โดยง่าย ต้องระวางโทษปรับไม่เกินสองแสนบาท</a:t>
            </a:r>
            <a:endParaRPr sz="1600"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Prompt"/>
                <a:ea typeface="Prompt"/>
                <a:cs typeface="Prompt"/>
                <a:sym typeface="Prompt"/>
              </a:rPr>
              <a:t>ให้รัฐมนตรีออกประกาศกำหนดลักษณะและวิธีการส่ง รวมทั้งลักษณะและปริมาณของข้อมูลคอมพิวเตอร์หรือจดหมายอิเล็กทรอนิกส์ ซึ่งไม่เป็นการก่อให้เกิดความเดือดร้อนรำคาญแก่ผู้รับ และลักษณะอันเป็นการบอกเลิกหรือแจ้งความประสงค์เพื่อปฏิเสธการตอบรับได้โดยง่าย</a:t>
            </a:r>
            <a:endParaRPr sz="1600"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mpt"/>
                <a:ea typeface="Prompt"/>
                <a:cs typeface="Prompt"/>
                <a:sym typeface="Prompt"/>
              </a:rPr>
              <a:t>พ.ร.บ.คอมพิวเตอร์ - มาตรา 14 - “เนื้อหา” ที่เป็นความผิด</a:t>
            </a:r>
            <a:endParaRPr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00" name="Google Shape;100;p17"/>
          <p:cNvSpPr txBox="1"/>
          <p:nvPr>
            <p:ph idx="4294967295" type="body"/>
          </p:nvPr>
        </p:nvSpPr>
        <p:spPr>
          <a:xfrm>
            <a:off x="400500" y="800975"/>
            <a:ext cx="7499700" cy="4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mpt"/>
                <a:ea typeface="Prompt"/>
                <a:cs typeface="Prompt"/>
                <a:sym typeface="Prompt"/>
              </a:rPr>
              <a:t>ผู้ใดกระทำความผิดที่ระบุไว้ดังต่อไปนี้ ต้องระวางโทษจำคุกไม่เกินห้าปี หรือปรับไม่เกินหนึ่งแสนบาท หรือทั้งจำทั้งปรับ</a:t>
            </a:r>
            <a:endParaRPr sz="1600"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Prompt"/>
                <a:ea typeface="Prompt"/>
                <a:cs typeface="Prompt"/>
                <a:sym typeface="Prompt"/>
              </a:rPr>
              <a:t>(1) โดยทุจริต หรือโดยหลอกลวง นำเข้าสู่ระบบคอมพิวเตอร์ซึ่งข้อมูลคอมพิวเตอร์ที่บิดเบือนหรือปลอมไม่ว่าทั้งหมดหรือบางส่วน หรือ</a:t>
            </a:r>
            <a:r>
              <a:rPr b="1" lang="en" sz="1600">
                <a:latin typeface="Prompt"/>
                <a:ea typeface="Prompt"/>
                <a:cs typeface="Prompt"/>
                <a:sym typeface="Prompt"/>
              </a:rPr>
              <a:t>ข้อมูลคอมพิวเตอร์อันเป็นเท็จ โดยประการที่น่าจะเกิดความเสียหายแก่ประชาชน</a:t>
            </a:r>
            <a:r>
              <a:rPr lang="en" sz="1600">
                <a:latin typeface="Prompt"/>
                <a:ea typeface="Prompt"/>
                <a:cs typeface="Prompt"/>
                <a:sym typeface="Prompt"/>
              </a:rPr>
              <a:t> อันมิใช่การกระทำความผิดฐานหมิ่นประมาทตามประมวลกฎหมายอาญา</a:t>
            </a:r>
            <a:endParaRPr sz="1600"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Prompt"/>
                <a:ea typeface="Prompt"/>
                <a:cs typeface="Prompt"/>
                <a:sym typeface="Prompt"/>
              </a:rPr>
              <a:t>(2) นำเข้าสู่ระบบคอมพิวเตอร์ซึ่งข้อมูลคอมพิวเตอร์อันเป็นเท็จ โดยประการที่น่าจะเกิดความเสียหายต่อการรักษาความมั่นคงปลอดภัยของประเทศ ความปลอดภัยสาธารณะ ความมั่นคงในทางเศรษฐกิจของประเทศ หรือโครงสร้างพื้นฐานอันเป็นประโยชน์สาธารณะของประเทศ หรือก่อให้เกิดความตื่นตระหนกแก่ประชาชน</a:t>
            </a:r>
            <a:endParaRPr sz="1600"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Prompt"/>
                <a:ea typeface="Prompt"/>
                <a:cs typeface="Prompt"/>
                <a:sym typeface="Prompt"/>
              </a:rPr>
              <a:t>(3) นำเข้าสู่ระบบคอมพิวเตอร์ซึ่งข้อมูลคอมพิวเตอร์ใดๆ อันเป็นความผิดเกี่ยวกับความมั่นคงแห่งราชอาณาจักรหรือความผิดเกี่ยวกับการก่อการร้ายตามประมวลกฎหมายอาญา</a:t>
            </a:r>
            <a:endParaRPr sz="1600"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7817002" y="1152472"/>
            <a:ext cx="1322700" cy="18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rPr>
              <a:t>ในกรณีที่เคยเกิดขึ้น นิติกรของอย.อาจฟ้องตามพ.ร.บ.ของผลิตภัณฑ์ที่เกี่ยวข้อง </a:t>
            </a:r>
            <a:br>
              <a:rPr lang="en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rPr>
            </a:br>
            <a:r>
              <a:rPr lang="en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rPr>
              <a:t>(อาหาร, ยา, ฯลฯ) ร่วมกับมาตรา 14 ของพ.ร.บ.คอมพิวเตอร์</a:t>
            </a:r>
            <a:endParaRPr>
              <a:solidFill>
                <a:schemeClr val="accent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mpt"/>
                <a:ea typeface="Prompt"/>
                <a:cs typeface="Prompt"/>
                <a:sym typeface="Prompt"/>
              </a:rPr>
              <a:t>พ.ร.บ.คอมพิวเตอร์ - มาตรา 14 - “เนื้อหา” ที่เป็นความผิด (ต่อ)</a:t>
            </a:r>
            <a:endParaRPr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07" name="Google Shape;107;p18"/>
          <p:cNvSpPr txBox="1"/>
          <p:nvPr>
            <p:ph idx="4294967295" type="body"/>
          </p:nvPr>
        </p:nvSpPr>
        <p:spPr>
          <a:xfrm>
            <a:off x="400500" y="800975"/>
            <a:ext cx="73794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mpt"/>
                <a:ea typeface="Prompt"/>
                <a:cs typeface="Prompt"/>
                <a:sym typeface="Prompt"/>
              </a:rPr>
              <a:t>(4) นำเข้าสู่ระบบคอมพิวเตอร์ซึ่งข้อมูลคอมพิวเตอร์ใดๆ ที่มีลักษณะอันลามกและข้อมูลคอมพิวเตอร์นั้นประชาชนทั่วไปอาจเข้าถึงได้</a:t>
            </a:r>
            <a:endParaRPr sz="1600"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Prompt"/>
                <a:ea typeface="Prompt"/>
                <a:cs typeface="Prompt"/>
                <a:sym typeface="Prompt"/>
              </a:rPr>
              <a:t>(5) </a:t>
            </a:r>
            <a:r>
              <a:rPr b="1" lang="en" sz="1600">
                <a:latin typeface="Prompt"/>
                <a:ea typeface="Prompt"/>
                <a:cs typeface="Prompt"/>
                <a:sym typeface="Prompt"/>
              </a:rPr>
              <a:t>เผยแพร่หรือส่งต่อซึ่งข้อมูลคอมพิวเตอร์โดยรู้อยู่แล้วว่าเป็นข้อมูลคอมพิวเตอร์ตาม (1) (2) (3) หรือ (4)</a:t>
            </a:r>
            <a:endParaRPr b="1" sz="1600"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Prompt"/>
                <a:ea typeface="Prompt"/>
                <a:cs typeface="Prompt"/>
                <a:sym typeface="Prompt"/>
              </a:rPr>
              <a:t>ถ้าการกระทำความผิดตามวรรคหนึ่ง (1) มิได้กระทำต่อประชาชน แต่เป็นการกระทำต่อบุคคลใดบุคคลหนึ่ง ผู้กระทำ ผู้เผยแพร่หรือส่งต่อซึ่งข้อมูลคอมพิวเตอร์ดังกล่าวต้องระวางโทษจำคุกไม่เกินสามปี หรือปรับไม่เกินหกหมื่นบาท หรือทั้งจำทั้งปรับ และให้เป็นความผิดอันยอมความได้</a:t>
            </a:r>
            <a:endParaRPr sz="1600"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mpt"/>
                <a:ea typeface="Prompt"/>
                <a:cs typeface="Prompt"/>
                <a:sym typeface="Prompt"/>
              </a:rPr>
              <a:t>พ.ร.บ.คอมพิวเตอร์ - มาตรา 15 - ความรับผิดของผู้ให้บริการ</a:t>
            </a:r>
            <a:endParaRPr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13" name="Google Shape;113;p19"/>
          <p:cNvSpPr txBox="1"/>
          <p:nvPr>
            <p:ph idx="4294967295" type="body"/>
          </p:nvPr>
        </p:nvSpPr>
        <p:spPr>
          <a:xfrm>
            <a:off x="400500" y="800975"/>
            <a:ext cx="73794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mpt"/>
                <a:ea typeface="Prompt"/>
                <a:cs typeface="Prompt"/>
                <a:sym typeface="Prompt"/>
              </a:rPr>
              <a:t>ผู้ให้บริการผู้ใดจงใจสนับสนุนหรือยินยอมให้ความร่วมมือ ยินยอม หรือรู้เห็นเป็นใจให้มีการกระทำความผิดตามมาตรา 14 ในระบบคอมพิวเตอร์ที่อยู่ในความควบคุมของตน </a:t>
            </a:r>
            <a:r>
              <a:rPr b="1" lang="en" sz="1600">
                <a:latin typeface="Prompt"/>
                <a:ea typeface="Prompt"/>
                <a:cs typeface="Prompt"/>
                <a:sym typeface="Prompt"/>
              </a:rPr>
              <a:t>ต้องระวางโทษเช่นเดียวกับผู้กระทำความผิดตามมาตรา 14</a:t>
            </a:r>
            <a:endParaRPr b="1" sz="1600"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Prompt"/>
                <a:ea typeface="Prompt"/>
                <a:cs typeface="Prompt"/>
                <a:sym typeface="Prompt"/>
              </a:rPr>
              <a:t>ให้รัฐมนตรีออกประกาศกำหนดขั้นตอนการแจ้งเตือน การระงับการทำให้แพร่หลายของข้อมูลคอมพิวเตอร์ และการนำข้อมูลคอมพิวเตอร์นั้นออกจากระบบคอมพิวเตอร์</a:t>
            </a:r>
            <a:endParaRPr sz="1600"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Prompt"/>
                <a:ea typeface="Prompt"/>
                <a:cs typeface="Prompt"/>
                <a:sym typeface="Prompt"/>
              </a:rPr>
              <a:t>ถ้าผู้ให้บริการพิสูจน์ได้ว่าตนได้ปฏิบัติตามประกาศของรัฐมนตรีที่ออกตามวรรคสอง ผู้นั้นไม่ต้องรับโทษ</a:t>
            </a:r>
            <a:endParaRPr sz="1600"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7817002" y="847672"/>
            <a:ext cx="1322700" cy="18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rPr>
              <a:t>เจ้าของเพจ</a:t>
            </a:r>
            <a:br>
              <a:rPr lang="en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rPr>
            </a:br>
            <a:r>
              <a:rPr lang="en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rPr>
              <a:t>บนเฟซบุ๊กก็อาจถูกตีความว่าเป็นผู้ให้บริการได้</a:t>
            </a:r>
            <a:endParaRPr>
              <a:solidFill>
                <a:schemeClr val="accent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mpt"/>
                <a:ea typeface="Prompt"/>
                <a:cs typeface="Prompt"/>
                <a:sym typeface="Prompt"/>
              </a:rPr>
              <a:t>พ.ร.บ.คอมพิวเตอร์ - มาตรา 16 - ภาพตัดต่อ</a:t>
            </a:r>
            <a:endParaRPr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20" name="Google Shape;120;p20"/>
          <p:cNvSpPr txBox="1"/>
          <p:nvPr>
            <p:ph idx="4294967295" type="body"/>
          </p:nvPr>
        </p:nvSpPr>
        <p:spPr>
          <a:xfrm>
            <a:off x="400500" y="800975"/>
            <a:ext cx="82221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mpt"/>
                <a:ea typeface="Prompt"/>
                <a:cs typeface="Prompt"/>
                <a:sym typeface="Prompt"/>
              </a:rPr>
              <a:t>ผู้ให้บริการผู้ใดจงใจสนับสนุนหรือยินยอมให้ความร่วมมือ ยินยอม หรือรู้เห็นเป็นใจให้มีการกระทำความผิดตามมาตรา 14 ในระบบคอมพิวเตอร์ที่อยู่ในความควบคุมของตน ต้องระวางโทษเช่นเดียวกับผู้กระทำความผิดตามมาตรา 14</a:t>
            </a:r>
            <a:endParaRPr sz="1600"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Prompt"/>
                <a:ea typeface="Prompt"/>
                <a:cs typeface="Prompt"/>
                <a:sym typeface="Prompt"/>
              </a:rPr>
              <a:t>ให้รัฐมนตรีออกประกาศกำหนดขั้นตอนการแจ้งเตือน การระงับการทำให้แพร่หลายของข้อมูลคอมพิวเตอร์ และการนำข้อมูลคอมพิวเตอร์นั้นออกจากระบบคอมพิวเตอร์</a:t>
            </a:r>
            <a:endParaRPr sz="1600"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Prompt"/>
                <a:ea typeface="Prompt"/>
                <a:cs typeface="Prompt"/>
                <a:sym typeface="Prompt"/>
              </a:rPr>
              <a:t>ถ้าผู้ให้บริการพิสูจน์ได้ว่าตนได้ปฏิบัติตามประกาศของรัฐมนตรีที่ออกตามวรรคสอง ผู้นั้นไม่ต้องรับโทษ</a:t>
            </a:r>
            <a:endParaRPr sz="1600"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9700" y="0"/>
            <a:ext cx="4337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196450" y="170150"/>
            <a:ext cx="3894600" cy="21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mpt"/>
                <a:ea typeface="Prompt"/>
                <a:cs typeface="Prompt"/>
                <a:sym typeface="Prompt"/>
              </a:rPr>
              <a:t>ถึงได้เลขทะเบียนผลิตภัณฑ์</a:t>
            </a:r>
            <a:br>
              <a:rPr lang="en" sz="2400">
                <a:latin typeface="Prompt"/>
                <a:ea typeface="Prompt"/>
                <a:cs typeface="Prompt"/>
                <a:sym typeface="Prompt"/>
              </a:rPr>
            </a:br>
            <a:r>
              <a:rPr lang="en" sz="2400">
                <a:latin typeface="Prompt"/>
                <a:ea typeface="Prompt"/>
                <a:cs typeface="Prompt"/>
                <a:sym typeface="Prompt"/>
              </a:rPr>
              <a:t>จากอย.แล้ว ก็ยังโฆษณาไม่ได้</a:t>
            </a:r>
            <a:br>
              <a:rPr lang="en" sz="2400">
                <a:latin typeface="Prompt"/>
                <a:ea typeface="Prompt"/>
                <a:cs typeface="Prompt"/>
                <a:sym typeface="Prompt"/>
              </a:rPr>
            </a:br>
            <a:r>
              <a:rPr lang="en" sz="2400">
                <a:latin typeface="Prompt"/>
                <a:ea typeface="Prompt"/>
                <a:cs typeface="Prompt"/>
                <a:sym typeface="Prompt"/>
              </a:rPr>
              <a:t>(ยกเว้นเครื่องสำอาง​)</a:t>
            </a:r>
            <a:endParaRPr sz="2400"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mpt"/>
                <a:ea typeface="Prompt"/>
                <a:cs typeface="Prompt"/>
                <a:sym typeface="Prompt"/>
              </a:rPr>
              <a:t>โฆษณาแต่ละชิ้น ต้องขออนุญาตโฆษณาจากอย.</a:t>
            </a:r>
            <a:br>
              <a:rPr lang="en" sz="2400">
                <a:latin typeface="Prompt"/>
                <a:ea typeface="Prompt"/>
                <a:cs typeface="Prompt"/>
                <a:sym typeface="Prompt"/>
              </a:rPr>
            </a:br>
            <a:br>
              <a:rPr lang="en" sz="2400">
                <a:latin typeface="Prompt"/>
                <a:ea typeface="Prompt"/>
                <a:cs typeface="Prompt"/>
                <a:sym typeface="Prompt"/>
              </a:rPr>
            </a:br>
            <a:r>
              <a:rPr lang="en" sz="2400">
                <a:latin typeface="Prompt"/>
                <a:ea typeface="Prompt"/>
                <a:cs typeface="Prompt"/>
                <a:sym typeface="Prompt"/>
              </a:rPr>
              <a:t>โดยในโฆษณาจะต้องแสดงเลขที่อนุญาตโฆษณาแสดงให้เห็นด้วย</a:t>
            </a:r>
            <a:endParaRPr sz="2400"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