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0"/>
  </p:notesMasterIdLst>
  <p:sldIdLst>
    <p:sldId id="256" r:id="rId2"/>
    <p:sldId id="291" r:id="rId3"/>
    <p:sldId id="292" r:id="rId4"/>
    <p:sldId id="280" r:id="rId5"/>
    <p:sldId id="261" r:id="rId6"/>
    <p:sldId id="267" r:id="rId7"/>
    <p:sldId id="268" r:id="rId8"/>
    <p:sldId id="269" r:id="rId9"/>
    <p:sldId id="270" r:id="rId10"/>
    <p:sldId id="271" r:id="rId11"/>
    <p:sldId id="272" r:id="rId12"/>
    <p:sldId id="257" r:id="rId13"/>
    <p:sldId id="277" r:id="rId14"/>
    <p:sldId id="279" r:id="rId15"/>
    <p:sldId id="265" r:id="rId16"/>
    <p:sldId id="266" r:id="rId17"/>
    <p:sldId id="281" r:id="rId18"/>
    <p:sldId id="260" r:id="rId19"/>
    <p:sldId id="282" r:id="rId20"/>
    <p:sldId id="283" r:id="rId21"/>
    <p:sldId id="259" r:id="rId22"/>
    <p:sldId id="285" r:id="rId23"/>
    <p:sldId id="286" r:id="rId24"/>
    <p:sldId id="287" r:id="rId25"/>
    <p:sldId id="284" r:id="rId26"/>
    <p:sldId id="290" r:id="rId27"/>
    <p:sldId id="275" r:id="rId28"/>
    <p:sldId id="262"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4C"/>
    <a:srgbClr val="E94D96"/>
    <a:srgbClr val="8B1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94558"/>
  </p:normalViewPr>
  <p:slideViewPr>
    <p:cSldViewPr snapToGrid="0">
      <p:cViewPr>
        <p:scale>
          <a:sx n="105" d="100"/>
          <a:sy n="105" d="100"/>
        </p:scale>
        <p:origin x="992" y="10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b33112c6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b33112c6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33112c63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33112c63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73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33112c63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33112c63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191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b33112c6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b33112c6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936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31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613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b33112c6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b33112c6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854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b33112c63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b33112c63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79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b90e118ef6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b90e118ef6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GB" sz="1200">
                <a:solidFill>
                  <a:schemeClr val="dk1"/>
                </a:solidFill>
                <a:latin typeface="Calibri"/>
                <a:ea typeface="Calibri"/>
                <a:cs typeface="Calibri"/>
                <a:sym typeface="Calibri"/>
              </a:rPr>
              <a:t>Based on the three layers of transparency - we can see that different actors contribute differently to transparency over the course of AI life cycle.</a:t>
            </a:r>
            <a:endParaRPr sz="1200">
              <a:solidFill>
                <a:schemeClr val="dk1"/>
              </a:solidFill>
              <a:latin typeface="Calibri"/>
              <a:ea typeface="Calibri"/>
              <a:cs typeface="Calibri"/>
              <a:sym typeface="Calibri"/>
            </a:endParaRPr>
          </a:p>
          <a:p>
            <a:pPr marL="0" lvl="0" indent="0" algn="l" rtl="0">
              <a:lnSpc>
                <a:spcPct val="90000"/>
              </a:lnSpc>
              <a:spcBef>
                <a:spcPts val="800"/>
              </a:spcBef>
              <a:spcAft>
                <a:spcPts val="0"/>
              </a:spcAft>
              <a:buNone/>
            </a:pPr>
            <a:r>
              <a:rPr lang="en-GB" sz="1200">
                <a:solidFill>
                  <a:schemeClr val="dk1"/>
                </a:solidFill>
                <a:latin typeface="Calibri"/>
                <a:ea typeface="Calibri"/>
                <a:cs typeface="Calibri"/>
                <a:sym typeface="Calibri"/>
              </a:rPr>
              <a:t>*Note that on the slides, “Regulators” can be more than one kind of authority and thus can be at different stages of the cycle. For a simplified illustration, only one is placed in the diagram. </a:t>
            </a:r>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124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45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b33112c63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33112c63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508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28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745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900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b33112c6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b33112c6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64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b33112c6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b33112c6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752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2b84644b2b6_2_2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g2b84644b2b6_2_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b33112c6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b33112c6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67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b33112c6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b33112c6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68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33112c63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33112c63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33112c63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33112c63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72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33112c63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33112c63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42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33112c63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33112c63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319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33112c63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33112c63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891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144C"/>
        </a:solidFill>
        <a:effectLst/>
      </p:bgPr>
    </p:bg>
    <p:spTree>
      <p:nvGrpSpPr>
        <p:cNvPr id="1" name="Shape 9"/>
        <p:cNvGrpSpPr/>
        <p:nvPr/>
      </p:nvGrpSpPr>
      <p:grpSpPr>
        <a:xfrm>
          <a:off x="0" y="0"/>
          <a:ext cx="0" cy="0"/>
          <a:chOff x="0" y="0"/>
          <a:chExt cx="0" cy="0"/>
        </a:xfrm>
      </p:grpSpPr>
      <p:pic>
        <p:nvPicPr>
          <p:cNvPr id="2" name="Picture 1" descr="A black background with colorful squares&#10;&#10;Description automatically generated">
            <a:extLst>
              <a:ext uri="{FF2B5EF4-FFF2-40B4-BE49-F238E27FC236}">
                <a16:creationId xmlns:a16="http://schemas.microsoft.com/office/drawing/2014/main" id="{60B2E5BB-ACB9-C140-AD13-DD6FE54EED8F}"/>
              </a:ext>
            </a:extLst>
          </p:cNvPr>
          <p:cNvPicPr>
            <a:picLocks noChangeAspect="1"/>
          </p:cNvPicPr>
          <p:nvPr userDrawn="1"/>
        </p:nvPicPr>
        <p:blipFill>
          <a:blip r:embed="rId2"/>
          <a:stretch>
            <a:fillRect/>
          </a:stretch>
        </p:blipFill>
        <p:spPr>
          <a:xfrm>
            <a:off x="7193892" y="3058509"/>
            <a:ext cx="1829608" cy="2001295"/>
          </a:xfrm>
          <a:prstGeom prst="rect">
            <a:avLst/>
          </a:prstGeom>
        </p:spPr>
      </p:pic>
      <p:sp>
        <p:nvSpPr>
          <p:cNvPr id="10" name="Google Shape;10;p2"/>
          <p:cNvSpPr txBox="1">
            <a:spLocks noGrp="1"/>
          </p:cNvSpPr>
          <p:nvPr>
            <p:ph type="ctrTitle"/>
          </p:nvPr>
        </p:nvSpPr>
        <p:spPr>
          <a:xfrm>
            <a:off x="398303" y="1196337"/>
            <a:ext cx="8010201" cy="2295612"/>
          </a:xfrm>
          <a:prstGeom prst="rect">
            <a:avLst/>
          </a:prstGeom>
          <a:noFill/>
        </p:spPr>
        <p:txBody>
          <a:bodyPr spcFirstLastPara="1" wrap="square" lIns="91425" tIns="91425" rIns="91425" bIns="91425" anchor="ctr" anchorCtr="0">
            <a:normAutofit/>
          </a:bodyPr>
          <a:lstStyle>
            <a:lvl1pPr lvl="0" algn="l">
              <a:spcBef>
                <a:spcPts val="0"/>
              </a:spcBef>
              <a:spcAft>
                <a:spcPts val="0"/>
              </a:spcAft>
              <a:buClr>
                <a:schemeClr val="lt1"/>
              </a:buClr>
              <a:buSzPts val="4800"/>
              <a:buNone/>
              <a:defRPr sz="4800">
                <a:solidFill>
                  <a:schemeClr val="bg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dirty="0"/>
          </a:p>
        </p:txBody>
      </p:sp>
      <p:sp>
        <p:nvSpPr>
          <p:cNvPr id="11" name="Google Shape;11;p2"/>
          <p:cNvSpPr txBox="1">
            <a:spLocks noGrp="1"/>
          </p:cNvSpPr>
          <p:nvPr>
            <p:ph type="subTitle" idx="1"/>
          </p:nvPr>
        </p:nvSpPr>
        <p:spPr>
          <a:xfrm>
            <a:off x="398304" y="3491949"/>
            <a:ext cx="7287958" cy="670179"/>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2800"/>
              <a:buNone/>
              <a:defRPr sz="2800">
                <a:solidFill>
                  <a:srgbClr val="E94D96"/>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dirty="0"/>
          </a:p>
        </p:txBody>
      </p:sp>
      <p:pic>
        <p:nvPicPr>
          <p:cNvPr id="14" name="Google Shape;14;p2"/>
          <p:cNvPicPr preferRelativeResize="0"/>
          <p:nvPr/>
        </p:nvPicPr>
        <p:blipFill>
          <a:blip r:embed="rId3">
            <a:alphaModFix/>
          </a:blip>
          <a:stretch>
            <a:fillRect/>
          </a:stretch>
        </p:blipFill>
        <p:spPr>
          <a:xfrm>
            <a:off x="3244613" y="298661"/>
            <a:ext cx="2976652" cy="670179"/>
          </a:xfrm>
          <a:prstGeom prst="rect">
            <a:avLst/>
          </a:prstGeom>
          <a:solidFill>
            <a:srgbClr val="00144C"/>
          </a:solidFill>
          <a:ln>
            <a:noFill/>
          </a:ln>
        </p:spPr>
      </p:pic>
      <p:pic>
        <p:nvPicPr>
          <p:cNvPr id="3" name="Graphic 2">
            <a:extLst>
              <a:ext uri="{FF2B5EF4-FFF2-40B4-BE49-F238E27FC236}">
                <a16:creationId xmlns:a16="http://schemas.microsoft.com/office/drawing/2014/main" id="{E370147D-D7D3-BA95-F6AF-B3BA1841884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98304" y="4701613"/>
            <a:ext cx="969444" cy="318947"/>
          </a:xfrm>
          <a:prstGeom prst="rect">
            <a:avLst/>
          </a:prstGeom>
        </p:spPr>
      </p:pic>
      <p:sp>
        <p:nvSpPr>
          <p:cNvPr id="4" name="TextBox 3">
            <a:extLst>
              <a:ext uri="{FF2B5EF4-FFF2-40B4-BE49-F238E27FC236}">
                <a16:creationId xmlns:a16="http://schemas.microsoft.com/office/drawing/2014/main" id="{B4EE2169-F3E1-4E05-1002-C08EEFA96A24}"/>
              </a:ext>
            </a:extLst>
          </p:cNvPr>
          <p:cNvSpPr txBox="1"/>
          <p:nvPr userDrawn="1"/>
        </p:nvSpPr>
        <p:spPr>
          <a:xfrm>
            <a:off x="1409589" y="4707198"/>
            <a:ext cx="1050288" cy="307777"/>
          </a:xfrm>
          <a:prstGeom prst="rect">
            <a:avLst/>
          </a:prstGeom>
          <a:noFill/>
        </p:spPr>
        <p:txBody>
          <a:bodyPr wrap="square" rtlCol="0">
            <a:spAutoFit/>
          </a:bodyPr>
          <a:lstStyle/>
          <a:p>
            <a:r>
              <a:rPr lang="en-CA" sz="1400" dirty="0">
                <a:solidFill>
                  <a:schemeClr val="bg1"/>
                </a:solidFill>
              </a:rPr>
              <a:t>#ossummit</a:t>
            </a:r>
          </a:p>
        </p:txBody>
      </p:sp>
      <p:sp>
        <p:nvSpPr>
          <p:cNvPr id="7" name="TextBox 6">
            <a:extLst>
              <a:ext uri="{FF2B5EF4-FFF2-40B4-BE49-F238E27FC236}">
                <a16:creationId xmlns:a16="http://schemas.microsoft.com/office/drawing/2014/main" id="{88756FCB-0A75-11BE-35D2-A228E9A9DE97}"/>
              </a:ext>
            </a:extLst>
          </p:cNvPr>
          <p:cNvSpPr txBox="1"/>
          <p:nvPr userDrawn="1"/>
        </p:nvSpPr>
        <p:spPr>
          <a:xfrm>
            <a:off x="2717450" y="321122"/>
            <a:ext cx="553357" cy="584775"/>
          </a:xfrm>
          <a:prstGeom prst="rect">
            <a:avLst/>
          </a:prstGeom>
          <a:noFill/>
        </p:spPr>
        <p:txBody>
          <a:bodyPr wrap="none" rtlCol="0">
            <a:spAutoFit/>
          </a:bodyPr>
          <a:lstStyle/>
          <a:p>
            <a:r>
              <a:rPr lang="en-CA" sz="3200" dirty="0">
                <a:solidFill>
                  <a:schemeClr val="bg1"/>
                </a:solidFill>
                <a:latin typeface="Open Sans Light" panose="020B0606030504020204" pitchFamily="34" charset="0"/>
                <a:ea typeface="Open Sans Light" panose="020B0606030504020204" pitchFamily="34" charset="0"/>
                <a:cs typeface="Open Sans Light" panose="020B0606030504020204" pitchFamily="34" charset="0"/>
              </a:rPr>
              <a:t>@</a:t>
            </a:r>
          </a:p>
        </p:txBody>
      </p:sp>
      <p:pic>
        <p:nvPicPr>
          <p:cNvPr id="23" name="Graphic 22">
            <a:extLst>
              <a:ext uri="{FF2B5EF4-FFF2-40B4-BE49-F238E27FC236}">
                <a16:creationId xmlns:a16="http://schemas.microsoft.com/office/drawing/2014/main" id="{EB3077C7-5A83-DFD0-D778-45DEB4FBDAC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22497" y="237740"/>
            <a:ext cx="2435929" cy="82705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144C"/>
        </a:solidFill>
        <a:effectLst/>
      </p:bgPr>
    </p:bg>
    <p:spTree>
      <p:nvGrpSpPr>
        <p:cNvPr id="1" name="Shape 15"/>
        <p:cNvGrpSpPr/>
        <p:nvPr/>
      </p:nvGrpSpPr>
      <p:grpSpPr>
        <a:xfrm>
          <a:off x="0" y="0"/>
          <a:ext cx="0" cy="0"/>
          <a:chOff x="0" y="0"/>
          <a:chExt cx="0" cy="0"/>
        </a:xfrm>
      </p:grpSpPr>
      <p:pic>
        <p:nvPicPr>
          <p:cNvPr id="3" name="Picture 2" descr="A black background with colorful squares&#10;&#10;Description automatically generated">
            <a:extLst>
              <a:ext uri="{FF2B5EF4-FFF2-40B4-BE49-F238E27FC236}">
                <a16:creationId xmlns:a16="http://schemas.microsoft.com/office/drawing/2014/main" id="{FBDA4514-7727-D432-B06D-A8F399A15FA7}"/>
              </a:ext>
            </a:extLst>
          </p:cNvPr>
          <p:cNvPicPr>
            <a:picLocks noChangeAspect="1"/>
          </p:cNvPicPr>
          <p:nvPr userDrawn="1"/>
        </p:nvPicPr>
        <p:blipFill>
          <a:blip r:embed="rId2"/>
          <a:stretch>
            <a:fillRect/>
          </a:stretch>
        </p:blipFill>
        <p:spPr>
          <a:xfrm>
            <a:off x="7193892" y="3058509"/>
            <a:ext cx="1829608" cy="2001295"/>
          </a:xfrm>
          <a:prstGeom prst="rect">
            <a:avLst/>
          </a:prstGeom>
        </p:spPr>
      </p:pic>
      <p:pic>
        <p:nvPicPr>
          <p:cNvPr id="17" name="Google Shape;17;p3"/>
          <p:cNvPicPr preferRelativeResize="0"/>
          <p:nvPr userDrawn="1"/>
        </p:nvPicPr>
        <p:blipFill>
          <a:blip r:embed="rId3">
            <a:alphaModFix/>
          </a:blip>
          <a:stretch>
            <a:fillRect/>
          </a:stretch>
        </p:blipFill>
        <p:spPr>
          <a:xfrm>
            <a:off x="120500" y="4666205"/>
            <a:ext cx="1748157" cy="393600"/>
          </a:xfrm>
          <a:prstGeom prst="rect">
            <a:avLst/>
          </a:prstGeom>
          <a:noFill/>
          <a:ln>
            <a:noFill/>
          </a:ln>
        </p:spPr>
      </p:pic>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ldNum" idx="12"/>
          </p:nvPr>
        </p:nvSpPr>
        <p:spPr>
          <a:xfrm>
            <a:off x="6530671" y="4666204"/>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Logo">
    <p:bg>
      <p:bgPr>
        <a:solidFill>
          <a:srgbClr val="00144C"/>
        </a:solidFill>
        <a:effectLst/>
      </p:bgPr>
    </p:bg>
    <p:spTree>
      <p:nvGrpSpPr>
        <p:cNvPr id="1" name="Shape 15"/>
        <p:cNvGrpSpPr/>
        <p:nvPr/>
      </p:nvGrpSpPr>
      <p:grpSpPr>
        <a:xfrm>
          <a:off x="0" y="0"/>
          <a:ext cx="0" cy="0"/>
          <a:chOff x="0" y="0"/>
          <a:chExt cx="0" cy="0"/>
        </a:xfrm>
      </p:grpSpPr>
      <p:pic>
        <p:nvPicPr>
          <p:cNvPr id="3" name="Picture 2" descr="A black background with colorful squares&#10;&#10;Description automatically generated">
            <a:extLst>
              <a:ext uri="{FF2B5EF4-FFF2-40B4-BE49-F238E27FC236}">
                <a16:creationId xmlns:a16="http://schemas.microsoft.com/office/drawing/2014/main" id="{FBDA4514-7727-D432-B06D-A8F399A15FA7}"/>
              </a:ext>
            </a:extLst>
          </p:cNvPr>
          <p:cNvPicPr>
            <a:picLocks noChangeAspect="1"/>
          </p:cNvPicPr>
          <p:nvPr userDrawn="1"/>
        </p:nvPicPr>
        <p:blipFill>
          <a:blip r:embed="rId2"/>
          <a:stretch>
            <a:fillRect/>
          </a:stretch>
        </p:blipFill>
        <p:spPr>
          <a:xfrm>
            <a:off x="7193892" y="3058509"/>
            <a:ext cx="1829608" cy="2001295"/>
          </a:xfrm>
          <a:prstGeom prst="rect">
            <a:avLst/>
          </a:prstGeom>
        </p:spPr>
      </p:pic>
      <p:pic>
        <p:nvPicPr>
          <p:cNvPr id="17" name="Google Shape;17;p3"/>
          <p:cNvPicPr preferRelativeResize="0"/>
          <p:nvPr/>
        </p:nvPicPr>
        <p:blipFill>
          <a:blip r:embed="rId3">
            <a:alphaModFix/>
          </a:blip>
          <a:stretch>
            <a:fillRect/>
          </a:stretch>
        </p:blipFill>
        <p:spPr>
          <a:xfrm>
            <a:off x="1222649" y="1817639"/>
            <a:ext cx="6698701" cy="1508222"/>
          </a:xfrm>
          <a:prstGeom prst="rect">
            <a:avLst/>
          </a:prstGeom>
          <a:noFill/>
          <a:ln>
            <a:noFill/>
          </a:ln>
        </p:spPr>
      </p:pic>
    </p:spTree>
    <p:extLst>
      <p:ext uri="{BB962C8B-B14F-4D97-AF65-F5344CB8AC3E}">
        <p14:creationId xmlns:p14="http://schemas.microsoft.com/office/powerpoint/2010/main" val="9456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rgbClr val="00144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3" name="Google Shape;23;p4"/>
          <p:cNvSpPr txBox="1">
            <a:spLocks noGrp="1"/>
          </p:cNvSpPr>
          <p:nvPr>
            <p:ph type="body" idx="1"/>
          </p:nvPr>
        </p:nvSpPr>
        <p:spPr>
          <a:xfrm>
            <a:off x="311700" y="1152475"/>
            <a:ext cx="8520600" cy="3317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24" name="Google Shape;24;p4"/>
          <p:cNvSpPr txBox="1">
            <a:spLocks noGrp="1"/>
          </p:cNvSpPr>
          <p:nvPr>
            <p:ph type="sldNum" idx="12"/>
          </p:nvPr>
        </p:nvSpPr>
        <p:spPr>
          <a:xfrm>
            <a:off x="7121879" y="4604625"/>
            <a:ext cx="548700" cy="393600"/>
          </a:xfrm>
          <a:prstGeom prst="rect">
            <a:avLst/>
          </a:prstGeom>
        </p:spPr>
        <p:txBody>
          <a:bodyPr spcFirstLastPara="1" wrap="square" lIns="91425" tIns="91425" rIns="91425" bIns="91425" anchor="ctr" anchorCtr="0">
            <a:normAutofit/>
          </a:bodyPr>
          <a:lstStyle>
            <a:lvl1pPr lvl="0" rtl="0">
              <a:buNone/>
              <a:defRPr>
                <a:solidFill>
                  <a:schemeClr val="bg2"/>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pic>
        <p:nvPicPr>
          <p:cNvPr id="3" name="Picture 2" descr="A screenshot of a cell phone&#10;&#10;Description automatically generated">
            <a:extLst>
              <a:ext uri="{FF2B5EF4-FFF2-40B4-BE49-F238E27FC236}">
                <a16:creationId xmlns:a16="http://schemas.microsoft.com/office/drawing/2014/main" id="{BE07DF55-84DC-256F-1497-55E42BEF67D6}"/>
              </a:ext>
            </a:extLst>
          </p:cNvPr>
          <p:cNvPicPr>
            <a:picLocks noChangeAspect="1"/>
          </p:cNvPicPr>
          <p:nvPr userDrawn="1"/>
        </p:nvPicPr>
        <p:blipFill>
          <a:blip r:embed="rId2"/>
          <a:stretch>
            <a:fillRect/>
          </a:stretch>
        </p:blipFill>
        <p:spPr>
          <a:xfrm>
            <a:off x="7893922" y="3783724"/>
            <a:ext cx="1171357" cy="1276081"/>
          </a:xfrm>
          <a:prstGeom prst="rect">
            <a:avLst/>
          </a:prstGeom>
        </p:spPr>
      </p:pic>
      <p:pic>
        <p:nvPicPr>
          <p:cNvPr id="5" name="Graphic 4">
            <a:extLst>
              <a:ext uri="{FF2B5EF4-FFF2-40B4-BE49-F238E27FC236}">
                <a16:creationId xmlns:a16="http://schemas.microsoft.com/office/drawing/2014/main" id="{2A68CFB2-C68E-5D54-855C-E733555D6A3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2516" y="4556402"/>
            <a:ext cx="2501809" cy="49004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2" name="Google Shape;24;p4">
            <a:extLst>
              <a:ext uri="{FF2B5EF4-FFF2-40B4-BE49-F238E27FC236}">
                <a16:creationId xmlns:a16="http://schemas.microsoft.com/office/drawing/2014/main" id="{49D136C1-ED83-77FA-87EE-D9A2F465A3A0}"/>
              </a:ext>
            </a:extLst>
          </p:cNvPr>
          <p:cNvSpPr txBox="1">
            <a:spLocks/>
          </p:cNvSpPr>
          <p:nvPr userDrawn="1"/>
        </p:nvSpPr>
        <p:spPr>
          <a:xfrm>
            <a:off x="8430417" y="4604624"/>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bg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lt1"/>
                </a:solidFill>
                <a:latin typeface="Arial"/>
                <a:ea typeface="Arial"/>
                <a:cs typeface="Arial"/>
                <a:sym typeface="Arial"/>
              </a:defRPr>
            </a:lvl9pPr>
          </a:lstStyle>
          <a:p>
            <a:fld id="{00000000-1234-1234-1234-123412341234}" type="slidenum">
              <a:rPr lang="en" smtClean="0"/>
              <a:pPr/>
              <a:t>‹#›</a:t>
            </a:fld>
            <a:endParaRPr lang="en" dirty="0"/>
          </a:p>
        </p:txBody>
      </p:sp>
      <p:pic>
        <p:nvPicPr>
          <p:cNvPr id="3" name="Graphic 2">
            <a:extLst>
              <a:ext uri="{FF2B5EF4-FFF2-40B4-BE49-F238E27FC236}">
                <a16:creationId xmlns:a16="http://schemas.microsoft.com/office/drawing/2014/main" id="{9BAC315D-1540-F797-B92E-6DE666F982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2516" y="4556402"/>
            <a:ext cx="2501809" cy="49004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6"/>
        <p:cNvGrpSpPr/>
        <p:nvPr/>
      </p:nvGrpSpPr>
      <p:grpSpPr>
        <a:xfrm>
          <a:off x="0" y="0"/>
          <a:ext cx="0" cy="0"/>
          <a:chOff x="0" y="0"/>
          <a:chExt cx="0" cy="0"/>
        </a:xfrm>
      </p:grpSpPr>
      <p:sp>
        <p:nvSpPr>
          <p:cNvPr id="30" name="Google Shape;3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rgbClr val="00144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311700" y="1152475"/>
            <a:ext cx="3999900" cy="3317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body" idx="2"/>
          </p:nvPr>
        </p:nvSpPr>
        <p:spPr>
          <a:xfrm>
            <a:off x="4832400" y="1152475"/>
            <a:ext cx="3999900" cy="3317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2" name="Picture 1" descr="A screenshot of a cell phone&#10;&#10;Description automatically generated">
            <a:extLst>
              <a:ext uri="{FF2B5EF4-FFF2-40B4-BE49-F238E27FC236}">
                <a16:creationId xmlns:a16="http://schemas.microsoft.com/office/drawing/2014/main" id="{9FDA8566-3DE8-56B7-B1D8-8A7A72839D32}"/>
              </a:ext>
            </a:extLst>
          </p:cNvPr>
          <p:cNvPicPr>
            <a:picLocks noChangeAspect="1"/>
          </p:cNvPicPr>
          <p:nvPr userDrawn="1"/>
        </p:nvPicPr>
        <p:blipFill>
          <a:blip r:embed="rId2"/>
          <a:stretch>
            <a:fillRect/>
          </a:stretch>
        </p:blipFill>
        <p:spPr>
          <a:xfrm>
            <a:off x="7893922" y="3783724"/>
            <a:ext cx="1171357" cy="1276081"/>
          </a:xfrm>
          <a:prstGeom prst="rect">
            <a:avLst/>
          </a:prstGeom>
        </p:spPr>
      </p:pic>
      <p:sp>
        <p:nvSpPr>
          <p:cNvPr id="3" name="Google Shape;24;p4">
            <a:extLst>
              <a:ext uri="{FF2B5EF4-FFF2-40B4-BE49-F238E27FC236}">
                <a16:creationId xmlns:a16="http://schemas.microsoft.com/office/drawing/2014/main" id="{56FE4164-9B12-E434-465C-7937ECBF4E6E}"/>
              </a:ext>
            </a:extLst>
          </p:cNvPr>
          <p:cNvSpPr txBox="1">
            <a:spLocks noGrp="1"/>
          </p:cNvSpPr>
          <p:nvPr>
            <p:ph type="sldNum" idx="12"/>
          </p:nvPr>
        </p:nvSpPr>
        <p:spPr>
          <a:xfrm>
            <a:off x="7121879" y="4604625"/>
            <a:ext cx="548700" cy="393600"/>
          </a:xfrm>
          <a:prstGeom prst="rect">
            <a:avLst/>
          </a:prstGeom>
        </p:spPr>
        <p:txBody>
          <a:bodyPr spcFirstLastPara="1" wrap="square" lIns="91425" tIns="91425" rIns="91425" bIns="91425" anchor="ctr" anchorCtr="0">
            <a:normAutofit/>
          </a:bodyPr>
          <a:lstStyle>
            <a:lvl1pPr lvl="0" rtl="0">
              <a:buNone/>
              <a:defRPr>
                <a:solidFill>
                  <a:schemeClr val="bg2"/>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pic>
        <p:nvPicPr>
          <p:cNvPr id="4" name="Graphic 3">
            <a:extLst>
              <a:ext uri="{FF2B5EF4-FFF2-40B4-BE49-F238E27FC236}">
                <a16:creationId xmlns:a16="http://schemas.microsoft.com/office/drawing/2014/main" id="{067A028C-B248-F12A-398D-EEEA7CBF6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2516" y="4556402"/>
            <a:ext cx="2501809" cy="490045"/>
          </a:xfrm>
          <a:prstGeom prst="rect">
            <a:avLst/>
          </a:prstGeom>
        </p:spPr>
      </p:pic>
    </p:spTree>
    <p:extLst>
      <p:ext uri="{BB962C8B-B14F-4D97-AF65-F5344CB8AC3E}">
        <p14:creationId xmlns:p14="http://schemas.microsoft.com/office/powerpoint/2010/main" val="129114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33"/>
        <p:cNvGrpSpPr/>
        <p:nvPr/>
      </p:nvGrpSpPr>
      <p:grpSpPr>
        <a:xfrm>
          <a:off x="0" y="0"/>
          <a:ext cx="0" cy="0"/>
          <a:chOff x="0" y="0"/>
          <a:chExt cx="0" cy="0"/>
        </a:xfrm>
      </p:grpSpPr>
      <p:sp>
        <p:nvSpPr>
          <p:cNvPr id="37" name="Google Shape;3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rgbClr val="00144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2" name="Picture 1" descr="A screenshot of a cell phone&#10;&#10;Description automatically generated">
            <a:extLst>
              <a:ext uri="{FF2B5EF4-FFF2-40B4-BE49-F238E27FC236}">
                <a16:creationId xmlns:a16="http://schemas.microsoft.com/office/drawing/2014/main" id="{914595E3-2606-EA1B-E5AE-6F9763704311}"/>
              </a:ext>
            </a:extLst>
          </p:cNvPr>
          <p:cNvPicPr>
            <a:picLocks noChangeAspect="1"/>
          </p:cNvPicPr>
          <p:nvPr userDrawn="1"/>
        </p:nvPicPr>
        <p:blipFill>
          <a:blip r:embed="rId2"/>
          <a:stretch>
            <a:fillRect/>
          </a:stretch>
        </p:blipFill>
        <p:spPr>
          <a:xfrm>
            <a:off x="7893922" y="3783724"/>
            <a:ext cx="1171357" cy="1276081"/>
          </a:xfrm>
          <a:prstGeom prst="rect">
            <a:avLst/>
          </a:prstGeom>
        </p:spPr>
      </p:pic>
      <p:sp>
        <p:nvSpPr>
          <p:cNvPr id="3" name="Google Shape;24;p4">
            <a:extLst>
              <a:ext uri="{FF2B5EF4-FFF2-40B4-BE49-F238E27FC236}">
                <a16:creationId xmlns:a16="http://schemas.microsoft.com/office/drawing/2014/main" id="{465A1B95-345E-C992-CB6F-96C31411F758}"/>
              </a:ext>
            </a:extLst>
          </p:cNvPr>
          <p:cNvSpPr txBox="1">
            <a:spLocks noGrp="1"/>
          </p:cNvSpPr>
          <p:nvPr>
            <p:ph type="sldNum" idx="12"/>
          </p:nvPr>
        </p:nvSpPr>
        <p:spPr>
          <a:xfrm>
            <a:off x="7121879" y="4604625"/>
            <a:ext cx="548700" cy="393600"/>
          </a:xfrm>
          <a:prstGeom prst="rect">
            <a:avLst/>
          </a:prstGeom>
        </p:spPr>
        <p:txBody>
          <a:bodyPr spcFirstLastPara="1" wrap="square" lIns="91425" tIns="91425" rIns="91425" bIns="91425" anchor="ctr" anchorCtr="0">
            <a:normAutofit/>
          </a:bodyPr>
          <a:lstStyle>
            <a:lvl1pPr lvl="0" rtl="0">
              <a:buNone/>
              <a:defRPr>
                <a:solidFill>
                  <a:schemeClr val="bg2"/>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pic>
        <p:nvPicPr>
          <p:cNvPr id="4" name="Graphic 3">
            <a:extLst>
              <a:ext uri="{FF2B5EF4-FFF2-40B4-BE49-F238E27FC236}">
                <a16:creationId xmlns:a16="http://schemas.microsoft.com/office/drawing/2014/main" id="{46E9D94E-6483-B71D-C632-11841802EB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2516" y="4556402"/>
            <a:ext cx="2501809" cy="490045"/>
          </a:xfrm>
          <a:prstGeom prst="rect">
            <a:avLst/>
          </a:prstGeom>
        </p:spPr>
      </p:pic>
    </p:spTree>
    <p:extLst>
      <p:ext uri="{BB962C8B-B14F-4D97-AF65-F5344CB8AC3E}">
        <p14:creationId xmlns:p14="http://schemas.microsoft.com/office/powerpoint/2010/main" val="175493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olo e contenuto" type="obj">
  <p:cSld name="Titolo e contenuto">
    <p:spTree>
      <p:nvGrpSpPr>
        <p:cNvPr id="1" name="Shape 241"/>
        <p:cNvGrpSpPr/>
        <p:nvPr/>
      </p:nvGrpSpPr>
      <p:grpSpPr>
        <a:xfrm>
          <a:off x="0" y="0"/>
          <a:ext cx="0" cy="0"/>
          <a:chOff x="0" y="0"/>
          <a:chExt cx="0" cy="0"/>
        </a:xfrm>
      </p:grpSpPr>
      <p:pic>
        <p:nvPicPr>
          <p:cNvPr id="242" name="Google Shape;242;p41"/>
          <p:cNvPicPr preferRelativeResize="0"/>
          <p:nvPr/>
        </p:nvPicPr>
        <p:blipFill rotWithShape="1">
          <a:blip r:embed="rId2">
            <a:alphaModFix/>
          </a:blip>
          <a:srcRect/>
          <a:stretch/>
        </p:blipFill>
        <p:spPr>
          <a:xfrm>
            <a:off x="1850" y="0"/>
            <a:ext cx="9140300" cy="5143501"/>
          </a:xfrm>
          <a:prstGeom prst="rect">
            <a:avLst/>
          </a:prstGeom>
          <a:noFill/>
          <a:ln>
            <a:noFill/>
          </a:ln>
        </p:spPr>
      </p:pic>
      <p:sp>
        <p:nvSpPr>
          <p:cNvPr id="243" name="Google Shape;243;p4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00BDEF"/>
              </a:buClr>
              <a:buSzPts val="2700"/>
              <a:buFont typeface="Calibri"/>
              <a:buNone/>
              <a:defRPr sz="2700" b="1">
                <a:solidFill>
                  <a:srgbClr val="00BDE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4" name="Google Shape;244;p4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45" name="Google Shape;245;p41"/>
          <p:cNvSpPr txBox="1">
            <a:spLocks noGrp="1"/>
          </p:cNvSpPr>
          <p:nvPr>
            <p:ph type="dt" idx="10"/>
          </p:nvPr>
        </p:nvSpPr>
        <p:spPr>
          <a:xfrm>
            <a:off x="628650" y="4853970"/>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46" name="Google Shape;246;p41"/>
          <p:cNvSpPr txBox="1">
            <a:spLocks noGrp="1"/>
          </p:cNvSpPr>
          <p:nvPr>
            <p:ph type="ftr" idx="11"/>
          </p:nvPr>
        </p:nvSpPr>
        <p:spPr>
          <a:xfrm>
            <a:off x="3028950" y="4853970"/>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47" name="Google Shape;247;p41"/>
          <p:cNvSpPr txBox="1">
            <a:spLocks noGrp="1"/>
          </p:cNvSpPr>
          <p:nvPr>
            <p:ph type="sldNum" idx="12"/>
          </p:nvPr>
        </p:nvSpPr>
        <p:spPr>
          <a:xfrm>
            <a:off x="6457950" y="485397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3908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Closure_b">
  <p:cSld name="4_Closure_b">
    <p:bg>
      <p:bgPr>
        <a:solidFill>
          <a:schemeClr val="dk2"/>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5231635" y="2354482"/>
            <a:ext cx="3283715" cy="818376"/>
          </a:xfrm>
          <a:prstGeom prst="rect">
            <a:avLst/>
          </a:prstGeom>
          <a:noFill/>
          <a:ln>
            <a:noFill/>
          </a:ln>
        </p:spPr>
        <p:txBody>
          <a:bodyPr spcFirstLastPara="1" wrap="square" lIns="68575" tIns="34275" rIns="68575" bIns="34275" anchor="b" anchorCtr="0">
            <a:normAutofit/>
          </a:bodyPr>
          <a:lstStyle>
            <a:lvl1pPr marL="457200" lvl="0" indent="-228600" algn="r">
              <a:lnSpc>
                <a:spcPct val="100000"/>
              </a:lnSpc>
              <a:spcBef>
                <a:spcPts val="500"/>
              </a:spcBef>
              <a:spcAft>
                <a:spcPts val="0"/>
              </a:spcAft>
              <a:buClr>
                <a:schemeClr val="lt1"/>
              </a:buClr>
              <a:buSzPts val="1400"/>
              <a:buNone/>
              <a:defRPr sz="1400" b="0" i="0">
                <a:solidFill>
                  <a:schemeClr val="lt1"/>
                </a:solidFill>
                <a:latin typeface="Rubik"/>
                <a:ea typeface="Rubik"/>
                <a:cs typeface="Rubik"/>
                <a:sym typeface="Rubik"/>
              </a:defRPr>
            </a:lvl1pPr>
            <a:lvl2pPr marL="914400" lvl="1" indent="-228600" algn="l">
              <a:lnSpc>
                <a:spcPct val="90000"/>
              </a:lnSpc>
              <a:spcBef>
                <a:spcPts val="400"/>
              </a:spcBef>
              <a:spcAft>
                <a:spcPts val="0"/>
              </a:spcAft>
              <a:buClr>
                <a:srgbClr val="888D89"/>
              </a:buClr>
              <a:buSzPts val="1500"/>
              <a:buNone/>
              <a:defRPr sz="1500">
                <a:solidFill>
                  <a:srgbClr val="888D89"/>
                </a:solidFill>
              </a:defRPr>
            </a:lvl2pPr>
            <a:lvl3pPr marL="1371600" lvl="2" indent="-228600" algn="l">
              <a:lnSpc>
                <a:spcPct val="90000"/>
              </a:lnSpc>
              <a:spcBef>
                <a:spcPts val="400"/>
              </a:spcBef>
              <a:spcAft>
                <a:spcPts val="0"/>
              </a:spcAft>
              <a:buClr>
                <a:srgbClr val="888D89"/>
              </a:buClr>
              <a:buSzPts val="1400"/>
              <a:buNone/>
              <a:defRPr sz="1400">
                <a:solidFill>
                  <a:srgbClr val="888D89"/>
                </a:solidFill>
              </a:defRPr>
            </a:lvl3pPr>
            <a:lvl4pPr marL="1828800" lvl="3" indent="-228600" algn="l">
              <a:lnSpc>
                <a:spcPct val="90000"/>
              </a:lnSpc>
              <a:spcBef>
                <a:spcPts val="400"/>
              </a:spcBef>
              <a:spcAft>
                <a:spcPts val="0"/>
              </a:spcAft>
              <a:buClr>
                <a:srgbClr val="888D89"/>
              </a:buClr>
              <a:buSzPts val="1200"/>
              <a:buNone/>
              <a:defRPr sz="1200">
                <a:solidFill>
                  <a:srgbClr val="888D89"/>
                </a:solidFill>
              </a:defRPr>
            </a:lvl4pPr>
            <a:lvl5pPr marL="2286000" lvl="4" indent="-228600" algn="l">
              <a:lnSpc>
                <a:spcPct val="90000"/>
              </a:lnSpc>
              <a:spcBef>
                <a:spcPts val="400"/>
              </a:spcBef>
              <a:spcAft>
                <a:spcPts val="0"/>
              </a:spcAft>
              <a:buClr>
                <a:srgbClr val="888D89"/>
              </a:buClr>
              <a:buSzPts val="1200"/>
              <a:buNone/>
              <a:defRPr sz="1200">
                <a:solidFill>
                  <a:srgbClr val="888D89"/>
                </a:solidFill>
              </a:defRPr>
            </a:lvl5pPr>
            <a:lvl6pPr marL="2743200" lvl="5" indent="-228600" algn="l">
              <a:lnSpc>
                <a:spcPct val="90000"/>
              </a:lnSpc>
              <a:spcBef>
                <a:spcPts val="400"/>
              </a:spcBef>
              <a:spcAft>
                <a:spcPts val="0"/>
              </a:spcAft>
              <a:buClr>
                <a:srgbClr val="888D89"/>
              </a:buClr>
              <a:buSzPts val="1200"/>
              <a:buNone/>
              <a:defRPr sz="1200">
                <a:solidFill>
                  <a:srgbClr val="888D89"/>
                </a:solidFill>
              </a:defRPr>
            </a:lvl6pPr>
            <a:lvl7pPr marL="3200400" lvl="6" indent="-228600" algn="l">
              <a:lnSpc>
                <a:spcPct val="90000"/>
              </a:lnSpc>
              <a:spcBef>
                <a:spcPts val="400"/>
              </a:spcBef>
              <a:spcAft>
                <a:spcPts val="0"/>
              </a:spcAft>
              <a:buClr>
                <a:srgbClr val="888D89"/>
              </a:buClr>
              <a:buSzPts val="1200"/>
              <a:buNone/>
              <a:defRPr sz="1200">
                <a:solidFill>
                  <a:srgbClr val="888D89"/>
                </a:solidFill>
              </a:defRPr>
            </a:lvl7pPr>
            <a:lvl8pPr marL="3657600" lvl="7" indent="-228600" algn="l">
              <a:lnSpc>
                <a:spcPct val="90000"/>
              </a:lnSpc>
              <a:spcBef>
                <a:spcPts val="400"/>
              </a:spcBef>
              <a:spcAft>
                <a:spcPts val="0"/>
              </a:spcAft>
              <a:buClr>
                <a:srgbClr val="888D89"/>
              </a:buClr>
              <a:buSzPts val="1200"/>
              <a:buNone/>
              <a:defRPr sz="1200">
                <a:solidFill>
                  <a:srgbClr val="888D89"/>
                </a:solidFill>
              </a:defRPr>
            </a:lvl8pPr>
            <a:lvl9pPr marL="4114800" lvl="8" indent="-228600" algn="l">
              <a:lnSpc>
                <a:spcPct val="90000"/>
              </a:lnSpc>
              <a:spcBef>
                <a:spcPts val="400"/>
              </a:spcBef>
              <a:spcAft>
                <a:spcPts val="0"/>
              </a:spcAft>
              <a:buClr>
                <a:srgbClr val="888D89"/>
              </a:buClr>
              <a:buSzPts val="1200"/>
              <a:buNone/>
              <a:defRPr sz="1200">
                <a:solidFill>
                  <a:srgbClr val="888D89"/>
                </a:solidFill>
              </a:defRPr>
            </a:lvl9pPr>
          </a:lstStyle>
          <a:p>
            <a:endParaRPr/>
          </a:p>
        </p:txBody>
      </p:sp>
      <p:pic>
        <p:nvPicPr>
          <p:cNvPr id="95" name="Google Shape;95;p19"/>
          <p:cNvPicPr preferRelativeResize="0"/>
          <p:nvPr/>
        </p:nvPicPr>
        <p:blipFill rotWithShape="1">
          <a:blip r:embed="rId2">
            <a:alphaModFix/>
          </a:blip>
          <a:srcRect/>
          <a:stretch/>
        </p:blipFill>
        <p:spPr>
          <a:xfrm>
            <a:off x="6886575" y="1839795"/>
            <a:ext cx="1628775" cy="323850"/>
          </a:xfrm>
          <a:prstGeom prst="rect">
            <a:avLst/>
          </a:prstGeom>
          <a:noFill/>
          <a:ln>
            <a:noFill/>
          </a:ln>
        </p:spPr>
      </p:pic>
      <p:sp>
        <p:nvSpPr>
          <p:cNvPr id="96" name="Google Shape;96;p19"/>
          <p:cNvSpPr txBox="1">
            <a:spLocks noGrp="1"/>
          </p:cNvSpPr>
          <p:nvPr>
            <p:ph type="title"/>
          </p:nvPr>
        </p:nvSpPr>
        <p:spPr>
          <a:xfrm>
            <a:off x="628650" y="697113"/>
            <a:ext cx="4163687"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500"/>
              <a:buFont typeface="Rubik SemiBold"/>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7" name="Google Shape;97;p19"/>
          <p:cNvSpPr txBox="1">
            <a:spLocks noGrp="1"/>
          </p:cNvSpPr>
          <p:nvPr>
            <p:ph type="body" idx="2"/>
          </p:nvPr>
        </p:nvSpPr>
        <p:spPr>
          <a:xfrm>
            <a:off x="628650" y="2856907"/>
            <a:ext cx="4163687" cy="112514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lt2"/>
              </a:buClr>
              <a:buSzPts val="1500"/>
              <a:buNone/>
              <a:defRPr sz="1500" b="0" i="0">
                <a:solidFill>
                  <a:schemeClr val="lt2"/>
                </a:solidFill>
                <a:latin typeface="Rubik"/>
                <a:ea typeface="Rubik"/>
                <a:cs typeface="Rubik"/>
                <a:sym typeface="Rubik"/>
              </a:defRPr>
            </a:lvl1pPr>
            <a:lvl2pPr marL="914400" lvl="1" indent="-228600" algn="l">
              <a:lnSpc>
                <a:spcPct val="90000"/>
              </a:lnSpc>
              <a:spcBef>
                <a:spcPts val="400"/>
              </a:spcBef>
              <a:spcAft>
                <a:spcPts val="0"/>
              </a:spcAft>
              <a:buClr>
                <a:srgbClr val="888D89"/>
              </a:buClr>
              <a:buSzPts val="1500"/>
              <a:buNone/>
              <a:defRPr sz="1500">
                <a:solidFill>
                  <a:srgbClr val="888D89"/>
                </a:solidFill>
              </a:defRPr>
            </a:lvl2pPr>
            <a:lvl3pPr marL="1371600" lvl="2" indent="-228600" algn="l">
              <a:lnSpc>
                <a:spcPct val="90000"/>
              </a:lnSpc>
              <a:spcBef>
                <a:spcPts val="400"/>
              </a:spcBef>
              <a:spcAft>
                <a:spcPts val="0"/>
              </a:spcAft>
              <a:buClr>
                <a:srgbClr val="888D89"/>
              </a:buClr>
              <a:buSzPts val="1400"/>
              <a:buNone/>
              <a:defRPr sz="1400">
                <a:solidFill>
                  <a:srgbClr val="888D89"/>
                </a:solidFill>
              </a:defRPr>
            </a:lvl3pPr>
            <a:lvl4pPr marL="1828800" lvl="3" indent="-228600" algn="l">
              <a:lnSpc>
                <a:spcPct val="90000"/>
              </a:lnSpc>
              <a:spcBef>
                <a:spcPts val="400"/>
              </a:spcBef>
              <a:spcAft>
                <a:spcPts val="0"/>
              </a:spcAft>
              <a:buClr>
                <a:srgbClr val="888D89"/>
              </a:buClr>
              <a:buSzPts val="1200"/>
              <a:buNone/>
              <a:defRPr sz="1200">
                <a:solidFill>
                  <a:srgbClr val="888D89"/>
                </a:solidFill>
              </a:defRPr>
            </a:lvl4pPr>
            <a:lvl5pPr marL="2286000" lvl="4" indent="-228600" algn="l">
              <a:lnSpc>
                <a:spcPct val="90000"/>
              </a:lnSpc>
              <a:spcBef>
                <a:spcPts val="400"/>
              </a:spcBef>
              <a:spcAft>
                <a:spcPts val="0"/>
              </a:spcAft>
              <a:buClr>
                <a:srgbClr val="888D89"/>
              </a:buClr>
              <a:buSzPts val="1200"/>
              <a:buNone/>
              <a:defRPr sz="1200">
                <a:solidFill>
                  <a:srgbClr val="888D89"/>
                </a:solidFill>
              </a:defRPr>
            </a:lvl5pPr>
            <a:lvl6pPr marL="2743200" lvl="5" indent="-228600" algn="l">
              <a:lnSpc>
                <a:spcPct val="90000"/>
              </a:lnSpc>
              <a:spcBef>
                <a:spcPts val="400"/>
              </a:spcBef>
              <a:spcAft>
                <a:spcPts val="0"/>
              </a:spcAft>
              <a:buClr>
                <a:srgbClr val="888D89"/>
              </a:buClr>
              <a:buSzPts val="1200"/>
              <a:buNone/>
              <a:defRPr sz="1200">
                <a:solidFill>
                  <a:srgbClr val="888D89"/>
                </a:solidFill>
              </a:defRPr>
            </a:lvl6pPr>
            <a:lvl7pPr marL="3200400" lvl="6" indent="-228600" algn="l">
              <a:lnSpc>
                <a:spcPct val="90000"/>
              </a:lnSpc>
              <a:spcBef>
                <a:spcPts val="400"/>
              </a:spcBef>
              <a:spcAft>
                <a:spcPts val="0"/>
              </a:spcAft>
              <a:buClr>
                <a:srgbClr val="888D89"/>
              </a:buClr>
              <a:buSzPts val="1200"/>
              <a:buNone/>
              <a:defRPr sz="1200">
                <a:solidFill>
                  <a:srgbClr val="888D89"/>
                </a:solidFill>
              </a:defRPr>
            </a:lvl7pPr>
            <a:lvl8pPr marL="3657600" lvl="7" indent="-228600" algn="l">
              <a:lnSpc>
                <a:spcPct val="90000"/>
              </a:lnSpc>
              <a:spcBef>
                <a:spcPts val="400"/>
              </a:spcBef>
              <a:spcAft>
                <a:spcPts val="0"/>
              </a:spcAft>
              <a:buClr>
                <a:srgbClr val="888D89"/>
              </a:buClr>
              <a:buSzPts val="1200"/>
              <a:buNone/>
              <a:defRPr sz="1200">
                <a:solidFill>
                  <a:srgbClr val="888D89"/>
                </a:solidFill>
              </a:defRPr>
            </a:lvl8pPr>
            <a:lvl9pPr marL="4114800" lvl="8" indent="-228600" algn="l">
              <a:lnSpc>
                <a:spcPct val="90000"/>
              </a:lnSpc>
              <a:spcBef>
                <a:spcPts val="400"/>
              </a:spcBef>
              <a:spcAft>
                <a:spcPts val="0"/>
              </a:spcAft>
              <a:buClr>
                <a:srgbClr val="888D89"/>
              </a:buClr>
              <a:buSzPts val="1200"/>
              <a:buNone/>
              <a:defRPr sz="1200">
                <a:solidFill>
                  <a:srgbClr val="888D89"/>
                </a:solidFill>
              </a:defRPr>
            </a:lvl9pPr>
          </a:lstStyle>
          <a:p>
            <a:endParaRPr/>
          </a:p>
        </p:txBody>
      </p:sp>
      <p:grpSp>
        <p:nvGrpSpPr>
          <p:cNvPr id="98" name="Google Shape;98;p19"/>
          <p:cNvGrpSpPr/>
          <p:nvPr/>
        </p:nvGrpSpPr>
        <p:grpSpPr>
          <a:xfrm>
            <a:off x="0" y="0"/>
            <a:ext cx="9144000" cy="628649"/>
            <a:chOff x="0" y="0"/>
            <a:chExt cx="12192000" cy="838199"/>
          </a:xfrm>
        </p:grpSpPr>
        <p:sp>
          <p:nvSpPr>
            <p:cNvPr id="99" name="Google Shape;99;p19"/>
            <p:cNvSpPr/>
            <p:nvPr/>
          </p:nvSpPr>
          <p:spPr>
            <a:xfrm>
              <a:off x="0" y="1"/>
              <a:ext cx="12192000" cy="80974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00" name="Google Shape;100;p19"/>
            <p:cNvPicPr preferRelativeResize="0"/>
            <p:nvPr/>
          </p:nvPicPr>
          <p:blipFill rotWithShape="1">
            <a:blip r:embed="rId3">
              <a:alphaModFix/>
            </a:blip>
            <a:srcRect/>
            <a:stretch/>
          </p:blipFill>
          <p:spPr>
            <a:xfrm>
              <a:off x="348802" y="220643"/>
              <a:ext cx="2032000" cy="368300"/>
            </a:xfrm>
            <a:prstGeom prst="rect">
              <a:avLst/>
            </a:prstGeom>
            <a:noFill/>
            <a:ln>
              <a:noFill/>
            </a:ln>
          </p:spPr>
        </p:pic>
        <p:pic>
          <p:nvPicPr>
            <p:cNvPr id="101" name="Google Shape;101;p19"/>
            <p:cNvPicPr preferRelativeResize="0"/>
            <p:nvPr/>
          </p:nvPicPr>
          <p:blipFill rotWithShape="1">
            <a:blip r:embed="rId4">
              <a:alphaModFix/>
            </a:blip>
            <a:srcRect/>
            <a:stretch/>
          </p:blipFill>
          <p:spPr>
            <a:xfrm>
              <a:off x="9794362" y="0"/>
              <a:ext cx="2397638" cy="838199"/>
            </a:xfrm>
            <a:prstGeom prst="rect">
              <a:avLst/>
            </a:prstGeom>
            <a:noFill/>
            <a:ln>
              <a:noFill/>
            </a:ln>
          </p:spPr>
        </p:pic>
      </p:grpSp>
      <p:pic>
        <p:nvPicPr>
          <p:cNvPr id="102" name="Google Shape;102;p19"/>
          <p:cNvPicPr preferRelativeResize="0"/>
          <p:nvPr/>
        </p:nvPicPr>
        <p:blipFill rotWithShape="1">
          <a:blip r:embed="rId5">
            <a:alphaModFix/>
          </a:blip>
          <a:srcRect/>
          <a:stretch/>
        </p:blipFill>
        <p:spPr>
          <a:xfrm>
            <a:off x="0" y="4298503"/>
            <a:ext cx="5829300" cy="844998"/>
          </a:xfrm>
          <a:prstGeom prst="rect">
            <a:avLst/>
          </a:prstGeom>
          <a:noFill/>
          <a:ln>
            <a:noFill/>
          </a:ln>
        </p:spPr>
      </p:pic>
      <p:sp>
        <p:nvSpPr>
          <p:cNvPr id="103" name="Google Shape;10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latin typeface="Rubik"/>
                <a:ea typeface="Rubik"/>
                <a:cs typeface="Rubik"/>
                <a:sym typeface="Rubik"/>
              </a:defRPr>
            </a:lvl1pPr>
            <a:lvl2pPr lvl="1">
              <a:buNone/>
              <a:defRPr>
                <a:solidFill>
                  <a:schemeClr val="lt1"/>
                </a:solidFill>
                <a:latin typeface="Rubik"/>
                <a:ea typeface="Rubik"/>
                <a:cs typeface="Rubik"/>
                <a:sym typeface="Rubik"/>
              </a:defRPr>
            </a:lvl2pPr>
            <a:lvl3pPr lvl="2">
              <a:buNone/>
              <a:defRPr>
                <a:solidFill>
                  <a:schemeClr val="lt1"/>
                </a:solidFill>
                <a:latin typeface="Rubik"/>
                <a:ea typeface="Rubik"/>
                <a:cs typeface="Rubik"/>
                <a:sym typeface="Rubik"/>
              </a:defRPr>
            </a:lvl3pPr>
            <a:lvl4pPr lvl="3">
              <a:buNone/>
              <a:defRPr>
                <a:solidFill>
                  <a:schemeClr val="lt1"/>
                </a:solidFill>
                <a:latin typeface="Rubik"/>
                <a:ea typeface="Rubik"/>
                <a:cs typeface="Rubik"/>
                <a:sym typeface="Rubik"/>
              </a:defRPr>
            </a:lvl4pPr>
            <a:lvl5pPr lvl="4">
              <a:buNone/>
              <a:defRPr>
                <a:solidFill>
                  <a:schemeClr val="lt1"/>
                </a:solidFill>
                <a:latin typeface="Rubik"/>
                <a:ea typeface="Rubik"/>
                <a:cs typeface="Rubik"/>
                <a:sym typeface="Rubik"/>
              </a:defRPr>
            </a:lvl5pPr>
            <a:lvl6pPr lvl="5">
              <a:buNone/>
              <a:defRPr>
                <a:solidFill>
                  <a:schemeClr val="lt1"/>
                </a:solidFill>
                <a:latin typeface="Rubik"/>
                <a:ea typeface="Rubik"/>
                <a:cs typeface="Rubik"/>
                <a:sym typeface="Rubik"/>
              </a:defRPr>
            </a:lvl6pPr>
            <a:lvl7pPr lvl="6">
              <a:buNone/>
              <a:defRPr>
                <a:solidFill>
                  <a:schemeClr val="lt1"/>
                </a:solidFill>
                <a:latin typeface="Rubik"/>
                <a:ea typeface="Rubik"/>
                <a:cs typeface="Rubik"/>
                <a:sym typeface="Rubik"/>
              </a:defRPr>
            </a:lvl7pPr>
            <a:lvl8pPr lvl="7">
              <a:buNone/>
              <a:defRPr>
                <a:solidFill>
                  <a:schemeClr val="lt1"/>
                </a:solidFill>
                <a:latin typeface="Rubik"/>
                <a:ea typeface="Rubik"/>
                <a:cs typeface="Rubik"/>
                <a:sym typeface="Rubik"/>
              </a:defRPr>
            </a:lvl8pPr>
            <a:lvl9pPr lvl="8">
              <a:buNone/>
              <a:defRPr>
                <a:solidFill>
                  <a:schemeClr val="lt1"/>
                </a:solidFill>
                <a:latin typeface="Rubik"/>
                <a:ea typeface="Rubik"/>
                <a:cs typeface="Rubik"/>
                <a:sym typeface="Rubik"/>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4305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None/>
              <a:defRPr sz="2800">
                <a:solidFill>
                  <a:schemeClr val="accent1"/>
                </a:solidFill>
              </a:defRPr>
            </a:lvl1pPr>
            <a:lvl2pPr lvl="1">
              <a:spcBef>
                <a:spcPts val="0"/>
              </a:spcBef>
              <a:spcAft>
                <a:spcPts val="0"/>
              </a:spcAft>
              <a:buClr>
                <a:schemeClr val="accent1"/>
              </a:buClr>
              <a:buSzPts val="2800"/>
              <a:buNone/>
              <a:defRPr sz="2800">
                <a:solidFill>
                  <a:schemeClr val="accent1"/>
                </a:solidFill>
              </a:defRPr>
            </a:lvl2pPr>
            <a:lvl3pPr lvl="2">
              <a:spcBef>
                <a:spcPts val="0"/>
              </a:spcBef>
              <a:spcAft>
                <a:spcPts val="0"/>
              </a:spcAft>
              <a:buClr>
                <a:schemeClr val="accent1"/>
              </a:buClr>
              <a:buSzPts val="2800"/>
              <a:buNone/>
              <a:defRPr sz="2800">
                <a:solidFill>
                  <a:schemeClr val="accent1"/>
                </a:solidFill>
              </a:defRPr>
            </a:lvl3pPr>
            <a:lvl4pPr lvl="3">
              <a:spcBef>
                <a:spcPts val="0"/>
              </a:spcBef>
              <a:spcAft>
                <a:spcPts val="0"/>
              </a:spcAft>
              <a:buClr>
                <a:schemeClr val="accent1"/>
              </a:buClr>
              <a:buSzPts val="2800"/>
              <a:buNone/>
              <a:defRPr sz="2800">
                <a:solidFill>
                  <a:schemeClr val="accent1"/>
                </a:solidFill>
              </a:defRPr>
            </a:lvl4pPr>
            <a:lvl5pPr lvl="4">
              <a:spcBef>
                <a:spcPts val="0"/>
              </a:spcBef>
              <a:spcAft>
                <a:spcPts val="0"/>
              </a:spcAft>
              <a:buClr>
                <a:schemeClr val="accent1"/>
              </a:buClr>
              <a:buSzPts val="2800"/>
              <a:buNone/>
              <a:defRPr sz="2800">
                <a:solidFill>
                  <a:schemeClr val="accent1"/>
                </a:solidFill>
              </a:defRPr>
            </a:lvl5pPr>
            <a:lvl6pPr lvl="5">
              <a:spcBef>
                <a:spcPts val="0"/>
              </a:spcBef>
              <a:spcAft>
                <a:spcPts val="0"/>
              </a:spcAft>
              <a:buClr>
                <a:schemeClr val="accent1"/>
              </a:buClr>
              <a:buSzPts val="2800"/>
              <a:buNone/>
              <a:defRPr sz="2800">
                <a:solidFill>
                  <a:schemeClr val="accent1"/>
                </a:solidFill>
              </a:defRPr>
            </a:lvl6pPr>
            <a:lvl7pPr lvl="6">
              <a:spcBef>
                <a:spcPts val="0"/>
              </a:spcBef>
              <a:spcAft>
                <a:spcPts val="0"/>
              </a:spcAft>
              <a:buClr>
                <a:schemeClr val="accent1"/>
              </a:buClr>
              <a:buSzPts val="2800"/>
              <a:buNone/>
              <a:defRPr sz="2800">
                <a:solidFill>
                  <a:schemeClr val="accent1"/>
                </a:solidFill>
              </a:defRPr>
            </a:lvl7pPr>
            <a:lvl8pPr lvl="7">
              <a:spcBef>
                <a:spcPts val="0"/>
              </a:spcBef>
              <a:spcAft>
                <a:spcPts val="0"/>
              </a:spcAft>
              <a:buClr>
                <a:schemeClr val="accent1"/>
              </a:buClr>
              <a:buSzPts val="2800"/>
              <a:buNone/>
              <a:defRPr sz="2800">
                <a:solidFill>
                  <a:schemeClr val="accent1"/>
                </a:solidFill>
              </a:defRPr>
            </a:lvl8pPr>
            <a:lvl9pPr lvl="8">
              <a:spcBef>
                <a:spcPts val="0"/>
              </a:spcBef>
              <a:spcAft>
                <a:spcPts val="0"/>
              </a:spcAft>
              <a:buClr>
                <a:schemeClr val="accent1"/>
              </a:buClr>
              <a:buSzPts val="2800"/>
              <a:buNone/>
              <a:defRPr sz="2800">
                <a:solidFill>
                  <a:schemeClr val="accent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0" r:id="rId4"/>
    <p:sldLayoutId id="2147483653"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andards.ieee.org/industry-connections/ec/autonomous-system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www.europarl.europa.eu/stoa/en/document/EPRS_STU(2019)62426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whitehouse.gov/briefing-room/presidential-actions/2021/05/12/executive-order-on-improving-the-nations-cybersecurity/"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hyperlink" Target="https://spdx.dev/" TargetMode="External"/><Relationship Id="rId4" Type="http://schemas.openxmlformats.org/officeDocument/2006/relationships/hyperlink" Target="https://en.wikipedia.org/wiki/Software_supply_chai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3" name="Title 2">
            <a:extLst>
              <a:ext uri="{FF2B5EF4-FFF2-40B4-BE49-F238E27FC236}">
                <a16:creationId xmlns:a16="http://schemas.microsoft.com/office/drawing/2014/main" id="{1BD317C6-C613-C436-A4E5-90F67C36ACF7}"/>
              </a:ext>
            </a:extLst>
          </p:cNvPr>
          <p:cNvSpPr>
            <a:spLocks noGrp="1"/>
          </p:cNvSpPr>
          <p:nvPr>
            <p:ph type="ctrTitle"/>
          </p:nvPr>
        </p:nvSpPr>
        <p:spPr/>
        <p:txBody>
          <a:bodyPr/>
          <a:lstStyle/>
          <a:p>
            <a:r>
              <a:rPr lang="en-CA" dirty="0"/>
              <a:t>Accountability Taxonomy for AI Software Bill of Materials</a:t>
            </a:r>
          </a:p>
        </p:txBody>
      </p:sp>
      <p:sp>
        <p:nvSpPr>
          <p:cNvPr id="4" name="Subtitle 3">
            <a:extLst>
              <a:ext uri="{FF2B5EF4-FFF2-40B4-BE49-F238E27FC236}">
                <a16:creationId xmlns:a16="http://schemas.microsoft.com/office/drawing/2014/main" id="{7C0E09CD-3420-5B42-E889-851F02E49A48}"/>
              </a:ext>
            </a:extLst>
          </p:cNvPr>
          <p:cNvSpPr>
            <a:spLocks noGrp="1"/>
          </p:cNvSpPr>
          <p:nvPr>
            <p:ph type="subTitle" idx="1"/>
          </p:nvPr>
        </p:nvSpPr>
        <p:spPr/>
        <p:txBody>
          <a:bodyPr>
            <a:normAutofit fontScale="70000" lnSpcReduction="20000"/>
          </a:bodyPr>
          <a:lstStyle/>
          <a:p>
            <a:r>
              <a:rPr lang="en-CA" dirty="0" err="1"/>
              <a:t>Arthit</a:t>
            </a:r>
            <a:r>
              <a:rPr lang="en-CA" dirty="0"/>
              <a:t> </a:t>
            </a:r>
            <a:r>
              <a:rPr lang="en-CA" dirty="0" err="1"/>
              <a:t>Suriyawongkul</a:t>
            </a:r>
            <a:r>
              <a:rPr lang="en-CA" dirty="0"/>
              <a:t>, ADAPT Centre, Trinity College Dublin</a:t>
            </a:r>
          </a:p>
        </p:txBody>
      </p:sp>
      <p:sp>
        <p:nvSpPr>
          <p:cNvPr id="2" name="TextBox 1">
            <a:extLst>
              <a:ext uri="{FF2B5EF4-FFF2-40B4-BE49-F238E27FC236}">
                <a16:creationId xmlns:a16="http://schemas.microsoft.com/office/drawing/2014/main" id="{DE247B7F-1E50-E171-CC9E-95A804A73315}"/>
              </a:ext>
            </a:extLst>
          </p:cNvPr>
          <p:cNvSpPr txBox="1"/>
          <p:nvPr/>
        </p:nvSpPr>
        <p:spPr>
          <a:xfrm>
            <a:off x="2429465" y="4704250"/>
            <a:ext cx="1050288" cy="307777"/>
          </a:xfrm>
          <a:prstGeom prst="rect">
            <a:avLst/>
          </a:prstGeom>
          <a:noFill/>
        </p:spPr>
        <p:txBody>
          <a:bodyPr wrap="square" rtlCol="0">
            <a:spAutoFit/>
          </a:bodyPr>
          <a:lstStyle/>
          <a:p>
            <a:r>
              <a:rPr lang="en-CA" sz="1400" dirty="0">
                <a:solidFill>
                  <a:schemeClr val="bg1"/>
                </a:solidFill>
              </a:rPr>
              <a:t>@</a:t>
            </a:r>
            <a:r>
              <a:rPr lang="en-CA" sz="1400" dirty="0" err="1">
                <a:solidFill>
                  <a:schemeClr val="bg1"/>
                </a:solidFill>
              </a:rPr>
              <a:t>bact</a:t>
            </a:r>
            <a:endParaRPr lang="en-CA" sz="1400" dirty="0">
              <a:solidFill>
                <a:schemeClr val="bg1"/>
              </a:solidFill>
            </a:endParaRPr>
          </a:p>
        </p:txBody>
      </p:sp>
      <p:sp>
        <p:nvSpPr>
          <p:cNvPr id="5" name="TextBox 4">
            <a:extLst>
              <a:ext uri="{FF2B5EF4-FFF2-40B4-BE49-F238E27FC236}">
                <a16:creationId xmlns:a16="http://schemas.microsoft.com/office/drawing/2014/main" id="{4CD888CE-03CE-B938-A684-56039B577D1C}"/>
              </a:ext>
            </a:extLst>
          </p:cNvPr>
          <p:cNvSpPr txBox="1"/>
          <p:nvPr/>
        </p:nvSpPr>
        <p:spPr>
          <a:xfrm>
            <a:off x="3197996" y="4704250"/>
            <a:ext cx="1308692" cy="307777"/>
          </a:xfrm>
          <a:prstGeom prst="rect">
            <a:avLst/>
          </a:prstGeom>
          <a:noFill/>
        </p:spPr>
        <p:txBody>
          <a:bodyPr wrap="square" rtlCol="0">
            <a:spAutoFit/>
          </a:bodyPr>
          <a:lstStyle/>
          <a:p>
            <a:r>
              <a:rPr lang="en-CA" dirty="0">
                <a:solidFill>
                  <a:schemeClr val="bg1"/>
                </a:solidFill>
              </a:rPr>
              <a:t>16 April 2024</a:t>
            </a:r>
            <a:endParaRPr lang="en-CA" sz="1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448;p73">
            <a:extLst>
              <a:ext uri="{FF2B5EF4-FFF2-40B4-BE49-F238E27FC236}">
                <a16:creationId xmlns:a16="http://schemas.microsoft.com/office/drawing/2014/main" id="{C6A2F9D8-CB79-3370-501E-4D34557285D7}"/>
              </a:ext>
            </a:extLst>
          </p:cNvPr>
          <p:cNvSpPr txBox="1"/>
          <p:nvPr/>
        </p:nvSpPr>
        <p:spPr>
          <a:xfrm>
            <a:off x="6064189" y="6928248"/>
            <a:ext cx="828600" cy="226200"/>
          </a:xfrm>
          <a:prstGeom prst="rect">
            <a:avLst/>
          </a:prstGeom>
          <a:noFill/>
          <a:ln>
            <a:noFill/>
          </a:ln>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rgbClr val="000000"/>
              </a:buClr>
              <a:buSzPts val="800"/>
              <a:buFont typeface="Calibri"/>
              <a:buNone/>
            </a:pPr>
            <a:r>
              <a:rPr lang="en-GB" sz="800" b="1" i="0" u="none" strike="noStrike" cap="none">
                <a:solidFill>
                  <a:srgbClr val="000000"/>
                </a:solidFill>
                <a:latin typeface="Calibri"/>
                <a:ea typeface="Calibri"/>
                <a:cs typeface="Calibri"/>
                <a:sym typeface="Calibri"/>
              </a:rPr>
              <a:t>Supervisory team</a:t>
            </a:r>
            <a:endParaRPr sz="1400" b="0" i="0" u="none" strike="noStrike" cap="none">
              <a:solidFill>
                <a:schemeClr val="dk1"/>
              </a:solidFill>
              <a:latin typeface="Arial"/>
              <a:ea typeface="Arial"/>
              <a:cs typeface="Arial"/>
              <a:sym typeface="Arial"/>
            </a:endParaRPr>
          </a:p>
        </p:txBody>
      </p:sp>
      <p:sp>
        <p:nvSpPr>
          <p:cNvPr id="3" name="Google Shape;449;p73">
            <a:extLst>
              <a:ext uri="{FF2B5EF4-FFF2-40B4-BE49-F238E27FC236}">
                <a16:creationId xmlns:a16="http://schemas.microsoft.com/office/drawing/2014/main" id="{2217B97C-6130-3609-A31C-7DB6B57C5F47}"/>
              </a:ext>
            </a:extLst>
          </p:cNvPr>
          <p:cNvSpPr/>
          <p:nvPr/>
        </p:nvSpPr>
        <p:spPr>
          <a:xfrm>
            <a:off x="2201688"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Actor</a:t>
            </a:r>
            <a:endParaRPr>
              <a:latin typeface="Roboto Mono"/>
              <a:ea typeface="Roboto Mono"/>
              <a:cs typeface="Roboto Mono"/>
              <a:sym typeface="Roboto Mono"/>
            </a:endParaRPr>
          </a:p>
        </p:txBody>
      </p:sp>
      <p:sp>
        <p:nvSpPr>
          <p:cNvPr id="4" name="Google Shape;450;p73">
            <a:extLst>
              <a:ext uri="{FF2B5EF4-FFF2-40B4-BE49-F238E27FC236}">
                <a16:creationId xmlns:a16="http://schemas.microsoft.com/office/drawing/2014/main" id="{9CBA5208-C3AA-BFFD-89E3-4EBE59E3C06C}"/>
              </a:ext>
            </a:extLst>
          </p:cNvPr>
          <p:cNvSpPr/>
          <p:nvPr/>
        </p:nvSpPr>
        <p:spPr>
          <a:xfrm>
            <a:off x="4994013"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Forum</a:t>
            </a:r>
            <a:endParaRPr>
              <a:latin typeface="Roboto Mono"/>
              <a:ea typeface="Roboto Mono"/>
              <a:cs typeface="Roboto Mono"/>
              <a:sym typeface="Roboto Mono"/>
            </a:endParaRPr>
          </a:p>
        </p:txBody>
      </p:sp>
      <p:sp>
        <p:nvSpPr>
          <p:cNvPr id="5" name="Google Shape;451;p73">
            <a:extLst>
              <a:ext uri="{FF2B5EF4-FFF2-40B4-BE49-F238E27FC236}">
                <a16:creationId xmlns:a16="http://schemas.microsoft.com/office/drawing/2014/main" id="{8E6EF528-AC77-3E83-4BF0-F55E3DE997CB}"/>
              </a:ext>
            </a:extLst>
          </p:cNvPr>
          <p:cNvSpPr/>
          <p:nvPr/>
        </p:nvSpPr>
        <p:spPr>
          <a:xfrm>
            <a:off x="3615591" y="2847022"/>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Conduct</a:t>
            </a:r>
            <a:endParaRPr>
              <a:latin typeface="Roboto Mono"/>
              <a:ea typeface="Roboto Mono"/>
              <a:cs typeface="Roboto Mono"/>
              <a:sym typeface="Roboto Mono"/>
            </a:endParaRPr>
          </a:p>
        </p:txBody>
      </p:sp>
      <p:sp>
        <p:nvSpPr>
          <p:cNvPr id="6" name="Google Shape;452;p73">
            <a:extLst>
              <a:ext uri="{FF2B5EF4-FFF2-40B4-BE49-F238E27FC236}">
                <a16:creationId xmlns:a16="http://schemas.microsoft.com/office/drawing/2014/main" id="{4CC95197-7D81-F238-7715-4732BF821404}"/>
              </a:ext>
            </a:extLst>
          </p:cNvPr>
          <p:cNvSpPr/>
          <p:nvPr/>
        </p:nvSpPr>
        <p:spPr>
          <a:xfrm>
            <a:off x="4994013"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Standards</a:t>
            </a:r>
            <a:endParaRPr>
              <a:latin typeface="Roboto Mono"/>
              <a:ea typeface="Roboto Mono"/>
              <a:cs typeface="Roboto Mono"/>
              <a:sym typeface="Roboto Mono"/>
            </a:endParaRPr>
          </a:p>
        </p:txBody>
      </p:sp>
      <p:sp>
        <p:nvSpPr>
          <p:cNvPr id="7" name="Google Shape;453;p73">
            <a:extLst>
              <a:ext uri="{FF2B5EF4-FFF2-40B4-BE49-F238E27FC236}">
                <a16:creationId xmlns:a16="http://schemas.microsoft.com/office/drawing/2014/main" id="{B5D9D0BB-DAB5-F6DA-931F-F016705CFB90}"/>
              </a:ext>
            </a:extLst>
          </p:cNvPr>
          <p:cNvSpPr/>
          <p:nvPr/>
        </p:nvSpPr>
        <p:spPr>
          <a:xfrm>
            <a:off x="2201688"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Obligation</a:t>
            </a:r>
            <a:endParaRPr>
              <a:latin typeface="Roboto Mono"/>
              <a:ea typeface="Roboto Mono"/>
              <a:cs typeface="Roboto Mono"/>
              <a:sym typeface="Roboto Mono"/>
            </a:endParaRPr>
          </a:p>
        </p:txBody>
      </p:sp>
      <p:sp>
        <p:nvSpPr>
          <p:cNvPr id="8" name="Google Shape;454;p73">
            <a:extLst>
              <a:ext uri="{FF2B5EF4-FFF2-40B4-BE49-F238E27FC236}">
                <a16:creationId xmlns:a16="http://schemas.microsoft.com/office/drawing/2014/main" id="{905D2E0F-A6C8-D8C8-81CB-E0C8D1077D2F}"/>
              </a:ext>
            </a:extLst>
          </p:cNvPr>
          <p:cNvSpPr txBox="1"/>
          <p:nvPr/>
        </p:nvSpPr>
        <p:spPr>
          <a:xfrm>
            <a:off x="5986545" y="2780275"/>
            <a:ext cx="165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The </a:t>
            </a:r>
            <a:r>
              <a:rPr lang="en-GB" sz="1000" i="1">
                <a:latin typeface="Lato"/>
                <a:ea typeface="Lato"/>
                <a:cs typeface="Lato"/>
                <a:sym typeface="Lato"/>
              </a:rPr>
              <a:t>Forum</a:t>
            </a:r>
            <a:br>
              <a:rPr lang="en-GB" sz="1000">
                <a:latin typeface="Lato"/>
                <a:ea typeface="Lato"/>
                <a:cs typeface="Lato"/>
                <a:sym typeface="Lato"/>
              </a:rPr>
            </a:br>
            <a:r>
              <a:rPr lang="en-GB" sz="1000">
                <a:latin typeface="Lato"/>
                <a:ea typeface="Lato"/>
                <a:cs typeface="Lato"/>
                <a:sym typeface="Lato"/>
              </a:rPr>
              <a:t>uses </a:t>
            </a:r>
            <a:r>
              <a:rPr lang="en-GB" sz="1000" i="1">
                <a:latin typeface="Lato"/>
                <a:ea typeface="Lato"/>
                <a:cs typeface="Lato"/>
                <a:sym typeface="Lato"/>
              </a:rPr>
              <a:t>Standards</a:t>
            </a:r>
            <a:br>
              <a:rPr lang="en-GB" sz="1000">
                <a:latin typeface="Lato"/>
                <a:ea typeface="Lato"/>
                <a:cs typeface="Lato"/>
                <a:sym typeface="Lato"/>
              </a:rPr>
            </a:br>
            <a:r>
              <a:rPr lang="en-GB" sz="1000">
                <a:latin typeface="Lato"/>
                <a:ea typeface="Lato"/>
                <a:cs typeface="Lato"/>
                <a:sym typeface="Lato"/>
              </a:rPr>
              <a:t>to judge Conduct</a:t>
            </a:r>
            <a:endParaRPr sz="1000">
              <a:latin typeface="Lato"/>
              <a:ea typeface="Lato"/>
              <a:cs typeface="Lato"/>
              <a:sym typeface="Lato"/>
            </a:endParaRPr>
          </a:p>
        </p:txBody>
      </p:sp>
      <p:sp>
        <p:nvSpPr>
          <p:cNvPr id="9" name="Google Shape;455;p73">
            <a:extLst>
              <a:ext uri="{FF2B5EF4-FFF2-40B4-BE49-F238E27FC236}">
                <a16:creationId xmlns:a16="http://schemas.microsoft.com/office/drawing/2014/main" id="{F017589F-B46F-75A6-6564-F81C34CE3258}"/>
              </a:ext>
            </a:extLst>
          </p:cNvPr>
          <p:cNvSpPr/>
          <p:nvPr/>
        </p:nvSpPr>
        <p:spPr>
          <a:xfrm>
            <a:off x="3683938" y="1929950"/>
            <a:ext cx="1113600" cy="769500"/>
          </a:xfrm>
          <a:prstGeom prst="rightArrow">
            <a:avLst>
              <a:gd name="adj1" fmla="val 63301"/>
              <a:gd name="adj2" fmla="val 50000"/>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Account</a:t>
            </a:r>
            <a:br>
              <a:rPr lang="en-GB" sz="1200">
                <a:latin typeface="Lato"/>
                <a:ea typeface="Lato"/>
                <a:cs typeface="Lato"/>
                <a:sym typeface="Lato"/>
              </a:rPr>
            </a:br>
            <a:r>
              <a:rPr lang="en-GB" sz="1200">
                <a:latin typeface="Lato"/>
                <a:ea typeface="Lato"/>
                <a:cs typeface="Lato"/>
                <a:sym typeface="Lato"/>
              </a:rPr>
              <a:t>able to</a:t>
            </a:r>
            <a:endParaRPr sz="1200">
              <a:latin typeface="Lato"/>
              <a:ea typeface="Lato"/>
              <a:cs typeface="Lato"/>
              <a:sym typeface="Lato"/>
            </a:endParaRPr>
          </a:p>
        </p:txBody>
      </p:sp>
      <p:sp>
        <p:nvSpPr>
          <p:cNvPr id="10" name="Google Shape;456;p73">
            <a:extLst>
              <a:ext uri="{FF2B5EF4-FFF2-40B4-BE49-F238E27FC236}">
                <a16:creationId xmlns:a16="http://schemas.microsoft.com/office/drawing/2014/main" id="{863AC07D-A1B3-6827-ADA0-405DDBA39DB2}"/>
              </a:ext>
            </a:extLst>
          </p:cNvPr>
          <p:cNvSpPr txBox="1"/>
          <p:nvPr/>
        </p:nvSpPr>
        <p:spPr>
          <a:xfrm>
            <a:off x="671669" y="2780275"/>
            <a:ext cx="1953000" cy="646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latin typeface="Lato"/>
                <a:ea typeface="Lato"/>
                <a:cs typeface="Lato"/>
                <a:sym typeface="Lato"/>
              </a:rPr>
              <a:t>With </a:t>
            </a:r>
            <a:r>
              <a:rPr lang="en-GB" sz="1000" i="1">
                <a:latin typeface="Lato"/>
                <a:ea typeface="Lato"/>
                <a:cs typeface="Lato"/>
                <a:sym typeface="Lato"/>
              </a:rPr>
              <a:t>Obligation</a:t>
            </a:r>
            <a:r>
              <a:rPr lang="en-GB" sz="1000">
                <a:latin typeface="Lato"/>
                <a:ea typeface="Lato"/>
                <a:cs typeface="Lato"/>
                <a:sym typeface="Lato"/>
              </a:rPr>
              <a:t>,</a:t>
            </a:r>
            <a:br>
              <a:rPr lang="en-GB" sz="1000">
                <a:latin typeface="Lato"/>
                <a:ea typeface="Lato"/>
                <a:cs typeface="Lato"/>
                <a:sym typeface="Lato"/>
              </a:rPr>
            </a:br>
            <a:r>
              <a:rPr lang="en-GB" sz="1000" i="1">
                <a:latin typeface="Lato"/>
                <a:ea typeface="Lato"/>
                <a:cs typeface="Lato"/>
                <a:sym typeface="Lato"/>
              </a:rPr>
              <a:t>Actor</a:t>
            </a:r>
            <a:r>
              <a:rPr lang="en-GB" sz="1000">
                <a:latin typeface="Lato"/>
                <a:ea typeface="Lato"/>
                <a:cs typeface="Lato"/>
                <a:sym typeface="Lato"/>
              </a:rPr>
              <a:t> feels compelled</a:t>
            </a:r>
            <a:br>
              <a:rPr lang="en-GB" sz="1000">
                <a:latin typeface="Lato"/>
                <a:ea typeface="Lato"/>
                <a:cs typeface="Lato"/>
                <a:sym typeface="Lato"/>
              </a:rPr>
            </a:br>
            <a:r>
              <a:rPr lang="en-GB" sz="1000">
                <a:latin typeface="Lato"/>
                <a:ea typeface="Lato"/>
                <a:cs typeface="Lato"/>
                <a:sym typeface="Lato"/>
              </a:rPr>
              <a:t>to account</a:t>
            </a:r>
            <a:endParaRPr sz="1000">
              <a:latin typeface="Lato"/>
              <a:ea typeface="Lato"/>
              <a:cs typeface="Lato"/>
              <a:sym typeface="Lato"/>
            </a:endParaRPr>
          </a:p>
        </p:txBody>
      </p:sp>
      <p:sp>
        <p:nvSpPr>
          <p:cNvPr id="11" name="Google Shape;457;p73">
            <a:extLst>
              <a:ext uri="{FF2B5EF4-FFF2-40B4-BE49-F238E27FC236}">
                <a16:creationId xmlns:a16="http://schemas.microsoft.com/office/drawing/2014/main" id="{5D59E788-29AE-A967-87B1-165B8BE0FD58}"/>
              </a:ext>
            </a:extLst>
          </p:cNvPr>
          <p:cNvSpPr/>
          <p:nvPr/>
        </p:nvSpPr>
        <p:spPr>
          <a:xfrm rot="1542134">
            <a:off x="2647999" y="2638660"/>
            <a:ext cx="1113688" cy="769515"/>
          </a:xfrm>
          <a:prstGeom prst="rightArrow">
            <a:avLst>
              <a:gd name="adj1" fmla="val 63301"/>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Carry out</a:t>
            </a:r>
            <a:endParaRPr sz="1200">
              <a:latin typeface="Lato"/>
              <a:ea typeface="Lato"/>
              <a:cs typeface="Lato"/>
              <a:sym typeface="Lato"/>
            </a:endParaRPr>
          </a:p>
        </p:txBody>
      </p:sp>
      <p:sp>
        <p:nvSpPr>
          <p:cNvPr id="12" name="Google Shape;458;p73">
            <a:extLst>
              <a:ext uri="{FF2B5EF4-FFF2-40B4-BE49-F238E27FC236}">
                <a16:creationId xmlns:a16="http://schemas.microsoft.com/office/drawing/2014/main" id="{B9CB9863-E423-5B28-9276-00037AA592F2}"/>
              </a:ext>
            </a:extLst>
          </p:cNvPr>
          <p:cNvSpPr/>
          <p:nvPr/>
        </p:nvSpPr>
        <p:spPr>
          <a:xfrm rot="-1548297">
            <a:off x="4743202" y="2629898"/>
            <a:ext cx="1213621" cy="915749"/>
          </a:xfrm>
          <a:prstGeom prst="leftArrow">
            <a:avLst>
              <a:gd name="adj1" fmla="val 62877"/>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Make judgement</a:t>
            </a:r>
            <a:endParaRPr sz="1200">
              <a:latin typeface="Lato"/>
              <a:ea typeface="Lato"/>
              <a:cs typeface="Lato"/>
              <a:sym typeface="Lato"/>
            </a:endParaRPr>
          </a:p>
        </p:txBody>
      </p:sp>
      <p:sp>
        <p:nvSpPr>
          <p:cNvPr id="13" name="Google Shape;459;p73">
            <a:extLst>
              <a:ext uri="{FF2B5EF4-FFF2-40B4-BE49-F238E27FC236}">
                <a16:creationId xmlns:a16="http://schemas.microsoft.com/office/drawing/2014/main" id="{E8995D2F-EA12-53F5-2248-2B353795C6E3}"/>
              </a:ext>
            </a:extLst>
          </p:cNvPr>
          <p:cNvSpPr txBox="1"/>
          <p:nvPr/>
        </p:nvSpPr>
        <p:spPr>
          <a:xfrm>
            <a:off x="5305488" y="4450047"/>
            <a:ext cx="2503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Due process (legal accountability)</a:t>
            </a:r>
            <a:endParaRPr sz="1000">
              <a:latin typeface="Lato"/>
              <a:ea typeface="Lato"/>
              <a:cs typeface="Lato"/>
              <a:sym typeface="Lato"/>
            </a:endParaRPr>
          </a:p>
          <a:p>
            <a:pPr marL="0" lvl="0" indent="0" algn="l" rtl="0">
              <a:spcBef>
                <a:spcPts val="0"/>
              </a:spcBef>
              <a:spcAft>
                <a:spcPts val="0"/>
              </a:spcAft>
              <a:buNone/>
            </a:pPr>
            <a:r>
              <a:rPr lang="en-GB" sz="1000">
                <a:latin typeface="Lato"/>
                <a:ea typeface="Lato"/>
                <a:cs typeface="Lato"/>
                <a:sym typeface="Lato"/>
              </a:rPr>
              <a:t>Professional norms and standards</a:t>
            </a:r>
            <a:endParaRPr sz="1000">
              <a:latin typeface="Lato"/>
              <a:ea typeface="Lato"/>
              <a:cs typeface="Lato"/>
              <a:sym typeface="Lato"/>
            </a:endParaRPr>
          </a:p>
          <a:p>
            <a:pPr marL="0" lvl="0" indent="0" algn="l" rtl="0">
              <a:spcBef>
                <a:spcPts val="0"/>
              </a:spcBef>
              <a:spcAft>
                <a:spcPts val="0"/>
              </a:spcAft>
              <a:buNone/>
            </a:pPr>
            <a:r>
              <a:rPr lang="en-GB" sz="1000">
                <a:latin typeface="Lato"/>
                <a:ea typeface="Lato"/>
                <a:cs typeface="Lato"/>
                <a:sym typeface="Lato"/>
              </a:rPr>
              <a:t>Political demands</a:t>
            </a:r>
            <a:endParaRPr sz="1000">
              <a:latin typeface="Lato"/>
              <a:ea typeface="Lato"/>
              <a:cs typeface="Lato"/>
              <a:sym typeface="Lato"/>
            </a:endParaRPr>
          </a:p>
        </p:txBody>
      </p:sp>
      <p:sp>
        <p:nvSpPr>
          <p:cNvPr id="14" name="Google Shape;460;p73">
            <a:extLst>
              <a:ext uri="{FF2B5EF4-FFF2-40B4-BE49-F238E27FC236}">
                <a16:creationId xmlns:a16="http://schemas.microsoft.com/office/drawing/2014/main" id="{46887D48-4562-A20F-5FB4-3F26EB067C4A}"/>
              </a:ext>
            </a:extLst>
          </p:cNvPr>
          <p:cNvSpPr txBox="1"/>
          <p:nvPr/>
        </p:nvSpPr>
        <p:spPr>
          <a:xfrm>
            <a:off x="2756856" y="4466375"/>
            <a:ext cx="2503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latin typeface="Lato"/>
                <a:ea typeface="Lato"/>
                <a:cs typeface="Lato"/>
                <a:sym typeface="Lato"/>
              </a:rPr>
              <a:t>Mandatory accountability</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Voluntary accountability</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Quasi-voluntary accountability</a:t>
            </a:r>
            <a:endParaRPr sz="1000" dirty="0">
              <a:latin typeface="Lato"/>
              <a:ea typeface="Lato"/>
              <a:cs typeface="Lato"/>
              <a:sym typeface="Lato"/>
            </a:endParaRPr>
          </a:p>
        </p:txBody>
      </p:sp>
      <p:sp>
        <p:nvSpPr>
          <p:cNvPr id="15" name="Google Shape;461;p73">
            <a:extLst>
              <a:ext uri="{FF2B5EF4-FFF2-40B4-BE49-F238E27FC236}">
                <a16:creationId xmlns:a16="http://schemas.microsoft.com/office/drawing/2014/main" id="{AFFD3475-4D25-2DC2-4910-7E5B170FF85D}"/>
              </a:ext>
            </a:extLst>
          </p:cNvPr>
          <p:cNvSpPr txBox="1"/>
          <p:nvPr/>
        </p:nvSpPr>
        <p:spPr>
          <a:xfrm>
            <a:off x="5305488" y="899349"/>
            <a:ext cx="3252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latin typeface="Lato"/>
                <a:ea typeface="Lato"/>
                <a:cs typeface="Lato"/>
                <a:sym typeface="Lato"/>
              </a:rPr>
              <a:t>Voters, Parliament (political accountability)</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Management board, Minister (managerial)</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Regulators, Ombudsmen (administrative)</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Courts (legal)</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Professional bodies</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Affected 3rd parties, stakeholders (social)</a:t>
            </a:r>
            <a:endParaRPr sz="1000" dirty="0">
              <a:latin typeface="Lato"/>
              <a:ea typeface="Lato"/>
              <a:cs typeface="Lato"/>
              <a:sym typeface="Lato"/>
            </a:endParaRPr>
          </a:p>
        </p:txBody>
      </p:sp>
      <p:sp>
        <p:nvSpPr>
          <p:cNvPr id="16" name="Google Shape;462;p73">
            <a:extLst>
              <a:ext uri="{FF2B5EF4-FFF2-40B4-BE49-F238E27FC236}">
                <a16:creationId xmlns:a16="http://schemas.microsoft.com/office/drawing/2014/main" id="{E8D8A6C1-CED0-DF08-3938-B35048D2069C}"/>
              </a:ext>
            </a:extLst>
          </p:cNvPr>
          <p:cNvSpPr/>
          <p:nvPr/>
        </p:nvSpPr>
        <p:spPr>
          <a:xfrm rot="-3767546">
            <a:off x="2578429" y="3218975"/>
            <a:ext cx="562317" cy="380110"/>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p73">
            <a:extLst>
              <a:ext uri="{FF2B5EF4-FFF2-40B4-BE49-F238E27FC236}">
                <a16:creationId xmlns:a16="http://schemas.microsoft.com/office/drawing/2014/main" id="{26F87DCE-521D-B140-0BA3-188D855F3676}"/>
              </a:ext>
            </a:extLst>
          </p:cNvPr>
          <p:cNvSpPr/>
          <p:nvPr/>
        </p:nvSpPr>
        <p:spPr>
          <a:xfrm rot="-7542875">
            <a:off x="5488727" y="3248167"/>
            <a:ext cx="496961" cy="380061"/>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p73">
            <a:extLst>
              <a:ext uri="{FF2B5EF4-FFF2-40B4-BE49-F238E27FC236}">
                <a16:creationId xmlns:a16="http://schemas.microsoft.com/office/drawing/2014/main" id="{1597512D-3FE6-8E42-1DF2-36CE2D519858}"/>
              </a:ext>
            </a:extLst>
          </p:cNvPr>
          <p:cNvSpPr txBox="1"/>
          <p:nvPr/>
        </p:nvSpPr>
        <p:spPr>
          <a:xfrm>
            <a:off x="2055440" y="1888227"/>
            <a:ext cx="639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Who</a:t>
            </a:r>
            <a:endParaRPr sz="1000">
              <a:latin typeface="Lato"/>
              <a:ea typeface="Lato"/>
              <a:cs typeface="Lato"/>
              <a:sym typeface="Lato"/>
            </a:endParaRPr>
          </a:p>
        </p:txBody>
      </p:sp>
      <p:sp>
        <p:nvSpPr>
          <p:cNvPr id="19" name="Google Shape;465;p73">
            <a:extLst>
              <a:ext uri="{FF2B5EF4-FFF2-40B4-BE49-F238E27FC236}">
                <a16:creationId xmlns:a16="http://schemas.microsoft.com/office/drawing/2014/main" id="{284C70A6-08D9-1B51-6352-C85452C2E6E8}"/>
              </a:ext>
            </a:extLst>
          </p:cNvPr>
          <p:cNvSpPr txBox="1"/>
          <p:nvPr/>
        </p:nvSpPr>
        <p:spPr>
          <a:xfrm>
            <a:off x="4869023" y="1887800"/>
            <a:ext cx="823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To whom</a:t>
            </a:r>
            <a:endParaRPr sz="1000">
              <a:latin typeface="Lato"/>
              <a:ea typeface="Lato"/>
              <a:cs typeface="Lato"/>
              <a:sym typeface="Lato"/>
            </a:endParaRPr>
          </a:p>
        </p:txBody>
      </p:sp>
      <p:sp>
        <p:nvSpPr>
          <p:cNvPr id="20" name="Google Shape;466;p73">
            <a:extLst>
              <a:ext uri="{FF2B5EF4-FFF2-40B4-BE49-F238E27FC236}">
                <a16:creationId xmlns:a16="http://schemas.microsoft.com/office/drawing/2014/main" id="{1944C9EC-3385-99FF-19B8-6CEBAAD5F339}"/>
              </a:ext>
            </a:extLst>
          </p:cNvPr>
          <p:cNvSpPr txBox="1"/>
          <p:nvPr/>
        </p:nvSpPr>
        <p:spPr>
          <a:xfrm>
            <a:off x="3378347" y="2769250"/>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For what</a:t>
            </a:r>
            <a:endParaRPr sz="1000">
              <a:latin typeface="Lato"/>
              <a:ea typeface="Lato"/>
              <a:cs typeface="Lato"/>
              <a:sym typeface="Lato"/>
            </a:endParaRPr>
          </a:p>
        </p:txBody>
      </p:sp>
      <p:sp>
        <p:nvSpPr>
          <p:cNvPr id="21" name="Google Shape;467;p73">
            <a:extLst>
              <a:ext uri="{FF2B5EF4-FFF2-40B4-BE49-F238E27FC236}">
                <a16:creationId xmlns:a16="http://schemas.microsoft.com/office/drawing/2014/main" id="{100BDA3A-EEF4-5ACF-C761-3B94DDC7FF68}"/>
              </a:ext>
            </a:extLst>
          </p:cNvPr>
          <p:cNvSpPr txBox="1"/>
          <p:nvPr/>
        </p:nvSpPr>
        <p:spPr>
          <a:xfrm>
            <a:off x="4754364" y="3645710"/>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By which</a:t>
            </a:r>
            <a:endParaRPr sz="1000">
              <a:latin typeface="Lato"/>
              <a:ea typeface="Lato"/>
              <a:cs typeface="Lato"/>
              <a:sym typeface="Lato"/>
            </a:endParaRPr>
          </a:p>
        </p:txBody>
      </p:sp>
      <p:sp>
        <p:nvSpPr>
          <p:cNvPr id="22" name="Google Shape;468;p73">
            <a:extLst>
              <a:ext uri="{FF2B5EF4-FFF2-40B4-BE49-F238E27FC236}">
                <a16:creationId xmlns:a16="http://schemas.microsoft.com/office/drawing/2014/main" id="{60B4DDC9-81FD-D73C-D43B-C68F3F238466}"/>
              </a:ext>
            </a:extLst>
          </p:cNvPr>
          <p:cNvSpPr txBox="1"/>
          <p:nvPr/>
        </p:nvSpPr>
        <p:spPr>
          <a:xfrm>
            <a:off x="1838965" y="3636058"/>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Why</a:t>
            </a:r>
            <a:endParaRPr sz="1000">
              <a:latin typeface="Lato"/>
              <a:ea typeface="Lato"/>
              <a:cs typeface="Lato"/>
              <a:sym typeface="Lato"/>
            </a:endParaRPr>
          </a:p>
        </p:txBody>
      </p:sp>
      <p:sp>
        <p:nvSpPr>
          <p:cNvPr id="23" name="Google Shape;469;p73">
            <a:extLst>
              <a:ext uri="{FF2B5EF4-FFF2-40B4-BE49-F238E27FC236}">
                <a16:creationId xmlns:a16="http://schemas.microsoft.com/office/drawing/2014/main" id="{DAC7D60B-80C2-A2B0-8D8E-AB928D51601A}"/>
              </a:ext>
            </a:extLst>
          </p:cNvPr>
          <p:cNvSpPr txBox="1"/>
          <p:nvPr/>
        </p:nvSpPr>
        <p:spPr>
          <a:xfrm>
            <a:off x="1010388" y="964875"/>
            <a:ext cx="385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Lato"/>
                <a:ea typeface="Lato"/>
                <a:cs typeface="Lato"/>
                <a:sym typeface="Lato"/>
              </a:rPr>
              <a:t>Who</a:t>
            </a:r>
            <a:r>
              <a:rPr lang="en-GB" sz="1600">
                <a:latin typeface="Lato"/>
                <a:ea typeface="Lato"/>
                <a:cs typeface="Lato"/>
                <a:sym typeface="Lato"/>
              </a:rPr>
              <a:t> is accountable to </a:t>
            </a:r>
            <a:r>
              <a:rPr lang="en-GB" sz="1600" b="1">
                <a:latin typeface="Lato"/>
                <a:ea typeface="Lato"/>
                <a:cs typeface="Lato"/>
                <a:sym typeface="Lato"/>
              </a:rPr>
              <a:t>whom</a:t>
            </a:r>
            <a:r>
              <a:rPr lang="en-GB" sz="1600">
                <a:latin typeface="Lato"/>
                <a:ea typeface="Lato"/>
                <a:cs typeface="Lato"/>
                <a:sym typeface="Lato"/>
              </a:rPr>
              <a:t>, for </a:t>
            </a:r>
            <a:r>
              <a:rPr lang="en-GB" sz="1600" b="1">
                <a:latin typeface="Lato"/>
                <a:ea typeface="Lato"/>
                <a:cs typeface="Lato"/>
                <a:sym typeface="Lato"/>
              </a:rPr>
              <a:t>what</a:t>
            </a:r>
            <a:r>
              <a:rPr lang="en-GB" sz="1600">
                <a:latin typeface="Lato"/>
                <a:ea typeface="Lato"/>
                <a:cs typeface="Lato"/>
                <a:sym typeface="Lato"/>
              </a:rPr>
              <a:t>, by </a:t>
            </a:r>
            <a:r>
              <a:rPr lang="en-GB" sz="1600" b="1">
                <a:latin typeface="Lato"/>
                <a:ea typeface="Lato"/>
                <a:cs typeface="Lato"/>
                <a:sym typeface="Lato"/>
              </a:rPr>
              <a:t>which</a:t>
            </a:r>
            <a:r>
              <a:rPr lang="en-GB" sz="1600">
                <a:latin typeface="Lato"/>
                <a:ea typeface="Lato"/>
                <a:cs typeface="Lato"/>
                <a:sym typeface="Lato"/>
              </a:rPr>
              <a:t> standards, and </a:t>
            </a:r>
            <a:r>
              <a:rPr lang="en-GB" sz="1600" b="1">
                <a:latin typeface="Lato"/>
                <a:ea typeface="Lato"/>
                <a:cs typeface="Lato"/>
                <a:sym typeface="Lato"/>
              </a:rPr>
              <a:t>why</a:t>
            </a:r>
            <a:r>
              <a:rPr lang="en-GB" sz="1600">
                <a:latin typeface="Lato"/>
                <a:ea typeface="Lato"/>
                <a:cs typeface="Lato"/>
                <a:sym typeface="Lato"/>
              </a:rPr>
              <a:t>?</a:t>
            </a:r>
            <a:endParaRPr sz="1600">
              <a:latin typeface="Lato"/>
              <a:ea typeface="Lato"/>
              <a:cs typeface="Lato"/>
              <a:sym typeface="Lato"/>
            </a:endParaRPr>
          </a:p>
        </p:txBody>
      </p:sp>
      <p:sp>
        <p:nvSpPr>
          <p:cNvPr id="24" name="Google Shape;470;p73">
            <a:extLst>
              <a:ext uri="{FF2B5EF4-FFF2-40B4-BE49-F238E27FC236}">
                <a16:creationId xmlns:a16="http://schemas.microsoft.com/office/drawing/2014/main" id="{37D0BDC0-91B4-D12F-F40B-39EA3CE42E80}"/>
              </a:ext>
            </a:extLst>
          </p:cNvPr>
          <p:cNvSpPr txBox="1">
            <a:spLocks/>
          </p:cNvSpPr>
          <p:nvPr/>
        </p:nvSpPr>
        <p:spPr>
          <a:xfrm>
            <a:off x="8556784" y="4749851"/>
            <a:ext cx="548700" cy="393600"/>
          </a:xfrm>
          <a:prstGeom prst="rect">
            <a:avLst/>
          </a:prstGeom>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GB" smtClean="0"/>
              <a:pPr/>
              <a:t>10</a:t>
            </a:fld>
            <a:endParaRPr lang="en-GB"/>
          </a:p>
        </p:txBody>
      </p:sp>
    </p:spTree>
    <p:extLst>
      <p:ext uri="{BB962C8B-B14F-4D97-AF65-F5344CB8AC3E}">
        <p14:creationId xmlns:p14="http://schemas.microsoft.com/office/powerpoint/2010/main" val="283299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448;p73">
            <a:extLst>
              <a:ext uri="{FF2B5EF4-FFF2-40B4-BE49-F238E27FC236}">
                <a16:creationId xmlns:a16="http://schemas.microsoft.com/office/drawing/2014/main" id="{16C922C5-6AA9-7F32-5E63-238C7BA5489E}"/>
              </a:ext>
            </a:extLst>
          </p:cNvPr>
          <p:cNvSpPr txBox="1"/>
          <p:nvPr/>
        </p:nvSpPr>
        <p:spPr>
          <a:xfrm>
            <a:off x="6064189" y="6928248"/>
            <a:ext cx="828600" cy="226200"/>
          </a:xfrm>
          <a:prstGeom prst="rect">
            <a:avLst/>
          </a:prstGeom>
          <a:noFill/>
          <a:ln>
            <a:noFill/>
          </a:ln>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rgbClr val="000000"/>
              </a:buClr>
              <a:buSzPts val="800"/>
              <a:buFont typeface="Calibri"/>
              <a:buNone/>
            </a:pPr>
            <a:r>
              <a:rPr lang="en-GB" sz="800" b="1" i="0" u="none" strike="noStrike" cap="none">
                <a:solidFill>
                  <a:srgbClr val="000000"/>
                </a:solidFill>
                <a:latin typeface="Calibri"/>
                <a:ea typeface="Calibri"/>
                <a:cs typeface="Calibri"/>
                <a:sym typeface="Calibri"/>
              </a:rPr>
              <a:t>Supervisory team</a:t>
            </a:r>
            <a:endParaRPr sz="1400" b="0" i="0" u="none" strike="noStrike" cap="none">
              <a:solidFill>
                <a:schemeClr val="dk1"/>
              </a:solidFill>
              <a:latin typeface="Arial"/>
              <a:ea typeface="Arial"/>
              <a:cs typeface="Arial"/>
              <a:sym typeface="Arial"/>
            </a:endParaRPr>
          </a:p>
        </p:txBody>
      </p:sp>
      <p:sp>
        <p:nvSpPr>
          <p:cNvPr id="3" name="Google Shape;449;p73">
            <a:extLst>
              <a:ext uri="{FF2B5EF4-FFF2-40B4-BE49-F238E27FC236}">
                <a16:creationId xmlns:a16="http://schemas.microsoft.com/office/drawing/2014/main" id="{6A519B37-013B-C96F-BFBE-0B14B7A51E4A}"/>
              </a:ext>
            </a:extLst>
          </p:cNvPr>
          <p:cNvSpPr/>
          <p:nvPr/>
        </p:nvSpPr>
        <p:spPr>
          <a:xfrm>
            <a:off x="2201688"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Actor</a:t>
            </a:r>
            <a:endParaRPr>
              <a:latin typeface="Roboto Mono"/>
              <a:ea typeface="Roboto Mono"/>
              <a:cs typeface="Roboto Mono"/>
              <a:sym typeface="Roboto Mono"/>
            </a:endParaRPr>
          </a:p>
        </p:txBody>
      </p:sp>
      <p:sp>
        <p:nvSpPr>
          <p:cNvPr id="4" name="Google Shape;450;p73">
            <a:extLst>
              <a:ext uri="{FF2B5EF4-FFF2-40B4-BE49-F238E27FC236}">
                <a16:creationId xmlns:a16="http://schemas.microsoft.com/office/drawing/2014/main" id="{B008C85E-D0C8-867F-DC75-6B55FCDB837E}"/>
              </a:ext>
            </a:extLst>
          </p:cNvPr>
          <p:cNvSpPr/>
          <p:nvPr/>
        </p:nvSpPr>
        <p:spPr>
          <a:xfrm>
            <a:off x="4994013"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Forum</a:t>
            </a:r>
            <a:endParaRPr>
              <a:latin typeface="Roboto Mono"/>
              <a:ea typeface="Roboto Mono"/>
              <a:cs typeface="Roboto Mono"/>
              <a:sym typeface="Roboto Mono"/>
            </a:endParaRPr>
          </a:p>
        </p:txBody>
      </p:sp>
      <p:sp>
        <p:nvSpPr>
          <p:cNvPr id="5" name="Google Shape;451;p73">
            <a:extLst>
              <a:ext uri="{FF2B5EF4-FFF2-40B4-BE49-F238E27FC236}">
                <a16:creationId xmlns:a16="http://schemas.microsoft.com/office/drawing/2014/main" id="{CDD7879C-32BB-0639-F42F-214AD284F70D}"/>
              </a:ext>
            </a:extLst>
          </p:cNvPr>
          <p:cNvSpPr/>
          <p:nvPr/>
        </p:nvSpPr>
        <p:spPr>
          <a:xfrm>
            <a:off x="3615591" y="2847022"/>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Conduct</a:t>
            </a:r>
            <a:endParaRPr>
              <a:latin typeface="Roboto Mono"/>
              <a:ea typeface="Roboto Mono"/>
              <a:cs typeface="Roboto Mono"/>
              <a:sym typeface="Roboto Mono"/>
            </a:endParaRPr>
          </a:p>
        </p:txBody>
      </p:sp>
      <p:sp>
        <p:nvSpPr>
          <p:cNvPr id="6" name="Google Shape;452;p73">
            <a:extLst>
              <a:ext uri="{FF2B5EF4-FFF2-40B4-BE49-F238E27FC236}">
                <a16:creationId xmlns:a16="http://schemas.microsoft.com/office/drawing/2014/main" id="{4EE5D60E-B6A0-8182-8798-380DF5D6719F}"/>
              </a:ext>
            </a:extLst>
          </p:cNvPr>
          <p:cNvSpPr/>
          <p:nvPr/>
        </p:nvSpPr>
        <p:spPr>
          <a:xfrm>
            <a:off x="4994013"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Standards</a:t>
            </a:r>
            <a:endParaRPr>
              <a:latin typeface="Roboto Mono"/>
              <a:ea typeface="Roboto Mono"/>
              <a:cs typeface="Roboto Mono"/>
              <a:sym typeface="Roboto Mono"/>
            </a:endParaRPr>
          </a:p>
        </p:txBody>
      </p:sp>
      <p:sp>
        <p:nvSpPr>
          <p:cNvPr id="7" name="Google Shape;453;p73">
            <a:extLst>
              <a:ext uri="{FF2B5EF4-FFF2-40B4-BE49-F238E27FC236}">
                <a16:creationId xmlns:a16="http://schemas.microsoft.com/office/drawing/2014/main" id="{8BB369A9-26A6-67C1-7DC3-6DC840983AB2}"/>
              </a:ext>
            </a:extLst>
          </p:cNvPr>
          <p:cNvSpPr/>
          <p:nvPr/>
        </p:nvSpPr>
        <p:spPr>
          <a:xfrm>
            <a:off x="2201688"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Obligation</a:t>
            </a:r>
            <a:endParaRPr>
              <a:latin typeface="Roboto Mono"/>
              <a:ea typeface="Roboto Mono"/>
              <a:cs typeface="Roboto Mono"/>
              <a:sym typeface="Roboto Mono"/>
            </a:endParaRPr>
          </a:p>
        </p:txBody>
      </p:sp>
      <p:sp>
        <p:nvSpPr>
          <p:cNvPr id="8" name="Google Shape;454;p73">
            <a:extLst>
              <a:ext uri="{FF2B5EF4-FFF2-40B4-BE49-F238E27FC236}">
                <a16:creationId xmlns:a16="http://schemas.microsoft.com/office/drawing/2014/main" id="{0505C6CB-786A-0995-E562-B1D4FA0F0332}"/>
              </a:ext>
            </a:extLst>
          </p:cNvPr>
          <p:cNvSpPr txBox="1"/>
          <p:nvPr/>
        </p:nvSpPr>
        <p:spPr>
          <a:xfrm>
            <a:off x="5986545" y="2780275"/>
            <a:ext cx="165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The </a:t>
            </a:r>
            <a:r>
              <a:rPr lang="en-GB" sz="1000" i="1">
                <a:latin typeface="Lato"/>
                <a:ea typeface="Lato"/>
                <a:cs typeface="Lato"/>
                <a:sym typeface="Lato"/>
              </a:rPr>
              <a:t>Forum</a:t>
            </a:r>
            <a:br>
              <a:rPr lang="en-GB" sz="1000">
                <a:latin typeface="Lato"/>
                <a:ea typeface="Lato"/>
                <a:cs typeface="Lato"/>
                <a:sym typeface="Lato"/>
              </a:rPr>
            </a:br>
            <a:r>
              <a:rPr lang="en-GB" sz="1000">
                <a:latin typeface="Lato"/>
                <a:ea typeface="Lato"/>
                <a:cs typeface="Lato"/>
                <a:sym typeface="Lato"/>
              </a:rPr>
              <a:t>uses </a:t>
            </a:r>
            <a:r>
              <a:rPr lang="en-GB" sz="1000" i="1">
                <a:latin typeface="Lato"/>
                <a:ea typeface="Lato"/>
                <a:cs typeface="Lato"/>
                <a:sym typeface="Lato"/>
              </a:rPr>
              <a:t>Standards</a:t>
            </a:r>
            <a:br>
              <a:rPr lang="en-GB" sz="1000">
                <a:latin typeface="Lato"/>
                <a:ea typeface="Lato"/>
                <a:cs typeface="Lato"/>
                <a:sym typeface="Lato"/>
              </a:rPr>
            </a:br>
            <a:r>
              <a:rPr lang="en-GB" sz="1000">
                <a:latin typeface="Lato"/>
                <a:ea typeface="Lato"/>
                <a:cs typeface="Lato"/>
                <a:sym typeface="Lato"/>
              </a:rPr>
              <a:t>to judge Conduct</a:t>
            </a:r>
            <a:endParaRPr sz="1000">
              <a:latin typeface="Lato"/>
              <a:ea typeface="Lato"/>
              <a:cs typeface="Lato"/>
              <a:sym typeface="Lato"/>
            </a:endParaRPr>
          </a:p>
        </p:txBody>
      </p:sp>
      <p:sp>
        <p:nvSpPr>
          <p:cNvPr id="9" name="Google Shape;455;p73">
            <a:extLst>
              <a:ext uri="{FF2B5EF4-FFF2-40B4-BE49-F238E27FC236}">
                <a16:creationId xmlns:a16="http://schemas.microsoft.com/office/drawing/2014/main" id="{31795553-7161-6D83-5FE9-40C8D2816FFB}"/>
              </a:ext>
            </a:extLst>
          </p:cNvPr>
          <p:cNvSpPr/>
          <p:nvPr/>
        </p:nvSpPr>
        <p:spPr>
          <a:xfrm>
            <a:off x="3683938" y="1929950"/>
            <a:ext cx="1113600" cy="769500"/>
          </a:xfrm>
          <a:prstGeom prst="rightArrow">
            <a:avLst>
              <a:gd name="adj1" fmla="val 63301"/>
              <a:gd name="adj2" fmla="val 50000"/>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Account</a:t>
            </a:r>
            <a:br>
              <a:rPr lang="en-GB" sz="1200">
                <a:latin typeface="Lato"/>
                <a:ea typeface="Lato"/>
                <a:cs typeface="Lato"/>
                <a:sym typeface="Lato"/>
              </a:rPr>
            </a:br>
            <a:r>
              <a:rPr lang="en-GB" sz="1200">
                <a:latin typeface="Lato"/>
                <a:ea typeface="Lato"/>
                <a:cs typeface="Lato"/>
                <a:sym typeface="Lato"/>
              </a:rPr>
              <a:t>able to</a:t>
            </a:r>
            <a:endParaRPr sz="1200">
              <a:latin typeface="Lato"/>
              <a:ea typeface="Lato"/>
              <a:cs typeface="Lato"/>
              <a:sym typeface="Lato"/>
            </a:endParaRPr>
          </a:p>
        </p:txBody>
      </p:sp>
      <p:sp>
        <p:nvSpPr>
          <p:cNvPr id="10" name="Google Shape;456;p73">
            <a:extLst>
              <a:ext uri="{FF2B5EF4-FFF2-40B4-BE49-F238E27FC236}">
                <a16:creationId xmlns:a16="http://schemas.microsoft.com/office/drawing/2014/main" id="{97D20375-BBF1-5225-996F-D7BDAA4C1141}"/>
              </a:ext>
            </a:extLst>
          </p:cNvPr>
          <p:cNvSpPr txBox="1"/>
          <p:nvPr/>
        </p:nvSpPr>
        <p:spPr>
          <a:xfrm>
            <a:off x="671669" y="2780275"/>
            <a:ext cx="1953000" cy="646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latin typeface="Lato"/>
                <a:ea typeface="Lato"/>
                <a:cs typeface="Lato"/>
                <a:sym typeface="Lato"/>
              </a:rPr>
              <a:t>With </a:t>
            </a:r>
            <a:r>
              <a:rPr lang="en-GB" sz="1000" i="1">
                <a:latin typeface="Lato"/>
                <a:ea typeface="Lato"/>
                <a:cs typeface="Lato"/>
                <a:sym typeface="Lato"/>
              </a:rPr>
              <a:t>Obligation</a:t>
            </a:r>
            <a:r>
              <a:rPr lang="en-GB" sz="1000">
                <a:latin typeface="Lato"/>
                <a:ea typeface="Lato"/>
                <a:cs typeface="Lato"/>
                <a:sym typeface="Lato"/>
              </a:rPr>
              <a:t>,</a:t>
            </a:r>
            <a:br>
              <a:rPr lang="en-GB" sz="1000">
                <a:latin typeface="Lato"/>
                <a:ea typeface="Lato"/>
                <a:cs typeface="Lato"/>
                <a:sym typeface="Lato"/>
              </a:rPr>
            </a:br>
            <a:r>
              <a:rPr lang="en-GB" sz="1000" i="1">
                <a:latin typeface="Lato"/>
                <a:ea typeface="Lato"/>
                <a:cs typeface="Lato"/>
                <a:sym typeface="Lato"/>
              </a:rPr>
              <a:t>Actor</a:t>
            </a:r>
            <a:r>
              <a:rPr lang="en-GB" sz="1000">
                <a:latin typeface="Lato"/>
                <a:ea typeface="Lato"/>
                <a:cs typeface="Lato"/>
                <a:sym typeface="Lato"/>
              </a:rPr>
              <a:t> feels compelled</a:t>
            </a:r>
            <a:br>
              <a:rPr lang="en-GB" sz="1000">
                <a:latin typeface="Lato"/>
                <a:ea typeface="Lato"/>
                <a:cs typeface="Lato"/>
                <a:sym typeface="Lato"/>
              </a:rPr>
            </a:br>
            <a:r>
              <a:rPr lang="en-GB" sz="1000">
                <a:latin typeface="Lato"/>
                <a:ea typeface="Lato"/>
                <a:cs typeface="Lato"/>
                <a:sym typeface="Lato"/>
              </a:rPr>
              <a:t>to account</a:t>
            </a:r>
            <a:endParaRPr sz="1000">
              <a:latin typeface="Lato"/>
              <a:ea typeface="Lato"/>
              <a:cs typeface="Lato"/>
              <a:sym typeface="Lato"/>
            </a:endParaRPr>
          </a:p>
        </p:txBody>
      </p:sp>
      <p:sp>
        <p:nvSpPr>
          <p:cNvPr id="11" name="Google Shape;457;p73">
            <a:extLst>
              <a:ext uri="{FF2B5EF4-FFF2-40B4-BE49-F238E27FC236}">
                <a16:creationId xmlns:a16="http://schemas.microsoft.com/office/drawing/2014/main" id="{7C06B5C0-DBC7-2577-30A0-31844335F287}"/>
              </a:ext>
            </a:extLst>
          </p:cNvPr>
          <p:cNvSpPr/>
          <p:nvPr/>
        </p:nvSpPr>
        <p:spPr>
          <a:xfrm rot="1542134">
            <a:off x="2647999" y="2638660"/>
            <a:ext cx="1113688" cy="769515"/>
          </a:xfrm>
          <a:prstGeom prst="rightArrow">
            <a:avLst>
              <a:gd name="adj1" fmla="val 63301"/>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Carry out</a:t>
            </a:r>
            <a:endParaRPr sz="1200">
              <a:latin typeface="Lato"/>
              <a:ea typeface="Lato"/>
              <a:cs typeface="Lato"/>
              <a:sym typeface="Lato"/>
            </a:endParaRPr>
          </a:p>
        </p:txBody>
      </p:sp>
      <p:sp>
        <p:nvSpPr>
          <p:cNvPr id="12" name="Google Shape;458;p73">
            <a:extLst>
              <a:ext uri="{FF2B5EF4-FFF2-40B4-BE49-F238E27FC236}">
                <a16:creationId xmlns:a16="http://schemas.microsoft.com/office/drawing/2014/main" id="{BB0395EF-618E-BD9C-F4A0-71D83B1421D9}"/>
              </a:ext>
            </a:extLst>
          </p:cNvPr>
          <p:cNvSpPr/>
          <p:nvPr/>
        </p:nvSpPr>
        <p:spPr>
          <a:xfrm rot="-1548297">
            <a:off x="4743202" y="2629898"/>
            <a:ext cx="1213621" cy="915749"/>
          </a:xfrm>
          <a:prstGeom prst="leftArrow">
            <a:avLst>
              <a:gd name="adj1" fmla="val 62877"/>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Make judgement</a:t>
            </a:r>
            <a:endParaRPr sz="1200">
              <a:latin typeface="Lato"/>
              <a:ea typeface="Lato"/>
              <a:cs typeface="Lato"/>
              <a:sym typeface="Lato"/>
            </a:endParaRPr>
          </a:p>
        </p:txBody>
      </p:sp>
      <p:sp>
        <p:nvSpPr>
          <p:cNvPr id="13" name="Google Shape;459;p73">
            <a:extLst>
              <a:ext uri="{FF2B5EF4-FFF2-40B4-BE49-F238E27FC236}">
                <a16:creationId xmlns:a16="http://schemas.microsoft.com/office/drawing/2014/main" id="{293FD459-F93D-766F-BE8D-C61F88F7B1CB}"/>
              </a:ext>
            </a:extLst>
          </p:cNvPr>
          <p:cNvSpPr txBox="1"/>
          <p:nvPr/>
        </p:nvSpPr>
        <p:spPr>
          <a:xfrm>
            <a:off x="5305488" y="4450047"/>
            <a:ext cx="2503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Due process (legal accountability)</a:t>
            </a:r>
            <a:endParaRPr sz="1000">
              <a:latin typeface="Lato"/>
              <a:ea typeface="Lato"/>
              <a:cs typeface="Lato"/>
              <a:sym typeface="Lato"/>
            </a:endParaRPr>
          </a:p>
          <a:p>
            <a:pPr marL="0" lvl="0" indent="0" algn="l" rtl="0">
              <a:spcBef>
                <a:spcPts val="0"/>
              </a:spcBef>
              <a:spcAft>
                <a:spcPts val="0"/>
              </a:spcAft>
              <a:buNone/>
            </a:pPr>
            <a:r>
              <a:rPr lang="en-GB" sz="1000">
                <a:latin typeface="Lato"/>
                <a:ea typeface="Lato"/>
                <a:cs typeface="Lato"/>
                <a:sym typeface="Lato"/>
              </a:rPr>
              <a:t>Professional norms and standards</a:t>
            </a:r>
            <a:endParaRPr sz="1000">
              <a:latin typeface="Lato"/>
              <a:ea typeface="Lato"/>
              <a:cs typeface="Lato"/>
              <a:sym typeface="Lato"/>
            </a:endParaRPr>
          </a:p>
          <a:p>
            <a:pPr marL="0" lvl="0" indent="0" algn="l" rtl="0">
              <a:spcBef>
                <a:spcPts val="0"/>
              </a:spcBef>
              <a:spcAft>
                <a:spcPts val="0"/>
              </a:spcAft>
              <a:buNone/>
            </a:pPr>
            <a:r>
              <a:rPr lang="en-GB" sz="1000">
                <a:latin typeface="Lato"/>
                <a:ea typeface="Lato"/>
                <a:cs typeface="Lato"/>
                <a:sym typeface="Lato"/>
              </a:rPr>
              <a:t>Political demands</a:t>
            </a:r>
            <a:endParaRPr sz="1000">
              <a:latin typeface="Lato"/>
              <a:ea typeface="Lato"/>
              <a:cs typeface="Lato"/>
              <a:sym typeface="Lato"/>
            </a:endParaRPr>
          </a:p>
        </p:txBody>
      </p:sp>
      <p:sp>
        <p:nvSpPr>
          <p:cNvPr id="14" name="Google Shape;460;p73">
            <a:extLst>
              <a:ext uri="{FF2B5EF4-FFF2-40B4-BE49-F238E27FC236}">
                <a16:creationId xmlns:a16="http://schemas.microsoft.com/office/drawing/2014/main" id="{583CC2C6-7F38-2E33-6962-A5802CAFD007}"/>
              </a:ext>
            </a:extLst>
          </p:cNvPr>
          <p:cNvSpPr txBox="1"/>
          <p:nvPr/>
        </p:nvSpPr>
        <p:spPr>
          <a:xfrm>
            <a:off x="2756856" y="4466375"/>
            <a:ext cx="2503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latin typeface="Lato"/>
                <a:ea typeface="Lato"/>
                <a:cs typeface="Lato"/>
                <a:sym typeface="Lato"/>
              </a:rPr>
              <a:t>Mandatory accountability</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Voluntary accountability</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Quasi-voluntary accountability</a:t>
            </a:r>
            <a:endParaRPr sz="1000" dirty="0">
              <a:latin typeface="Lato"/>
              <a:ea typeface="Lato"/>
              <a:cs typeface="Lato"/>
              <a:sym typeface="Lato"/>
            </a:endParaRPr>
          </a:p>
        </p:txBody>
      </p:sp>
      <p:sp>
        <p:nvSpPr>
          <p:cNvPr id="15" name="Google Shape;461;p73">
            <a:extLst>
              <a:ext uri="{FF2B5EF4-FFF2-40B4-BE49-F238E27FC236}">
                <a16:creationId xmlns:a16="http://schemas.microsoft.com/office/drawing/2014/main" id="{D6A563EC-6176-9E74-A7AF-A7546F4B9F93}"/>
              </a:ext>
            </a:extLst>
          </p:cNvPr>
          <p:cNvSpPr txBox="1"/>
          <p:nvPr/>
        </p:nvSpPr>
        <p:spPr>
          <a:xfrm>
            <a:off x="5305488" y="899349"/>
            <a:ext cx="3252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latin typeface="Lato"/>
                <a:ea typeface="Lato"/>
                <a:cs typeface="Lato"/>
                <a:sym typeface="Lato"/>
              </a:rPr>
              <a:t>Voters, Parliament (political accountability)</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Management board, Minister (managerial)</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Regulators, Ombudsmen (administrative)</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Courts (legal)</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Professional bodies</a:t>
            </a:r>
            <a:endParaRPr sz="1000" dirty="0">
              <a:latin typeface="Lato"/>
              <a:ea typeface="Lato"/>
              <a:cs typeface="Lato"/>
              <a:sym typeface="Lato"/>
            </a:endParaRPr>
          </a:p>
          <a:p>
            <a:pPr marL="0" lvl="0" indent="0" algn="l" rtl="0">
              <a:spcBef>
                <a:spcPts val="0"/>
              </a:spcBef>
              <a:spcAft>
                <a:spcPts val="0"/>
              </a:spcAft>
              <a:buNone/>
            </a:pPr>
            <a:r>
              <a:rPr lang="en-GB" sz="1000" dirty="0">
                <a:latin typeface="Lato"/>
                <a:ea typeface="Lato"/>
                <a:cs typeface="Lato"/>
                <a:sym typeface="Lato"/>
              </a:rPr>
              <a:t>Affected 3rd parties, stakeholders (social)</a:t>
            </a:r>
            <a:endParaRPr sz="1000" dirty="0">
              <a:latin typeface="Lato"/>
              <a:ea typeface="Lato"/>
              <a:cs typeface="Lato"/>
              <a:sym typeface="Lato"/>
            </a:endParaRPr>
          </a:p>
        </p:txBody>
      </p:sp>
      <p:sp>
        <p:nvSpPr>
          <p:cNvPr id="16" name="Google Shape;462;p73">
            <a:extLst>
              <a:ext uri="{FF2B5EF4-FFF2-40B4-BE49-F238E27FC236}">
                <a16:creationId xmlns:a16="http://schemas.microsoft.com/office/drawing/2014/main" id="{B374AEA3-453A-0CA7-F6F9-295A820535DC}"/>
              </a:ext>
            </a:extLst>
          </p:cNvPr>
          <p:cNvSpPr/>
          <p:nvPr/>
        </p:nvSpPr>
        <p:spPr>
          <a:xfrm rot="-3767546">
            <a:off x="2578429" y="3218975"/>
            <a:ext cx="562317" cy="380110"/>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p73">
            <a:extLst>
              <a:ext uri="{FF2B5EF4-FFF2-40B4-BE49-F238E27FC236}">
                <a16:creationId xmlns:a16="http://schemas.microsoft.com/office/drawing/2014/main" id="{3D373018-1BCC-223E-D3BC-1FBE89BF4AED}"/>
              </a:ext>
            </a:extLst>
          </p:cNvPr>
          <p:cNvSpPr/>
          <p:nvPr/>
        </p:nvSpPr>
        <p:spPr>
          <a:xfrm rot="-7542875">
            <a:off x="5488727" y="3248167"/>
            <a:ext cx="496961" cy="380061"/>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p73">
            <a:extLst>
              <a:ext uri="{FF2B5EF4-FFF2-40B4-BE49-F238E27FC236}">
                <a16:creationId xmlns:a16="http://schemas.microsoft.com/office/drawing/2014/main" id="{F0544133-F5E1-5CD0-07E0-2E61CBC90F5C}"/>
              </a:ext>
            </a:extLst>
          </p:cNvPr>
          <p:cNvSpPr txBox="1"/>
          <p:nvPr/>
        </p:nvSpPr>
        <p:spPr>
          <a:xfrm>
            <a:off x="2055440" y="1888227"/>
            <a:ext cx="639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Who</a:t>
            </a:r>
            <a:endParaRPr sz="1000">
              <a:latin typeface="Lato"/>
              <a:ea typeface="Lato"/>
              <a:cs typeface="Lato"/>
              <a:sym typeface="Lato"/>
            </a:endParaRPr>
          </a:p>
        </p:txBody>
      </p:sp>
      <p:sp>
        <p:nvSpPr>
          <p:cNvPr id="19" name="Google Shape;465;p73">
            <a:extLst>
              <a:ext uri="{FF2B5EF4-FFF2-40B4-BE49-F238E27FC236}">
                <a16:creationId xmlns:a16="http://schemas.microsoft.com/office/drawing/2014/main" id="{A175E3A8-4B23-6204-20AA-0E486F165563}"/>
              </a:ext>
            </a:extLst>
          </p:cNvPr>
          <p:cNvSpPr txBox="1"/>
          <p:nvPr/>
        </p:nvSpPr>
        <p:spPr>
          <a:xfrm>
            <a:off x="4869023" y="1887800"/>
            <a:ext cx="823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To whom</a:t>
            </a:r>
            <a:endParaRPr sz="1000">
              <a:latin typeface="Lato"/>
              <a:ea typeface="Lato"/>
              <a:cs typeface="Lato"/>
              <a:sym typeface="Lato"/>
            </a:endParaRPr>
          </a:p>
        </p:txBody>
      </p:sp>
      <p:sp>
        <p:nvSpPr>
          <p:cNvPr id="20" name="Google Shape;466;p73">
            <a:extLst>
              <a:ext uri="{FF2B5EF4-FFF2-40B4-BE49-F238E27FC236}">
                <a16:creationId xmlns:a16="http://schemas.microsoft.com/office/drawing/2014/main" id="{69FC6CA4-73F0-55B5-E18E-41626CA47A5A}"/>
              </a:ext>
            </a:extLst>
          </p:cNvPr>
          <p:cNvSpPr txBox="1"/>
          <p:nvPr/>
        </p:nvSpPr>
        <p:spPr>
          <a:xfrm>
            <a:off x="3378347" y="2769250"/>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For what</a:t>
            </a:r>
            <a:endParaRPr sz="1000">
              <a:latin typeface="Lato"/>
              <a:ea typeface="Lato"/>
              <a:cs typeface="Lato"/>
              <a:sym typeface="Lato"/>
            </a:endParaRPr>
          </a:p>
        </p:txBody>
      </p:sp>
      <p:sp>
        <p:nvSpPr>
          <p:cNvPr id="21" name="Google Shape;467;p73">
            <a:extLst>
              <a:ext uri="{FF2B5EF4-FFF2-40B4-BE49-F238E27FC236}">
                <a16:creationId xmlns:a16="http://schemas.microsoft.com/office/drawing/2014/main" id="{61EF26CA-A436-E6F3-4DB2-14E38F42E34C}"/>
              </a:ext>
            </a:extLst>
          </p:cNvPr>
          <p:cNvSpPr txBox="1"/>
          <p:nvPr/>
        </p:nvSpPr>
        <p:spPr>
          <a:xfrm>
            <a:off x="4754364" y="3645710"/>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By which</a:t>
            </a:r>
            <a:endParaRPr sz="1000">
              <a:latin typeface="Lato"/>
              <a:ea typeface="Lato"/>
              <a:cs typeface="Lato"/>
              <a:sym typeface="Lato"/>
            </a:endParaRPr>
          </a:p>
        </p:txBody>
      </p:sp>
      <p:sp>
        <p:nvSpPr>
          <p:cNvPr id="22" name="Google Shape;468;p73">
            <a:extLst>
              <a:ext uri="{FF2B5EF4-FFF2-40B4-BE49-F238E27FC236}">
                <a16:creationId xmlns:a16="http://schemas.microsoft.com/office/drawing/2014/main" id="{0A91AC84-F885-2140-DD91-099496664C54}"/>
              </a:ext>
            </a:extLst>
          </p:cNvPr>
          <p:cNvSpPr txBox="1"/>
          <p:nvPr/>
        </p:nvSpPr>
        <p:spPr>
          <a:xfrm>
            <a:off x="1838965" y="3636058"/>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Why</a:t>
            </a:r>
            <a:endParaRPr sz="1000">
              <a:latin typeface="Lato"/>
              <a:ea typeface="Lato"/>
              <a:cs typeface="Lato"/>
              <a:sym typeface="Lato"/>
            </a:endParaRPr>
          </a:p>
        </p:txBody>
      </p:sp>
      <p:sp>
        <p:nvSpPr>
          <p:cNvPr id="23" name="Google Shape;469;p73">
            <a:extLst>
              <a:ext uri="{FF2B5EF4-FFF2-40B4-BE49-F238E27FC236}">
                <a16:creationId xmlns:a16="http://schemas.microsoft.com/office/drawing/2014/main" id="{DB478A53-B919-DD05-8FEC-66753B5B1C85}"/>
              </a:ext>
            </a:extLst>
          </p:cNvPr>
          <p:cNvSpPr txBox="1"/>
          <p:nvPr/>
        </p:nvSpPr>
        <p:spPr>
          <a:xfrm>
            <a:off x="1010388" y="964875"/>
            <a:ext cx="385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Lato"/>
                <a:ea typeface="Lato"/>
                <a:cs typeface="Lato"/>
                <a:sym typeface="Lato"/>
              </a:rPr>
              <a:t>Who</a:t>
            </a:r>
            <a:r>
              <a:rPr lang="en-GB" sz="1600">
                <a:latin typeface="Lato"/>
                <a:ea typeface="Lato"/>
                <a:cs typeface="Lato"/>
                <a:sym typeface="Lato"/>
              </a:rPr>
              <a:t> is accountable to </a:t>
            </a:r>
            <a:r>
              <a:rPr lang="en-GB" sz="1600" b="1">
                <a:latin typeface="Lato"/>
                <a:ea typeface="Lato"/>
                <a:cs typeface="Lato"/>
                <a:sym typeface="Lato"/>
              </a:rPr>
              <a:t>whom</a:t>
            </a:r>
            <a:r>
              <a:rPr lang="en-GB" sz="1600">
                <a:latin typeface="Lato"/>
                <a:ea typeface="Lato"/>
                <a:cs typeface="Lato"/>
                <a:sym typeface="Lato"/>
              </a:rPr>
              <a:t>, for </a:t>
            </a:r>
            <a:r>
              <a:rPr lang="en-GB" sz="1600" b="1">
                <a:latin typeface="Lato"/>
                <a:ea typeface="Lato"/>
                <a:cs typeface="Lato"/>
                <a:sym typeface="Lato"/>
              </a:rPr>
              <a:t>what</a:t>
            </a:r>
            <a:r>
              <a:rPr lang="en-GB" sz="1600">
                <a:latin typeface="Lato"/>
                <a:ea typeface="Lato"/>
                <a:cs typeface="Lato"/>
                <a:sym typeface="Lato"/>
              </a:rPr>
              <a:t>, by </a:t>
            </a:r>
            <a:r>
              <a:rPr lang="en-GB" sz="1600" b="1">
                <a:latin typeface="Lato"/>
                <a:ea typeface="Lato"/>
                <a:cs typeface="Lato"/>
                <a:sym typeface="Lato"/>
              </a:rPr>
              <a:t>which</a:t>
            </a:r>
            <a:r>
              <a:rPr lang="en-GB" sz="1600">
                <a:latin typeface="Lato"/>
                <a:ea typeface="Lato"/>
                <a:cs typeface="Lato"/>
                <a:sym typeface="Lato"/>
              </a:rPr>
              <a:t> standards, and </a:t>
            </a:r>
            <a:r>
              <a:rPr lang="en-GB" sz="1600" b="1">
                <a:latin typeface="Lato"/>
                <a:ea typeface="Lato"/>
                <a:cs typeface="Lato"/>
                <a:sym typeface="Lato"/>
              </a:rPr>
              <a:t>why</a:t>
            </a:r>
            <a:r>
              <a:rPr lang="en-GB" sz="1600">
                <a:latin typeface="Lato"/>
                <a:ea typeface="Lato"/>
                <a:cs typeface="Lato"/>
                <a:sym typeface="Lato"/>
              </a:rPr>
              <a:t>?</a:t>
            </a:r>
            <a:endParaRPr sz="1600">
              <a:latin typeface="Lato"/>
              <a:ea typeface="Lato"/>
              <a:cs typeface="Lato"/>
              <a:sym typeface="Lato"/>
            </a:endParaRPr>
          </a:p>
        </p:txBody>
      </p:sp>
      <p:sp>
        <p:nvSpPr>
          <p:cNvPr id="24" name="Google Shape;470;p73">
            <a:extLst>
              <a:ext uri="{FF2B5EF4-FFF2-40B4-BE49-F238E27FC236}">
                <a16:creationId xmlns:a16="http://schemas.microsoft.com/office/drawing/2014/main" id="{E866D6E4-005A-3C86-EFC9-5B777632C03D}"/>
              </a:ext>
            </a:extLst>
          </p:cNvPr>
          <p:cNvSpPr txBox="1">
            <a:spLocks/>
          </p:cNvSpPr>
          <p:nvPr/>
        </p:nvSpPr>
        <p:spPr>
          <a:xfrm>
            <a:off x="8556784" y="4749851"/>
            <a:ext cx="548700" cy="393600"/>
          </a:xfrm>
          <a:prstGeom prst="rect">
            <a:avLst/>
          </a:prstGeom>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GB" smtClean="0"/>
              <a:pPr/>
              <a:t>11</a:t>
            </a:fld>
            <a:endParaRPr lang="en-GB"/>
          </a:p>
        </p:txBody>
      </p:sp>
      <p:sp>
        <p:nvSpPr>
          <p:cNvPr id="25" name="Oval 24">
            <a:extLst>
              <a:ext uri="{FF2B5EF4-FFF2-40B4-BE49-F238E27FC236}">
                <a16:creationId xmlns:a16="http://schemas.microsoft.com/office/drawing/2014/main" id="{6242201C-5443-DB4D-5C24-7654A36FBE09}"/>
              </a:ext>
            </a:extLst>
          </p:cNvPr>
          <p:cNvSpPr/>
          <p:nvPr/>
        </p:nvSpPr>
        <p:spPr>
          <a:xfrm>
            <a:off x="1268210" y="1281967"/>
            <a:ext cx="1681726" cy="3232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A288D56-F5BF-CDED-7C76-44B06D536E02}"/>
              </a:ext>
            </a:extLst>
          </p:cNvPr>
          <p:cNvSpPr/>
          <p:nvPr/>
        </p:nvSpPr>
        <p:spPr>
          <a:xfrm>
            <a:off x="4800647" y="3532093"/>
            <a:ext cx="1957763" cy="15644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07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A working definition of accountability.</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E" dirty="0"/>
              <a:t>“Accountability” definition</a:t>
            </a:r>
            <a:endParaRPr dirty="0"/>
          </a:p>
        </p:txBody>
      </p:sp>
      <p:sp>
        <p:nvSpPr>
          <p:cNvPr id="56" name="Google Shape;56;p10"/>
          <p:cNvSpPr txBox="1">
            <a:spLocks noGrp="1"/>
          </p:cNvSpPr>
          <p:nvPr>
            <p:ph type="body" idx="1"/>
          </p:nvPr>
        </p:nvSpPr>
        <p:spPr>
          <a:xfrm>
            <a:off x="311700" y="1152475"/>
            <a:ext cx="8520600" cy="331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E" dirty="0"/>
              <a:t>“A set of mechanisms, practices and attributes that sum to a governance structure which involves committing to legal and ethical obligations, policies, procedures and mechanism, explaining and demonstrating ethical implementation to internal and external stakeholders and remedying any failure to act properly”.</a:t>
            </a:r>
            <a:endParaRPr dirty="0"/>
          </a:p>
        </p:txBody>
      </p:sp>
      <p:sp>
        <p:nvSpPr>
          <p:cNvPr id="2" name="Google Shape;484;p75">
            <a:extLst>
              <a:ext uri="{FF2B5EF4-FFF2-40B4-BE49-F238E27FC236}">
                <a16:creationId xmlns:a16="http://schemas.microsoft.com/office/drawing/2014/main" id="{140211B8-DC6C-612F-6FEA-EE443033B4BA}"/>
              </a:ext>
            </a:extLst>
          </p:cNvPr>
          <p:cNvSpPr txBox="1">
            <a:spLocks/>
          </p:cNvSpPr>
          <p:nvPr/>
        </p:nvSpPr>
        <p:spPr>
          <a:xfrm>
            <a:off x="725837" y="4164013"/>
            <a:ext cx="7239000" cy="4677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en-GB" sz="800" dirty="0">
                <a:solidFill>
                  <a:srgbClr val="00144C"/>
                </a:solidFill>
                <a:latin typeface="Rubik"/>
                <a:ea typeface="Rubik"/>
                <a:cs typeface="Rubik"/>
                <a:sym typeface="Rubik"/>
              </a:rPr>
              <a:t>Derived from </a:t>
            </a:r>
            <a:r>
              <a:rPr lang="en-GB" sz="800" dirty="0" err="1">
                <a:solidFill>
                  <a:srgbClr val="00144C"/>
                </a:solidFill>
                <a:latin typeface="Rubik"/>
                <a:ea typeface="Rubik"/>
                <a:cs typeface="Rubik"/>
                <a:sym typeface="Rubik"/>
              </a:rPr>
              <a:t>Felici</a:t>
            </a:r>
            <a:r>
              <a:rPr lang="en-GB" sz="800" dirty="0">
                <a:solidFill>
                  <a:srgbClr val="00144C"/>
                </a:solidFill>
                <a:latin typeface="Rubik"/>
                <a:ea typeface="Rubik"/>
                <a:cs typeface="Rubik"/>
                <a:sym typeface="Rubik"/>
              </a:rPr>
              <a:t> et al. 2013. Used in </a:t>
            </a:r>
            <a:r>
              <a:rPr lang="en-GB" sz="800" dirty="0">
                <a:solidFill>
                  <a:srgbClr val="00144C"/>
                </a:solidFill>
                <a:latin typeface="Rubik"/>
                <a:ea typeface="Rubik"/>
                <a:cs typeface="Rubik"/>
                <a:sym typeface="Rubik"/>
                <a:hlinkClick r:id="rId3">
                  <a:extLst>
                    <a:ext uri="{A12FA001-AC4F-418D-AE19-62706E023703}">
                      <ahyp:hlinkClr xmlns:ahyp="http://schemas.microsoft.com/office/drawing/2018/hyperlinkcolor" val="tx"/>
                    </a:ext>
                  </a:extLst>
                </a:hlinkClick>
              </a:rPr>
              <a:t>IEEE Global Initiative on Ethics of Autonomous and Intelligent Systems</a:t>
            </a:r>
            <a:r>
              <a:rPr lang="en-GB" sz="800" dirty="0">
                <a:solidFill>
                  <a:srgbClr val="00144C"/>
                </a:solidFill>
                <a:latin typeface="Rubik"/>
                <a:ea typeface="Rubik"/>
                <a:cs typeface="Rubik"/>
                <a:sym typeface="Rubik"/>
              </a:rPr>
              <a:t> and in </a:t>
            </a:r>
            <a:r>
              <a:rPr lang="en-GB" sz="800" dirty="0">
                <a:solidFill>
                  <a:srgbClr val="00144C"/>
                </a:solidFill>
                <a:latin typeface="Rubik"/>
                <a:ea typeface="Rubik"/>
                <a:cs typeface="Rubik"/>
                <a:sym typeface="Rubik"/>
                <a:hlinkClick r:id="rId4">
                  <a:extLst>
                    <a:ext uri="{A12FA001-AC4F-418D-AE19-62706E023703}">
                      <ahyp:hlinkClr xmlns:ahyp="http://schemas.microsoft.com/office/drawing/2018/hyperlinkcolor" val="tx"/>
                    </a:ext>
                  </a:extLst>
                </a:hlinkClick>
              </a:rPr>
              <a:t>“A governance framework for algorithmic accountability and transparency”</a:t>
            </a:r>
            <a:r>
              <a:rPr lang="en-GB" sz="800" dirty="0">
                <a:solidFill>
                  <a:srgbClr val="00144C"/>
                </a:solidFill>
                <a:latin typeface="Rubik"/>
                <a:ea typeface="Rubik"/>
                <a:cs typeface="Rubik"/>
                <a:sym typeface="Rubik"/>
              </a:rPr>
              <a:t> study report by European Parliamentary Research Service.</a:t>
            </a:r>
          </a:p>
        </p:txBody>
      </p:sp>
    </p:spTree>
    <p:extLst>
      <p:ext uri="{BB962C8B-B14F-4D97-AF65-F5344CB8AC3E}">
        <p14:creationId xmlns:p14="http://schemas.microsoft.com/office/powerpoint/2010/main" val="104460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E" dirty="0"/>
              <a:t>Purposes of Public Accountability</a:t>
            </a:r>
            <a:br>
              <a:rPr lang="en-IE" dirty="0"/>
            </a:br>
            <a:r>
              <a:rPr lang="en-IE" sz="1300" dirty="0"/>
              <a:t>(adapted from </a:t>
            </a:r>
            <a:r>
              <a:rPr lang="en-IE" sz="1300" dirty="0" err="1"/>
              <a:t>Bovens</a:t>
            </a:r>
            <a:r>
              <a:rPr lang="en-IE" sz="1300" dirty="0"/>
              <a:t> et al. 2010)</a:t>
            </a:r>
            <a:endParaRPr dirty="0"/>
          </a:p>
        </p:txBody>
      </p:sp>
      <p:sp>
        <p:nvSpPr>
          <p:cNvPr id="56" name="Google Shape;56;p10"/>
          <p:cNvSpPr txBox="1">
            <a:spLocks noGrp="1"/>
          </p:cNvSpPr>
          <p:nvPr>
            <p:ph type="body" idx="1"/>
          </p:nvPr>
        </p:nvSpPr>
        <p:spPr>
          <a:xfrm>
            <a:off x="311700" y="1152475"/>
            <a:ext cx="6100251" cy="3317400"/>
          </a:xfrm>
          <a:prstGeom prst="rect">
            <a:avLst/>
          </a:prstGeom>
        </p:spPr>
        <p:txBody>
          <a:bodyPr spcFirstLastPara="1" wrap="square" lIns="91425" tIns="91425" rIns="91425" bIns="91425" anchor="t" anchorCtr="0">
            <a:normAutofit/>
          </a:bodyPr>
          <a:lstStyle/>
          <a:p>
            <a:pPr marL="457200" lvl="0" indent="-328453" algn="l" rtl="0">
              <a:spcBef>
                <a:spcPts val="500"/>
              </a:spcBef>
              <a:spcAft>
                <a:spcPts val="0"/>
              </a:spcAft>
              <a:buSzPct val="100000"/>
              <a:buChar char="▪"/>
            </a:pPr>
            <a:r>
              <a:rPr lang="en-GB" b="1" dirty="0"/>
              <a:t>Democratic perspective</a:t>
            </a:r>
          </a:p>
          <a:p>
            <a:pPr marL="914400" lvl="1" indent="-328453" algn="l" rtl="0">
              <a:spcBef>
                <a:spcPts val="0"/>
              </a:spcBef>
              <a:spcAft>
                <a:spcPts val="0"/>
              </a:spcAft>
              <a:buSzPct val="100000"/>
              <a:buChar char="▪"/>
            </a:pPr>
            <a:r>
              <a:rPr lang="en-GB" dirty="0"/>
              <a:t>Popular control</a:t>
            </a:r>
          </a:p>
          <a:p>
            <a:pPr marL="914400" lvl="1" indent="-328453" algn="l" rtl="0">
              <a:spcBef>
                <a:spcPts val="0"/>
              </a:spcBef>
              <a:spcAft>
                <a:spcPts val="0"/>
              </a:spcAft>
              <a:buSzPct val="100000"/>
              <a:buChar char="▪"/>
            </a:pPr>
            <a:r>
              <a:rPr lang="en-GB" i="1" dirty="0" err="1"/>
              <a:t>Explainability</a:t>
            </a:r>
            <a:r>
              <a:rPr lang="en-GB" i="1" dirty="0"/>
              <a:t> (legitimacy) + Human oversight (lawful + ethical)</a:t>
            </a:r>
          </a:p>
          <a:p>
            <a:pPr marL="457200" lvl="0" indent="-328453" algn="l" rtl="0">
              <a:spcBef>
                <a:spcPts val="0"/>
              </a:spcBef>
              <a:spcAft>
                <a:spcPts val="0"/>
              </a:spcAft>
              <a:buSzPct val="100000"/>
              <a:buChar char="▪"/>
            </a:pPr>
            <a:r>
              <a:rPr lang="en-GB" b="1" dirty="0"/>
              <a:t>Constitutional perspective</a:t>
            </a:r>
          </a:p>
          <a:p>
            <a:pPr marL="914400" lvl="1" indent="-328453" algn="l" rtl="0">
              <a:spcBef>
                <a:spcPts val="0"/>
              </a:spcBef>
              <a:spcAft>
                <a:spcPts val="0"/>
              </a:spcAft>
              <a:buSzPct val="100000"/>
              <a:buChar char="▪"/>
            </a:pPr>
            <a:r>
              <a:rPr lang="en-GB" dirty="0"/>
              <a:t>Prevention of corruption and abuse of power</a:t>
            </a:r>
          </a:p>
          <a:p>
            <a:pPr marL="914400" lvl="1" indent="-328453" algn="l" rtl="0">
              <a:spcBef>
                <a:spcPts val="0"/>
              </a:spcBef>
              <a:spcAft>
                <a:spcPts val="0"/>
              </a:spcAft>
              <a:buSzPct val="100000"/>
              <a:buChar char="▪"/>
            </a:pPr>
            <a:r>
              <a:rPr lang="en-GB" i="1" dirty="0"/>
              <a:t>Bias and drift detection (technically robust + ethical)</a:t>
            </a:r>
          </a:p>
          <a:p>
            <a:pPr marL="457200" lvl="0" indent="-328453" algn="l" rtl="0">
              <a:spcBef>
                <a:spcPts val="0"/>
              </a:spcBef>
              <a:spcAft>
                <a:spcPts val="0"/>
              </a:spcAft>
              <a:buSzPct val="100000"/>
              <a:buChar char="▪"/>
            </a:pPr>
            <a:r>
              <a:rPr lang="en-GB" b="1" dirty="0"/>
              <a:t>Learning perspective</a:t>
            </a:r>
          </a:p>
          <a:p>
            <a:pPr marL="914400" lvl="1" indent="-328453" algn="l" rtl="0">
              <a:spcBef>
                <a:spcPts val="0"/>
              </a:spcBef>
              <a:spcAft>
                <a:spcPts val="0"/>
              </a:spcAft>
              <a:buSzPct val="100000"/>
              <a:buChar char="▪"/>
            </a:pPr>
            <a:r>
              <a:rPr lang="en-GB" dirty="0"/>
              <a:t>Maximising public value</a:t>
            </a:r>
          </a:p>
          <a:p>
            <a:pPr marL="914400" lvl="1" indent="-328453" algn="l" rtl="0">
              <a:spcBef>
                <a:spcPts val="0"/>
              </a:spcBef>
              <a:spcAft>
                <a:spcPts val="0"/>
              </a:spcAft>
              <a:buSzPct val="100000"/>
              <a:buChar char="▪"/>
            </a:pPr>
            <a:r>
              <a:rPr lang="en-GB" i="1" dirty="0"/>
              <a:t>Information that allow the improvement of the system (technically robust, organizational learning)</a:t>
            </a:r>
          </a:p>
        </p:txBody>
      </p:sp>
    </p:spTree>
    <p:extLst>
      <p:ext uri="{BB962C8B-B14F-4D97-AF65-F5344CB8AC3E}">
        <p14:creationId xmlns:p14="http://schemas.microsoft.com/office/powerpoint/2010/main" val="410014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E" dirty="0"/>
              <a:t>Accountability as a virtue and as a mechanism</a:t>
            </a:r>
            <a:endParaRPr dirty="0"/>
          </a:p>
        </p:txBody>
      </p:sp>
      <p:graphicFrame>
        <p:nvGraphicFramePr>
          <p:cNvPr id="2" name="Google Shape;485;p75">
            <a:extLst>
              <a:ext uri="{FF2B5EF4-FFF2-40B4-BE49-F238E27FC236}">
                <a16:creationId xmlns:a16="http://schemas.microsoft.com/office/drawing/2014/main" id="{0A1CCADB-8758-A5FA-ECFE-F556ABEF1E9F}"/>
              </a:ext>
            </a:extLst>
          </p:cNvPr>
          <p:cNvGraphicFramePr/>
          <p:nvPr>
            <p:extLst>
              <p:ext uri="{D42A27DB-BD31-4B8C-83A1-F6EECF244321}">
                <p14:modId xmlns:p14="http://schemas.microsoft.com/office/powerpoint/2010/main" val="1304988646"/>
              </p:ext>
            </p:extLst>
          </p:nvPr>
        </p:nvGraphicFramePr>
        <p:xfrm>
          <a:off x="725837" y="1183553"/>
          <a:ext cx="7239000" cy="2992120"/>
        </p:xfrm>
        <a:graphic>
          <a:graphicData uri="http://schemas.openxmlformats.org/drawingml/2006/table">
            <a:tbl>
              <a:tblPr>
                <a:noFil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sz="1100" dirty="0">
                          <a:latin typeface="Rubik"/>
                          <a:ea typeface="Rubik"/>
                          <a:cs typeface="Rubik"/>
                          <a:sym typeface="Rubik"/>
                        </a:rPr>
                        <a:t>Accountability as a virtue</a:t>
                      </a:r>
                      <a:endParaRPr sz="1100"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GB" sz="1100" b="0" dirty="0">
                          <a:latin typeface="Rubik"/>
                          <a:ea typeface="Rubik"/>
                          <a:cs typeface="Rubik"/>
                          <a:sym typeface="Rubik"/>
                        </a:rPr>
                        <a:t>Accountability as a mechanism</a:t>
                      </a:r>
                      <a:endParaRPr sz="1100" b="0"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100" b="1" u="sng" dirty="0">
                          <a:latin typeface="Rubik"/>
                          <a:ea typeface="Rubik"/>
                          <a:cs typeface="Rubik"/>
                          <a:sym typeface="Rubik"/>
                        </a:rPr>
                        <a:t>Focus on Behaviour</a:t>
                      </a:r>
                      <a:endParaRPr sz="1100" b="1" u="sng"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GB" sz="1100" b="1" u="sng" dirty="0">
                          <a:latin typeface="Rubik"/>
                          <a:ea typeface="Rubik"/>
                          <a:cs typeface="Rubik"/>
                          <a:sym typeface="Rubik"/>
                        </a:rPr>
                        <a:t>Focus on governance of behaviour</a:t>
                      </a:r>
                      <a:endParaRPr sz="1100" b="1" u="sng"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100">
                          <a:latin typeface="Rubik"/>
                          <a:ea typeface="Rubik"/>
                          <a:cs typeface="Rubik"/>
                          <a:sym typeface="Rubik"/>
                        </a:rPr>
                        <a:t>Focus on actual performance of agencies</a:t>
                      </a:r>
                      <a:endParaRPr sz="110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GB" sz="1100" b="0" dirty="0">
                          <a:latin typeface="Rubik"/>
                          <a:ea typeface="Rubik"/>
                          <a:cs typeface="Rubik"/>
                          <a:sym typeface="Rubik"/>
                        </a:rPr>
                        <a:t>Focus on institutional relation or arrangement in which an agent can be held to account by another agent or institution</a:t>
                      </a:r>
                      <a:endParaRPr sz="1100" b="0"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100">
                          <a:latin typeface="Rubik"/>
                          <a:ea typeface="Rubik"/>
                          <a:cs typeface="Rubik"/>
                          <a:sym typeface="Rubik"/>
                        </a:rPr>
                        <a:t>Accountability is dependent variable; accountability has effect on behaviour</a:t>
                      </a:r>
                      <a:endParaRPr sz="110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GB" sz="1100" b="0" dirty="0">
                          <a:latin typeface="Rubik"/>
                          <a:ea typeface="Rubik"/>
                          <a:cs typeface="Rubik"/>
                          <a:sym typeface="Rubik"/>
                        </a:rPr>
                        <a:t>Accountability is independent variable; accountability may or may not have effect on behaviour</a:t>
                      </a:r>
                      <a:endParaRPr sz="1100" b="0"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100">
                          <a:latin typeface="Rubik"/>
                          <a:ea typeface="Rubik"/>
                          <a:cs typeface="Rubik"/>
                          <a:sym typeface="Rubik"/>
                        </a:rPr>
                        <a:t>Virtue is more domain-specific</a:t>
                      </a:r>
                      <a:endParaRPr sz="110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GB" sz="1100" b="0" dirty="0">
                          <a:latin typeface="Rubik"/>
                          <a:ea typeface="Rubik"/>
                          <a:cs typeface="Rubik"/>
                          <a:sym typeface="Rubik"/>
                        </a:rPr>
                        <a:t>Mechanism is less domain-specific</a:t>
                      </a:r>
                      <a:endParaRPr sz="1100" b="0"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100" dirty="0">
                          <a:latin typeface="Rubik"/>
                          <a:ea typeface="Rubik"/>
                          <a:cs typeface="Rubik"/>
                          <a:sym typeface="Rubik"/>
                        </a:rPr>
                        <a:t>In AI context: How the AI system performs (accuracy, drift, etc.)</a:t>
                      </a:r>
                      <a:endParaRPr sz="1100"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GB" sz="1100" b="0" dirty="0">
                          <a:latin typeface="Rubik"/>
                          <a:ea typeface="Rubik"/>
                          <a:cs typeface="Rubik"/>
                          <a:sym typeface="Rubik"/>
                        </a:rPr>
                        <a:t>In AI context: How the AI system get built and served</a:t>
                      </a:r>
                      <a:endParaRPr sz="1100" b="0"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100" b="1" dirty="0">
                          <a:latin typeface="Rubik"/>
                          <a:ea typeface="Rubik"/>
                          <a:cs typeface="Rubik"/>
                          <a:sym typeface="Rubik"/>
                        </a:rPr>
                        <a:t>AI regulations: Post-market monitoring</a:t>
                      </a:r>
                      <a:endParaRPr sz="1100" b="1" dirty="0">
                        <a:latin typeface="Rubik"/>
                        <a:ea typeface="Rubik"/>
                        <a:cs typeface="Rubik"/>
                        <a:sym typeface="Rubik"/>
                      </a:endParaRPr>
                    </a:p>
                  </a:txBody>
                  <a:tcPr marL="63500" marR="63500" marT="63500" marB="6350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100" b="1" dirty="0">
                          <a:latin typeface="Rubik"/>
                          <a:ea typeface="Rubik"/>
                          <a:cs typeface="Rubik"/>
                          <a:sym typeface="Rubik"/>
                        </a:rPr>
                        <a:t>AI regulations: Quality management system, Technical documentation</a:t>
                      </a:r>
                      <a:endParaRPr sz="1100" b="1" dirty="0">
                        <a:latin typeface="Rubik"/>
                        <a:ea typeface="Rubik"/>
                        <a:cs typeface="Rubik"/>
                        <a:sym typeface="Rubik"/>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2047271986"/>
                  </a:ext>
                </a:extLst>
              </a:tr>
            </a:tbl>
          </a:graphicData>
        </a:graphic>
      </p:graphicFrame>
      <p:sp>
        <p:nvSpPr>
          <p:cNvPr id="3" name="Google Shape;484;p75">
            <a:extLst>
              <a:ext uri="{FF2B5EF4-FFF2-40B4-BE49-F238E27FC236}">
                <a16:creationId xmlns:a16="http://schemas.microsoft.com/office/drawing/2014/main" id="{4FC42750-4759-947F-0BBA-AA45670ED43C}"/>
              </a:ext>
            </a:extLst>
          </p:cNvPr>
          <p:cNvSpPr txBox="1">
            <a:spLocks noGrp="1"/>
          </p:cNvSpPr>
          <p:nvPr>
            <p:ph type="body" idx="1"/>
          </p:nvPr>
        </p:nvSpPr>
        <p:spPr>
          <a:xfrm>
            <a:off x="725837" y="4164013"/>
            <a:ext cx="7239000" cy="4677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dirty="0">
                <a:solidFill>
                  <a:schemeClr val="dk1"/>
                </a:solidFill>
                <a:latin typeface="Rubik"/>
                <a:ea typeface="Rubik"/>
                <a:cs typeface="Rubik"/>
                <a:sym typeface="Rubik"/>
              </a:rPr>
              <a:t>Adapted from </a:t>
            </a:r>
            <a:r>
              <a:rPr lang="en-GB" sz="800" dirty="0" err="1">
                <a:solidFill>
                  <a:schemeClr val="dk1"/>
                </a:solidFill>
                <a:latin typeface="Rubik"/>
                <a:ea typeface="Rubik"/>
                <a:cs typeface="Rubik"/>
                <a:sym typeface="Rubik"/>
              </a:rPr>
              <a:t>Bovens</a:t>
            </a:r>
            <a:r>
              <a:rPr lang="en-GB" sz="800" dirty="0">
                <a:solidFill>
                  <a:schemeClr val="dk1"/>
                </a:solidFill>
                <a:latin typeface="Rubik"/>
                <a:ea typeface="Rubik"/>
                <a:cs typeface="Rubik"/>
                <a:sym typeface="Rubik"/>
              </a:rPr>
              <a:t>, M., </a:t>
            </a:r>
            <a:r>
              <a:rPr lang="en-GB" sz="800" dirty="0" err="1">
                <a:solidFill>
                  <a:schemeClr val="dk1"/>
                </a:solidFill>
                <a:latin typeface="Rubik"/>
                <a:ea typeface="Rubik"/>
                <a:cs typeface="Rubik"/>
                <a:sym typeface="Rubik"/>
              </a:rPr>
              <a:t>Schillemans</a:t>
            </a:r>
            <a:r>
              <a:rPr lang="en-GB" sz="800" dirty="0">
                <a:solidFill>
                  <a:schemeClr val="dk1"/>
                </a:solidFill>
                <a:latin typeface="Rubik"/>
                <a:ea typeface="Rubik"/>
                <a:cs typeface="Rubik"/>
                <a:sym typeface="Rubik"/>
              </a:rPr>
              <a:t>, T., </a:t>
            </a:r>
            <a:r>
              <a:rPr lang="en-GB" sz="800" dirty="0" err="1">
                <a:solidFill>
                  <a:schemeClr val="dk1"/>
                </a:solidFill>
                <a:latin typeface="Rubik"/>
                <a:ea typeface="Rubik"/>
                <a:cs typeface="Rubik"/>
                <a:sym typeface="Rubik"/>
              </a:rPr>
              <a:t>Goodin</a:t>
            </a:r>
            <a:r>
              <a:rPr lang="en-GB" sz="800" dirty="0">
                <a:solidFill>
                  <a:schemeClr val="dk1"/>
                </a:solidFill>
                <a:latin typeface="Rubik"/>
                <a:ea typeface="Rubik"/>
                <a:cs typeface="Rubik"/>
                <a:sym typeface="Rubik"/>
              </a:rPr>
              <a:t>, R.E., 2014. Public Accountability, in: The Oxford Handbook of Public Accountability. Oxford University Press, Oxford, New York, pp. 1–20. https://</a:t>
            </a:r>
            <a:r>
              <a:rPr lang="en-GB" sz="800" dirty="0" err="1">
                <a:solidFill>
                  <a:schemeClr val="dk1"/>
                </a:solidFill>
                <a:latin typeface="Rubik"/>
                <a:ea typeface="Rubik"/>
                <a:cs typeface="Rubik"/>
                <a:sym typeface="Rubik"/>
              </a:rPr>
              <a:t>doi.org</a:t>
            </a:r>
            <a:r>
              <a:rPr lang="en-GB" sz="800" dirty="0">
                <a:solidFill>
                  <a:schemeClr val="dk1"/>
                </a:solidFill>
                <a:latin typeface="Rubik"/>
                <a:ea typeface="Rubik"/>
                <a:cs typeface="Rubik"/>
                <a:sym typeface="Rubik"/>
              </a:rPr>
              <a:t>/10.1093/</a:t>
            </a:r>
            <a:r>
              <a:rPr lang="en-GB" sz="800" dirty="0" err="1">
                <a:solidFill>
                  <a:schemeClr val="dk1"/>
                </a:solidFill>
                <a:latin typeface="Rubik"/>
                <a:ea typeface="Rubik"/>
                <a:cs typeface="Rubik"/>
                <a:sym typeface="Rubik"/>
              </a:rPr>
              <a:t>oxfordhb</a:t>
            </a:r>
            <a:r>
              <a:rPr lang="en-GB" sz="800" dirty="0">
                <a:solidFill>
                  <a:schemeClr val="dk1"/>
                </a:solidFill>
                <a:latin typeface="Rubik"/>
                <a:ea typeface="Rubik"/>
                <a:cs typeface="Rubik"/>
                <a:sym typeface="Rubik"/>
              </a:rPr>
              <a:t>/9780199641253.013.0012</a:t>
            </a:r>
            <a:endParaRPr sz="800" dirty="0">
              <a:solidFill>
                <a:schemeClr val="dk1"/>
              </a:solidFill>
              <a:latin typeface="Rubik"/>
              <a:ea typeface="Rubik"/>
              <a:cs typeface="Rubik"/>
              <a:sym typeface="Rubik"/>
            </a:endParaRPr>
          </a:p>
        </p:txBody>
      </p:sp>
    </p:spTree>
    <p:extLst>
      <p:ext uri="{BB962C8B-B14F-4D97-AF65-F5344CB8AC3E}">
        <p14:creationId xmlns:p14="http://schemas.microsoft.com/office/powerpoint/2010/main" val="89117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E" dirty="0"/>
              <a:t>“Non-algorithmic” accountability</a:t>
            </a:r>
            <a:endParaRPr dirty="0"/>
          </a:p>
        </p:txBody>
      </p:sp>
      <p:sp>
        <p:nvSpPr>
          <p:cNvPr id="56" name="Google Shape;56;p10"/>
          <p:cNvSpPr txBox="1">
            <a:spLocks noGrp="1"/>
          </p:cNvSpPr>
          <p:nvPr>
            <p:ph type="body" idx="1"/>
          </p:nvPr>
        </p:nvSpPr>
        <p:spPr>
          <a:xfrm>
            <a:off x="311700" y="1152475"/>
            <a:ext cx="6162579" cy="3317400"/>
          </a:xfrm>
          <a:prstGeom prst="rect">
            <a:avLst/>
          </a:prstGeom>
        </p:spPr>
        <p:txBody>
          <a:bodyPr spcFirstLastPara="1" wrap="square" lIns="91425" tIns="91425" rIns="91425" bIns="91425" anchor="t" anchorCtr="0">
            <a:normAutofit/>
          </a:bodyPr>
          <a:lstStyle/>
          <a:p>
            <a:pPr marL="0" lvl="0" indent="0" algn="l" rtl="0">
              <a:spcBef>
                <a:spcPts val="500"/>
              </a:spcBef>
              <a:spcAft>
                <a:spcPts val="0"/>
              </a:spcAft>
              <a:buNone/>
            </a:pPr>
            <a:r>
              <a:rPr lang="en-GB" dirty="0"/>
              <a:t>“Technical issues in algorithmic accountability are largely a question if the system behaves </a:t>
            </a:r>
            <a:r>
              <a:rPr lang="en-GB" dirty="0">
                <a:highlight>
                  <a:srgbClr val="F7DA00"/>
                </a:highlight>
              </a:rPr>
              <a:t>according to specifications</a:t>
            </a:r>
            <a:r>
              <a:rPr lang="en-GB" dirty="0"/>
              <a:t>.</a:t>
            </a:r>
          </a:p>
          <a:p>
            <a:pPr marL="0" lvl="0" indent="0" algn="l" rtl="0">
              <a:spcBef>
                <a:spcPts val="500"/>
              </a:spcBef>
              <a:spcAft>
                <a:spcPts val="0"/>
              </a:spcAft>
              <a:buNone/>
            </a:pPr>
            <a:endParaRPr lang="en-GB" dirty="0"/>
          </a:p>
          <a:p>
            <a:pPr marL="0" lvl="0" indent="0" algn="l" rtl="0">
              <a:lnSpc>
                <a:spcPct val="120000"/>
              </a:lnSpc>
              <a:spcBef>
                <a:spcPts val="500"/>
              </a:spcBef>
              <a:spcAft>
                <a:spcPts val="0"/>
              </a:spcAft>
              <a:buNone/>
            </a:pPr>
            <a:r>
              <a:rPr lang="en-GB" dirty="0"/>
              <a:t>Accountability issues such as redress are </a:t>
            </a:r>
            <a:r>
              <a:rPr lang="en-GB" u="sng" dirty="0"/>
              <a:t>beyond the technical challenges of the algorithm</a:t>
            </a:r>
            <a:r>
              <a:rPr lang="en-GB" dirty="0"/>
              <a:t>; these are more a question about the actions </a:t>
            </a:r>
            <a:r>
              <a:rPr lang="en-GB" dirty="0">
                <a:highlight>
                  <a:srgbClr val="76D103"/>
                </a:highlight>
              </a:rPr>
              <a:t>implied by the specifications.</a:t>
            </a:r>
            <a:r>
              <a:rPr lang="en-GB" dirty="0"/>
              <a:t>”</a:t>
            </a:r>
          </a:p>
        </p:txBody>
      </p:sp>
      <p:sp>
        <p:nvSpPr>
          <p:cNvPr id="2" name="Google Shape;493;p76">
            <a:extLst>
              <a:ext uri="{FF2B5EF4-FFF2-40B4-BE49-F238E27FC236}">
                <a16:creationId xmlns:a16="http://schemas.microsoft.com/office/drawing/2014/main" id="{82BD0CE2-E4CA-B641-8AFA-EFE10A747E36}"/>
              </a:ext>
            </a:extLst>
          </p:cNvPr>
          <p:cNvSpPr txBox="1"/>
          <p:nvPr/>
        </p:nvSpPr>
        <p:spPr>
          <a:xfrm>
            <a:off x="311700" y="3991025"/>
            <a:ext cx="6162579"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solidFill>
                  <a:schemeClr val="dk1"/>
                </a:solidFill>
                <a:latin typeface="Rubik"/>
                <a:ea typeface="Rubik"/>
                <a:cs typeface="Rubik"/>
                <a:sym typeface="Rubik"/>
              </a:rPr>
              <a:t>European Parliament. Directorate General for Parliamentary Research Services. "A Governance Framework for Algorithmic Accountability and Transparency."</a:t>
            </a:r>
            <a:endParaRPr sz="1000" dirty="0">
              <a:solidFill>
                <a:schemeClr val="dk1"/>
              </a:solidFill>
              <a:latin typeface="Rubik"/>
              <a:ea typeface="Rubik"/>
              <a:cs typeface="Rubik"/>
              <a:sym typeface="Rubik"/>
            </a:endParaRPr>
          </a:p>
        </p:txBody>
      </p:sp>
    </p:spTree>
    <p:extLst>
      <p:ext uri="{BB962C8B-B14F-4D97-AF65-F5344CB8AC3E}">
        <p14:creationId xmlns:p14="http://schemas.microsoft.com/office/powerpoint/2010/main" val="391251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Information obligations</a:t>
            </a:r>
            <a:endParaRPr dirty="0"/>
          </a:p>
        </p:txBody>
      </p:sp>
    </p:spTree>
    <p:extLst>
      <p:ext uri="{BB962C8B-B14F-4D97-AF65-F5344CB8AC3E}">
        <p14:creationId xmlns:p14="http://schemas.microsoft.com/office/powerpoint/2010/main" val="332020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E" dirty="0"/>
              <a:t>Information obligations in EU AI Act that can support accountability (partial)</a:t>
            </a:r>
            <a:endParaRPr dirty="0"/>
          </a:p>
        </p:txBody>
      </p:sp>
      <p:graphicFrame>
        <p:nvGraphicFramePr>
          <p:cNvPr id="3" name="Google Shape;509;p78">
            <a:extLst>
              <a:ext uri="{FF2B5EF4-FFF2-40B4-BE49-F238E27FC236}">
                <a16:creationId xmlns:a16="http://schemas.microsoft.com/office/drawing/2014/main" id="{025ED688-DB45-828E-0C8B-36B2A84A8AA1}"/>
              </a:ext>
            </a:extLst>
          </p:cNvPr>
          <p:cNvGraphicFramePr/>
          <p:nvPr>
            <p:extLst>
              <p:ext uri="{D42A27DB-BD31-4B8C-83A1-F6EECF244321}">
                <p14:modId xmlns:p14="http://schemas.microsoft.com/office/powerpoint/2010/main" val="219244456"/>
              </p:ext>
            </p:extLst>
          </p:nvPr>
        </p:nvGraphicFramePr>
        <p:xfrm>
          <a:off x="768473" y="1381292"/>
          <a:ext cx="3569150" cy="3169680"/>
        </p:xfrm>
        <a:graphic>
          <a:graphicData uri="http://schemas.openxmlformats.org/drawingml/2006/table">
            <a:tbl>
              <a:tblPr>
                <a:noFill/>
              </a:tblPr>
              <a:tblGrid>
                <a:gridCol w="356915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GB" b="1">
                          <a:latin typeface="Rubik"/>
                          <a:ea typeface="Rubik"/>
                          <a:cs typeface="Rubik"/>
                          <a:sym typeface="Rubik"/>
                        </a:rPr>
                        <a:t>For high-risk AI systems</a:t>
                      </a:r>
                      <a:endParaRPr b="1">
                        <a:latin typeface="Rubik"/>
                        <a:ea typeface="Rubik"/>
                        <a:cs typeface="Rubik"/>
                        <a:sym typeface="Rubik"/>
                      </a:endParaRPr>
                    </a:p>
                  </a:txBody>
                  <a:tcPr marL="91425" marR="91425" marT="91425" marB="91425">
                    <a:solidFill>
                      <a:srgbClr val="B6D7A8"/>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Rubik"/>
                          <a:ea typeface="Rubik"/>
                          <a:cs typeface="Rubik"/>
                          <a:sym typeface="Rubik"/>
                        </a:rPr>
                        <a:t>Provider name, registered trade name</a:t>
                      </a:r>
                      <a:endParaRPr>
                        <a:latin typeface="Rubik"/>
                        <a:ea typeface="Rubik"/>
                        <a:cs typeface="Rubik"/>
                        <a:sym typeface="Rubik"/>
                      </a:endParaRPr>
                    </a:p>
                  </a:txBody>
                  <a:tcPr marL="91425" marR="91425" marT="91425" marB="91425">
                    <a:solidFill>
                      <a:srgbClr val="D9EAD3"/>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Rubik"/>
                          <a:ea typeface="Rubik"/>
                          <a:cs typeface="Rubik"/>
                          <a:sym typeface="Rubik"/>
                        </a:rPr>
                        <a:t>Intended purpose</a:t>
                      </a:r>
                      <a:endParaRPr>
                        <a:latin typeface="Rubik"/>
                        <a:ea typeface="Rubik"/>
                        <a:cs typeface="Rubik"/>
                        <a:sym typeface="Rubik"/>
                      </a:endParaRPr>
                    </a:p>
                  </a:txBody>
                  <a:tcPr marL="91425" marR="91425" marT="91425" marB="91425">
                    <a:solidFill>
                      <a:srgbClr val="D9EAD3"/>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Rubik"/>
                          <a:ea typeface="Rubik"/>
                          <a:cs typeface="Rubik"/>
                          <a:sym typeface="Rubik"/>
                        </a:rPr>
                        <a:t>Instruction for use</a:t>
                      </a:r>
                      <a:endParaRPr>
                        <a:latin typeface="Rubik"/>
                        <a:ea typeface="Rubik"/>
                        <a:cs typeface="Rubik"/>
                        <a:sym typeface="Rubik"/>
                      </a:endParaRPr>
                    </a:p>
                  </a:txBody>
                  <a:tcPr marL="91425" marR="91425" marT="91425" marB="91425">
                    <a:solidFill>
                      <a:srgbClr val="D9EAD3"/>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Rubik"/>
                          <a:ea typeface="Rubik"/>
                          <a:cs typeface="Rubik"/>
                          <a:sym typeface="Rubik"/>
                        </a:rPr>
                        <a:t>Design choices</a:t>
                      </a:r>
                      <a:endParaRPr>
                        <a:latin typeface="Rubik"/>
                        <a:ea typeface="Rubik"/>
                        <a:cs typeface="Rubik"/>
                        <a:sym typeface="Rubik"/>
                      </a:endParaRPr>
                    </a:p>
                  </a:txBody>
                  <a:tcPr marL="91425" marR="91425" marT="91425" marB="91425">
                    <a:solidFill>
                      <a:srgbClr val="D9EAD3"/>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Rubik"/>
                          <a:ea typeface="Rubik"/>
                          <a:cs typeface="Rubik"/>
                          <a:sym typeface="Rubik"/>
                        </a:rPr>
                        <a:t>Standards applicable</a:t>
                      </a:r>
                      <a:endParaRPr>
                        <a:latin typeface="Rubik"/>
                        <a:ea typeface="Rubik"/>
                        <a:cs typeface="Rubik"/>
                        <a:sym typeface="Rubik"/>
                      </a:endParaRPr>
                    </a:p>
                  </a:txBody>
                  <a:tcPr marL="91425" marR="91425" marT="91425" marB="91425">
                    <a:solidFill>
                      <a:srgbClr val="D9EAD3"/>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Rubik"/>
                          <a:ea typeface="Rubik"/>
                          <a:cs typeface="Rubik"/>
                          <a:sym typeface="Rubik"/>
                        </a:rPr>
                        <a:t>Data origin, Collection original purpose</a:t>
                      </a:r>
                      <a:endParaRPr>
                        <a:latin typeface="Rubik"/>
                        <a:ea typeface="Rubik"/>
                        <a:cs typeface="Rubik"/>
                        <a:sym typeface="Rubik"/>
                      </a:endParaRPr>
                    </a:p>
                  </a:txBody>
                  <a:tcPr marL="91425" marR="91425" marT="91425" marB="91425">
                    <a:solidFill>
                      <a:srgbClr val="D9EAD3"/>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dirty="0">
                          <a:latin typeface="Rubik"/>
                          <a:ea typeface="Rubik"/>
                          <a:cs typeface="Rubik"/>
                          <a:sym typeface="Rubik"/>
                        </a:rPr>
                        <a:t>Possible biases, Measures to detect</a:t>
                      </a:r>
                      <a:endParaRPr dirty="0">
                        <a:latin typeface="Rubik"/>
                        <a:ea typeface="Rubik"/>
                        <a:cs typeface="Rubik"/>
                        <a:sym typeface="Rubik"/>
                      </a:endParaRPr>
                    </a:p>
                  </a:txBody>
                  <a:tcPr marL="91425" marR="91425" marT="91425" marB="91425">
                    <a:solidFill>
                      <a:srgbClr val="D9EAD3"/>
                    </a:solidFill>
                  </a:tcPr>
                </a:tc>
                <a:extLst>
                  <a:ext uri="{0D108BD9-81ED-4DB2-BD59-A6C34878D82A}">
                    <a16:rowId xmlns:a16="http://schemas.microsoft.com/office/drawing/2014/main" val="10007"/>
                  </a:ext>
                </a:extLst>
              </a:tr>
            </a:tbl>
          </a:graphicData>
        </a:graphic>
      </p:graphicFrame>
      <p:graphicFrame>
        <p:nvGraphicFramePr>
          <p:cNvPr id="4" name="Google Shape;510;p78">
            <a:extLst>
              <a:ext uri="{FF2B5EF4-FFF2-40B4-BE49-F238E27FC236}">
                <a16:creationId xmlns:a16="http://schemas.microsoft.com/office/drawing/2014/main" id="{AFE38B69-DDF3-E217-70BA-E07D2D351D79}"/>
              </a:ext>
            </a:extLst>
          </p:cNvPr>
          <p:cNvGraphicFramePr/>
          <p:nvPr>
            <p:extLst>
              <p:ext uri="{D42A27DB-BD31-4B8C-83A1-F6EECF244321}">
                <p14:modId xmlns:p14="http://schemas.microsoft.com/office/powerpoint/2010/main" val="1275569805"/>
              </p:ext>
            </p:extLst>
          </p:nvPr>
        </p:nvGraphicFramePr>
        <p:xfrm>
          <a:off x="4774007" y="1381292"/>
          <a:ext cx="3569150" cy="3169680"/>
        </p:xfrm>
        <a:graphic>
          <a:graphicData uri="http://schemas.openxmlformats.org/drawingml/2006/table">
            <a:tbl>
              <a:tblPr>
                <a:noFill/>
              </a:tblPr>
              <a:tblGrid>
                <a:gridCol w="356915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GB" b="1">
                          <a:latin typeface="Rubik"/>
                          <a:ea typeface="Rubik"/>
                          <a:cs typeface="Rubik"/>
                          <a:sym typeface="Rubik"/>
                        </a:rPr>
                        <a:t>For general purpose AI models</a:t>
                      </a:r>
                      <a:endParaRPr b="1">
                        <a:latin typeface="Rubik"/>
                        <a:ea typeface="Rubik"/>
                        <a:cs typeface="Rubik"/>
                        <a:sym typeface="Rubik"/>
                      </a:endParaRPr>
                    </a:p>
                  </a:txBody>
                  <a:tcPr marL="91425" marR="91425" marT="91425" marB="91425">
                    <a:solidFill>
                      <a:srgbClr val="F9CB9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Rubik"/>
                          <a:ea typeface="Rubik"/>
                          <a:cs typeface="Rubik"/>
                          <a:sym typeface="Rubik"/>
                        </a:rPr>
                        <a:t>Intended tasks, Limitations</a:t>
                      </a:r>
                      <a:endParaRPr>
                        <a:latin typeface="Rubik"/>
                        <a:ea typeface="Rubik"/>
                        <a:cs typeface="Rubik"/>
                        <a:sym typeface="Rubik"/>
                      </a:endParaRPr>
                    </a:p>
                  </a:txBody>
                  <a:tcPr marL="91425" marR="91425" marT="91425" marB="91425">
                    <a:solidFill>
                      <a:srgbClr val="FCE5CD"/>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Rubik"/>
                          <a:ea typeface="Rubik"/>
                          <a:cs typeface="Rubik"/>
                          <a:sym typeface="Rubik"/>
                        </a:rPr>
                        <a:t>Instruction for use</a:t>
                      </a:r>
                      <a:endParaRPr>
                        <a:latin typeface="Rubik"/>
                        <a:ea typeface="Rubik"/>
                        <a:cs typeface="Rubik"/>
                        <a:sym typeface="Rubik"/>
                      </a:endParaRPr>
                    </a:p>
                  </a:txBody>
                  <a:tcPr marL="91425" marR="91425" marT="91425" marB="91425">
                    <a:solidFill>
                      <a:srgbClr val="FCE5CD"/>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Rubik"/>
                          <a:ea typeface="Rubik"/>
                          <a:cs typeface="Rubik"/>
                          <a:sym typeface="Rubik"/>
                        </a:rPr>
                        <a:t>Model design specification</a:t>
                      </a:r>
                      <a:endParaRPr>
                        <a:latin typeface="Rubik"/>
                        <a:ea typeface="Rubik"/>
                        <a:cs typeface="Rubik"/>
                        <a:sym typeface="Rubik"/>
                      </a:endParaRPr>
                    </a:p>
                  </a:txBody>
                  <a:tcPr marL="91425" marR="91425" marT="91425" marB="91425">
                    <a:solidFill>
                      <a:srgbClr val="FCE5CD"/>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Rubik"/>
                          <a:ea typeface="Rubik"/>
                          <a:cs typeface="Rubik"/>
                          <a:sym typeface="Rubik"/>
                        </a:rPr>
                        <a:t>Training process, Testing process</a:t>
                      </a:r>
                      <a:endParaRPr>
                        <a:latin typeface="Rubik"/>
                        <a:ea typeface="Rubik"/>
                        <a:cs typeface="Rubik"/>
                        <a:sym typeface="Rubik"/>
                      </a:endParaRPr>
                    </a:p>
                  </a:txBody>
                  <a:tcPr marL="91425" marR="91425" marT="91425" marB="91425">
                    <a:solidFill>
                      <a:srgbClr val="FCE5CD"/>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Rubik"/>
                          <a:ea typeface="Rubik"/>
                          <a:cs typeface="Rubik"/>
                          <a:sym typeface="Rubik"/>
                        </a:rPr>
                        <a:t>Information on the data used</a:t>
                      </a:r>
                      <a:endParaRPr>
                        <a:latin typeface="Rubik"/>
                        <a:ea typeface="Rubik"/>
                        <a:cs typeface="Rubik"/>
                        <a:sym typeface="Rubik"/>
                      </a:endParaRPr>
                    </a:p>
                  </a:txBody>
                  <a:tcPr marL="91425" marR="91425" marT="91425" marB="91425">
                    <a:solidFill>
                      <a:srgbClr val="FCE5CD"/>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Rubik"/>
                          <a:ea typeface="Rubik"/>
                          <a:cs typeface="Rubik"/>
                          <a:sym typeface="Rubik"/>
                        </a:rPr>
                        <a:t>Copyright protection policy</a:t>
                      </a:r>
                      <a:endParaRPr>
                        <a:latin typeface="Rubik"/>
                        <a:ea typeface="Rubik"/>
                        <a:cs typeface="Rubik"/>
                        <a:sym typeface="Rubik"/>
                      </a:endParaRPr>
                    </a:p>
                  </a:txBody>
                  <a:tcPr marL="91425" marR="91425" marT="91425" marB="91425">
                    <a:solidFill>
                      <a:srgbClr val="FCE5CD"/>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latin typeface="Rubik"/>
                          <a:ea typeface="Rubik"/>
                          <a:cs typeface="Rubik"/>
                          <a:sym typeface="Rubik"/>
                        </a:rPr>
                        <a:t>Acceptable use policies applicable</a:t>
                      </a:r>
                      <a:endParaRPr>
                        <a:latin typeface="Rubik"/>
                        <a:ea typeface="Rubik"/>
                        <a:cs typeface="Rubik"/>
                        <a:sym typeface="Rubik"/>
                      </a:endParaRPr>
                    </a:p>
                  </a:txBody>
                  <a:tcPr marL="91425" marR="91425" marT="91425" marB="91425">
                    <a:solidFill>
                      <a:srgbClr val="FCE5CD"/>
                    </a:solidFill>
                  </a:tcPr>
                </a:tc>
                <a:extLst>
                  <a:ext uri="{0D108BD9-81ED-4DB2-BD59-A6C34878D82A}">
                    <a16:rowId xmlns:a16="http://schemas.microsoft.com/office/drawing/2014/main" val="10007"/>
                  </a:ext>
                </a:extLst>
              </a:tr>
            </a:tbl>
          </a:graphicData>
        </a:graphic>
      </p:graphicFrame>
      <p:sp>
        <p:nvSpPr>
          <p:cNvPr id="5" name="Google Shape;511;p78">
            <a:extLst>
              <a:ext uri="{FF2B5EF4-FFF2-40B4-BE49-F238E27FC236}">
                <a16:creationId xmlns:a16="http://schemas.microsoft.com/office/drawing/2014/main" id="{EE680795-9D35-3396-5439-3E5D4F0E8555}"/>
              </a:ext>
            </a:extLst>
          </p:cNvPr>
          <p:cNvSpPr txBox="1">
            <a:spLocks noGrp="1"/>
          </p:cNvSpPr>
          <p:nvPr>
            <p:ph type="sldNum" idx="12"/>
          </p:nvPr>
        </p:nvSpPr>
        <p:spPr>
          <a:xfrm>
            <a:off x="8556784" y="4749851"/>
            <a:ext cx="548700" cy="393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195705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80"/>
          <p:cNvSpPr/>
          <p:nvPr/>
        </p:nvSpPr>
        <p:spPr>
          <a:xfrm>
            <a:off x="6170050" y="994375"/>
            <a:ext cx="2880300" cy="750900"/>
          </a:xfrm>
          <a:prstGeom prst="wedgeRectCallout">
            <a:avLst>
              <a:gd name="adj1" fmla="val -60961"/>
              <a:gd name="adj2" fmla="val 60218"/>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800"/>
              </a:spcBef>
              <a:spcAft>
                <a:spcPts val="0"/>
              </a:spcAft>
              <a:buNone/>
            </a:pPr>
            <a:r>
              <a:rPr lang="en-GB" sz="1100" dirty="0">
                <a:solidFill>
                  <a:schemeClr val="dk1"/>
                </a:solidFill>
                <a:latin typeface="Roboto"/>
                <a:ea typeface="Roboto"/>
                <a:cs typeface="Roboto"/>
                <a:sym typeface="Roboto"/>
              </a:rPr>
              <a:t>Technical documentation, including provenance </a:t>
            </a:r>
            <a:r>
              <a:rPr lang="en-GB" sz="1100" b="1" dirty="0">
                <a:solidFill>
                  <a:schemeClr val="accent2"/>
                </a:solidFill>
                <a:latin typeface="Roboto"/>
                <a:ea typeface="Roboto"/>
                <a:cs typeface="Roboto"/>
                <a:sym typeface="Roboto"/>
              </a:rPr>
              <a:t>#A11, #A18</a:t>
            </a:r>
            <a:r>
              <a:rPr lang="en-GB" sz="1100" b="1" dirty="0">
                <a:solidFill>
                  <a:schemeClr val="dk1"/>
                </a:solidFill>
                <a:latin typeface="Roboto"/>
                <a:ea typeface="Roboto"/>
                <a:cs typeface="Roboto"/>
                <a:sym typeface="Roboto"/>
              </a:rPr>
              <a:t>.</a:t>
            </a:r>
            <a:r>
              <a:rPr lang="en-GB" sz="1100" b="1" dirty="0">
                <a:solidFill>
                  <a:schemeClr val="accent2"/>
                </a:solidFill>
                <a:latin typeface="Roboto"/>
                <a:ea typeface="Roboto"/>
                <a:cs typeface="Roboto"/>
                <a:sym typeface="Roboto"/>
              </a:rPr>
              <a:t> </a:t>
            </a:r>
            <a:r>
              <a:rPr lang="en-GB" sz="1100" dirty="0">
                <a:solidFill>
                  <a:schemeClr val="dk1"/>
                </a:solidFill>
                <a:latin typeface="Roboto"/>
                <a:ea typeface="Roboto"/>
                <a:cs typeface="Roboto"/>
                <a:sym typeface="Roboto"/>
              </a:rPr>
              <a:t>Software Bill of Materials may facilitate the description of elements of AI systems</a:t>
            </a:r>
            <a:r>
              <a:rPr lang="en-GB" sz="1100" b="1" dirty="0">
                <a:solidFill>
                  <a:schemeClr val="accent1"/>
                </a:solidFill>
                <a:latin typeface="Roboto"/>
                <a:ea typeface="Roboto"/>
                <a:cs typeface="Roboto"/>
                <a:sym typeface="Roboto"/>
              </a:rPr>
              <a:t> </a:t>
            </a:r>
            <a:r>
              <a:rPr lang="en-GB" sz="1100" b="1" dirty="0">
                <a:solidFill>
                  <a:schemeClr val="accent2"/>
                </a:solidFill>
                <a:latin typeface="Roboto"/>
                <a:ea typeface="Roboto"/>
                <a:cs typeface="Roboto"/>
                <a:sym typeface="Roboto"/>
              </a:rPr>
              <a:t>Annex IV (2)</a:t>
            </a:r>
            <a:endParaRPr sz="1100" dirty="0">
              <a:latin typeface="Roboto"/>
              <a:ea typeface="Roboto"/>
              <a:cs typeface="Roboto"/>
              <a:sym typeface="Roboto"/>
            </a:endParaRPr>
          </a:p>
        </p:txBody>
      </p:sp>
      <p:pic>
        <p:nvPicPr>
          <p:cNvPr id="534" name="Google Shape;534;p80"/>
          <p:cNvPicPr preferRelativeResize="0"/>
          <p:nvPr/>
        </p:nvPicPr>
        <p:blipFill>
          <a:blip r:embed="rId3">
            <a:alphaModFix/>
          </a:blip>
          <a:stretch>
            <a:fillRect/>
          </a:stretch>
        </p:blipFill>
        <p:spPr>
          <a:xfrm>
            <a:off x="1421782" y="1145801"/>
            <a:ext cx="501000" cy="501000"/>
          </a:xfrm>
          <a:prstGeom prst="rect">
            <a:avLst/>
          </a:prstGeom>
          <a:noFill/>
          <a:ln>
            <a:noFill/>
          </a:ln>
        </p:spPr>
      </p:pic>
      <p:sp>
        <p:nvSpPr>
          <p:cNvPr id="535" name="Google Shape;535;p80"/>
          <p:cNvSpPr txBox="1"/>
          <p:nvPr/>
        </p:nvSpPr>
        <p:spPr>
          <a:xfrm>
            <a:off x="1157941" y="1488750"/>
            <a:ext cx="1025700" cy="5295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r>
              <a:rPr lang="en-GB">
                <a:latin typeface="Calibri"/>
                <a:ea typeface="Calibri"/>
                <a:cs typeface="Calibri"/>
                <a:sym typeface="Calibri"/>
              </a:rPr>
              <a:t>Experience Designer</a:t>
            </a:r>
            <a:endParaRPr>
              <a:latin typeface="Calibri"/>
              <a:ea typeface="Calibri"/>
              <a:cs typeface="Calibri"/>
              <a:sym typeface="Calibri"/>
            </a:endParaRPr>
          </a:p>
        </p:txBody>
      </p:sp>
      <p:sp>
        <p:nvSpPr>
          <p:cNvPr id="536" name="Google Shape;536;p80"/>
          <p:cNvSpPr txBox="1">
            <a:spLocks noGrp="1"/>
          </p:cNvSpPr>
          <p:nvPr>
            <p:ph type="title"/>
          </p:nvPr>
        </p:nvSpPr>
        <p:spPr>
          <a:xfrm>
            <a:off x="628650" y="548650"/>
            <a:ext cx="6840900" cy="484500"/>
          </a:xfrm>
          <a:prstGeom prst="rect">
            <a:avLst/>
          </a:prstGeom>
        </p:spPr>
        <p:txBody>
          <a:bodyPr spcFirstLastPara="1" wrap="square" lIns="64000" tIns="36575" rIns="64000" bIns="36575" anchor="t" anchorCtr="0">
            <a:noAutofit/>
          </a:bodyPr>
          <a:lstStyle/>
          <a:p>
            <a:pPr marL="0" lvl="0" indent="0" algn="l" rtl="0">
              <a:spcBef>
                <a:spcPts val="0"/>
              </a:spcBef>
              <a:spcAft>
                <a:spcPts val="0"/>
              </a:spcAft>
              <a:buNone/>
            </a:pPr>
            <a:r>
              <a:rPr lang="en-GB">
                <a:latin typeface="Rubik"/>
                <a:ea typeface="Rubik"/>
                <a:cs typeface="Rubik"/>
                <a:sym typeface="Rubik"/>
              </a:rPr>
              <a:t>Ensuring Transparency in AI Life-Cycle</a:t>
            </a:r>
            <a:endParaRPr>
              <a:solidFill>
                <a:schemeClr val="accent2"/>
              </a:solidFill>
              <a:latin typeface="Rubik"/>
              <a:ea typeface="Rubik"/>
              <a:cs typeface="Rubik"/>
              <a:sym typeface="Rubik"/>
            </a:endParaRPr>
          </a:p>
        </p:txBody>
      </p:sp>
      <p:sp>
        <p:nvSpPr>
          <p:cNvPr id="537" name="Google Shape;537;p80"/>
          <p:cNvSpPr txBox="1"/>
          <p:nvPr/>
        </p:nvSpPr>
        <p:spPr>
          <a:xfrm>
            <a:off x="2939654" y="3410502"/>
            <a:ext cx="793200" cy="36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alibri"/>
                <a:ea typeface="Calibri"/>
                <a:cs typeface="Calibri"/>
                <a:sym typeface="Calibri"/>
              </a:rPr>
              <a:t>Provider</a:t>
            </a:r>
            <a:endParaRPr sz="1200">
              <a:latin typeface="Calibri"/>
              <a:ea typeface="Calibri"/>
              <a:cs typeface="Calibri"/>
              <a:sym typeface="Calibri"/>
            </a:endParaRPr>
          </a:p>
        </p:txBody>
      </p:sp>
      <p:pic>
        <p:nvPicPr>
          <p:cNvPr id="538" name="Google Shape;538;p80"/>
          <p:cNvPicPr preferRelativeResize="0"/>
          <p:nvPr/>
        </p:nvPicPr>
        <p:blipFill>
          <a:blip r:embed="rId4">
            <a:alphaModFix/>
          </a:blip>
          <a:stretch>
            <a:fillRect/>
          </a:stretch>
        </p:blipFill>
        <p:spPr>
          <a:xfrm>
            <a:off x="3118219" y="3178330"/>
            <a:ext cx="353225" cy="369300"/>
          </a:xfrm>
          <a:prstGeom prst="rect">
            <a:avLst/>
          </a:prstGeom>
          <a:noFill/>
          <a:ln>
            <a:noFill/>
          </a:ln>
        </p:spPr>
      </p:pic>
      <p:sp>
        <p:nvSpPr>
          <p:cNvPr id="539" name="Google Shape;539;p80"/>
          <p:cNvSpPr txBox="1"/>
          <p:nvPr/>
        </p:nvSpPr>
        <p:spPr>
          <a:xfrm>
            <a:off x="2424894" y="3496185"/>
            <a:ext cx="85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Calibri"/>
                <a:ea typeface="Calibri"/>
                <a:cs typeface="Calibri"/>
                <a:sym typeface="Calibri"/>
              </a:rPr>
              <a:t>Deployer</a:t>
            </a:r>
            <a:endParaRPr sz="1200">
              <a:latin typeface="Calibri"/>
              <a:ea typeface="Calibri"/>
              <a:cs typeface="Calibri"/>
              <a:sym typeface="Calibri"/>
            </a:endParaRPr>
          </a:p>
        </p:txBody>
      </p:sp>
      <p:pic>
        <p:nvPicPr>
          <p:cNvPr id="540" name="Google Shape;540;p80"/>
          <p:cNvPicPr preferRelativeResize="0"/>
          <p:nvPr/>
        </p:nvPicPr>
        <p:blipFill>
          <a:blip r:embed="rId5">
            <a:alphaModFix/>
          </a:blip>
          <a:stretch>
            <a:fillRect/>
          </a:stretch>
        </p:blipFill>
        <p:spPr>
          <a:xfrm>
            <a:off x="2695203" y="3242734"/>
            <a:ext cx="382806" cy="400200"/>
          </a:xfrm>
          <a:prstGeom prst="rect">
            <a:avLst/>
          </a:prstGeom>
          <a:noFill/>
          <a:ln>
            <a:noFill/>
          </a:ln>
        </p:spPr>
      </p:pic>
      <p:grpSp>
        <p:nvGrpSpPr>
          <p:cNvPr id="541" name="Google Shape;541;p80"/>
          <p:cNvGrpSpPr/>
          <p:nvPr/>
        </p:nvGrpSpPr>
        <p:grpSpPr>
          <a:xfrm>
            <a:off x="3008589" y="1268048"/>
            <a:ext cx="3294511" cy="3369018"/>
            <a:chOff x="2715195" y="588900"/>
            <a:chExt cx="3692984" cy="3684000"/>
          </a:xfrm>
        </p:grpSpPr>
        <p:sp>
          <p:nvSpPr>
            <p:cNvPr id="542" name="Google Shape;542;p80"/>
            <p:cNvSpPr/>
            <p:nvPr/>
          </p:nvSpPr>
          <p:spPr>
            <a:xfrm rot="1800047">
              <a:off x="3219843" y="1086434"/>
              <a:ext cx="2690936" cy="2690936"/>
            </a:xfrm>
            <a:prstGeom prst="blockArc">
              <a:avLst>
                <a:gd name="adj1" fmla="val 14414370"/>
                <a:gd name="adj2" fmla="val 18998613"/>
                <a:gd name="adj3" fmla="val 8907"/>
              </a:avLst>
            </a:prstGeom>
            <a:solidFill>
              <a:srgbClr val="08563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0"/>
            <p:cNvSpPr/>
            <p:nvPr/>
          </p:nvSpPr>
          <p:spPr>
            <a:xfrm rot="-9000757" flipH="1">
              <a:off x="3225716" y="1084808"/>
              <a:ext cx="2690226" cy="2690226"/>
            </a:xfrm>
            <a:prstGeom prst="blockArc">
              <a:avLst>
                <a:gd name="adj1" fmla="val 21121829"/>
                <a:gd name="adj2" fmla="val 6374930"/>
                <a:gd name="adj3" fmla="val 8901"/>
              </a:avLst>
            </a:prstGeom>
            <a:solidFill>
              <a:srgbClr val="0E945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0"/>
            <p:cNvSpPr/>
            <p:nvPr/>
          </p:nvSpPr>
          <p:spPr>
            <a:xfrm rot="-1800109" flipH="1">
              <a:off x="3215030" y="1082474"/>
              <a:ext cx="2696852" cy="2696852"/>
            </a:xfrm>
            <a:prstGeom prst="blockArc">
              <a:avLst>
                <a:gd name="adj1" fmla="val 14396400"/>
                <a:gd name="adj2" fmla="val 18568043"/>
                <a:gd name="adj3" fmla="val 9289"/>
              </a:avLst>
            </a:prstGeom>
            <a:solidFill>
              <a:srgbClr val="65F0AD"/>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0"/>
            <p:cNvSpPr/>
            <p:nvPr/>
          </p:nvSpPr>
          <p:spPr>
            <a:xfrm rot="9000757">
              <a:off x="3207432" y="1087633"/>
              <a:ext cx="2690226" cy="2690226"/>
            </a:xfrm>
            <a:prstGeom prst="blockArc">
              <a:avLst>
                <a:gd name="adj1" fmla="val 20184517"/>
                <a:gd name="adj2" fmla="val 1807514"/>
                <a:gd name="adj3" fmla="val 9523"/>
              </a:avLst>
            </a:prstGeom>
            <a:solidFill>
              <a:srgbClr val="0E9453"/>
            </a:solidFill>
            <a:ln w="9525" cap="flat" cmpd="sng">
              <a:solidFill>
                <a:srgbClr val="0E9453"/>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0"/>
            <p:cNvSpPr/>
            <p:nvPr/>
          </p:nvSpPr>
          <p:spPr>
            <a:xfrm rot="-9000757" flipH="1">
              <a:off x="3207528" y="1089158"/>
              <a:ext cx="2690226" cy="2690226"/>
            </a:xfrm>
            <a:prstGeom prst="blockArc">
              <a:avLst>
                <a:gd name="adj1" fmla="val 15738599"/>
                <a:gd name="adj2" fmla="val 20008131"/>
                <a:gd name="adj3" fmla="val 9063"/>
              </a:avLst>
            </a:prstGeom>
            <a:solidFill>
              <a:srgbClr val="08563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0"/>
            <p:cNvSpPr/>
            <p:nvPr/>
          </p:nvSpPr>
          <p:spPr>
            <a:xfrm rot="8366709">
              <a:off x="3191796" y="2352864"/>
              <a:ext cx="361287" cy="365618"/>
            </a:xfrm>
            <a:prstGeom prst="rtTriangle">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0"/>
            <p:cNvSpPr/>
            <p:nvPr/>
          </p:nvSpPr>
          <p:spPr>
            <a:xfrm rot="-142092">
              <a:off x="5379779" y="2999422"/>
              <a:ext cx="363010" cy="362862"/>
            </a:xfrm>
            <a:prstGeom prst="rtTriangle">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0"/>
            <p:cNvSpPr/>
            <p:nvPr/>
          </p:nvSpPr>
          <p:spPr>
            <a:xfrm rot="4857950">
              <a:off x="3653723" y="3239151"/>
              <a:ext cx="363003" cy="363003"/>
            </a:xfrm>
            <a:prstGeom prst="rtTriangle">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0"/>
            <p:cNvSpPr/>
            <p:nvPr/>
          </p:nvSpPr>
          <p:spPr>
            <a:xfrm rot="-8101495">
              <a:off x="4307428" y="983666"/>
              <a:ext cx="487692" cy="500207"/>
            </a:xfrm>
            <a:prstGeom prst="rtTriangle">
              <a:avLst/>
            </a:prstGeom>
            <a:solidFill>
              <a:srgbClr val="65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80"/>
          <p:cNvSpPr/>
          <p:nvPr/>
        </p:nvSpPr>
        <p:spPr>
          <a:xfrm>
            <a:off x="90300" y="1534750"/>
            <a:ext cx="3623400" cy="1640400"/>
          </a:xfrm>
          <a:prstGeom prst="rightArrow">
            <a:avLst>
              <a:gd name="adj1" fmla="val 50000"/>
              <a:gd name="adj2" fmla="val 5077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EAD1DC"/>
              </a:highlight>
            </a:endParaRPr>
          </a:p>
        </p:txBody>
      </p:sp>
      <p:sp>
        <p:nvSpPr>
          <p:cNvPr id="552" name="Google Shape;552;p80"/>
          <p:cNvSpPr txBox="1"/>
          <p:nvPr/>
        </p:nvSpPr>
        <p:spPr>
          <a:xfrm>
            <a:off x="4210900" y="1055300"/>
            <a:ext cx="793200" cy="452100"/>
          </a:xfrm>
          <a:prstGeom prst="rect">
            <a:avLst/>
          </a:prstGeom>
          <a:solidFill>
            <a:srgbClr val="FFF2CC"/>
          </a:solidFill>
          <a:ln>
            <a:noFill/>
          </a:ln>
          <a:effectLst>
            <a:outerShdw blurRad="57150" dist="19050" dir="5400000" algn="bl" rotWithShape="0">
              <a:srgbClr val="000000">
                <a:alpha val="50000"/>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GB">
                <a:latin typeface="Calibri"/>
                <a:ea typeface="Calibri"/>
                <a:cs typeface="Calibri"/>
                <a:sym typeface="Calibri"/>
              </a:rPr>
              <a:t>New version</a:t>
            </a:r>
            <a:endParaRPr>
              <a:latin typeface="Calibri"/>
              <a:ea typeface="Calibri"/>
              <a:cs typeface="Calibri"/>
              <a:sym typeface="Calibri"/>
            </a:endParaRPr>
          </a:p>
        </p:txBody>
      </p:sp>
      <p:sp>
        <p:nvSpPr>
          <p:cNvPr id="553" name="Google Shape;553;p80"/>
          <p:cNvSpPr txBox="1"/>
          <p:nvPr/>
        </p:nvSpPr>
        <p:spPr>
          <a:xfrm>
            <a:off x="3934059" y="2479623"/>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200" b="1">
                <a:solidFill>
                  <a:srgbClr val="020202"/>
                </a:solidFill>
                <a:latin typeface="Roboto"/>
                <a:ea typeface="Roboto"/>
                <a:cs typeface="Roboto"/>
                <a:sym typeface="Roboto"/>
              </a:rPr>
              <a:t>AI System</a:t>
            </a:r>
            <a:br>
              <a:rPr lang="en-GB" sz="1200" b="1">
                <a:solidFill>
                  <a:srgbClr val="020202"/>
                </a:solidFill>
                <a:latin typeface="Roboto"/>
                <a:ea typeface="Roboto"/>
                <a:cs typeface="Roboto"/>
                <a:sym typeface="Roboto"/>
              </a:rPr>
            </a:br>
            <a:r>
              <a:rPr lang="en-GB" sz="1200" b="1">
                <a:solidFill>
                  <a:srgbClr val="020202"/>
                </a:solidFill>
                <a:latin typeface="Roboto"/>
                <a:ea typeface="Roboto"/>
                <a:cs typeface="Roboto"/>
                <a:sym typeface="Roboto"/>
              </a:rPr>
              <a:t>Product Cycle</a:t>
            </a:r>
            <a:endParaRPr sz="1200">
              <a:solidFill>
                <a:srgbClr val="020202"/>
              </a:solidFill>
            </a:endParaRPr>
          </a:p>
        </p:txBody>
      </p:sp>
      <p:sp>
        <p:nvSpPr>
          <p:cNvPr id="554" name="Google Shape;554;p80"/>
          <p:cNvSpPr txBox="1"/>
          <p:nvPr/>
        </p:nvSpPr>
        <p:spPr>
          <a:xfrm>
            <a:off x="4090650" y="4321125"/>
            <a:ext cx="962700" cy="452100"/>
          </a:xfrm>
          <a:prstGeom prst="rect">
            <a:avLst/>
          </a:prstGeom>
          <a:solidFill>
            <a:srgbClr val="FFF2CC"/>
          </a:solidFill>
          <a:ln>
            <a:noFill/>
          </a:ln>
          <a:effectLst>
            <a:outerShdw blurRad="57150" dist="19050" dir="5400000" algn="bl" rotWithShape="0">
              <a:srgbClr val="000000">
                <a:alpha val="50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GB">
                <a:latin typeface="Calibri"/>
                <a:ea typeface="Calibri"/>
                <a:cs typeface="Calibri"/>
                <a:sym typeface="Calibri"/>
              </a:rPr>
              <a:t>Place onto the market</a:t>
            </a:r>
            <a:endParaRPr>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p:txBody>
      </p:sp>
      <p:sp>
        <p:nvSpPr>
          <p:cNvPr id="555" name="Google Shape;555;p80"/>
          <p:cNvSpPr txBox="1"/>
          <p:nvPr/>
        </p:nvSpPr>
        <p:spPr>
          <a:xfrm>
            <a:off x="2812699" y="3751420"/>
            <a:ext cx="962700" cy="215400"/>
          </a:xfrm>
          <a:prstGeom prst="rect">
            <a:avLst/>
          </a:prstGeom>
          <a:solidFill>
            <a:schemeClr val="lt2"/>
          </a:solidFill>
          <a:ln>
            <a:noFill/>
          </a:ln>
        </p:spPr>
        <p:txBody>
          <a:bodyPr spcFirstLastPara="1" wrap="square" lIns="0" tIns="0" rIns="0" bIns="0" anchor="t" anchorCtr="0">
            <a:noAutofit/>
          </a:bodyPr>
          <a:lstStyle/>
          <a:p>
            <a:pPr marL="0" lvl="0" indent="0" algn="ctr" rtl="0">
              <a:spcBef>
                <a:spcPts val="0"/>
              </a:spcBef>
              <a:spcAft>
                <a:spcPts val="0"/>
              </a:spcAft>
              <a:buNone/>
            </a:pPr>
            <a:r>
              <a:rPr lang="en-GB">
                <a:latin typeface="Calibri"/>
                <a:ea typeface="Calibri"/>
                <a:cs typeface="Calibri"/>
                <a:sym typeface="Calibri"/>
              </a:rPr>
              <a:t>Monitoring</a:t>
            </a:r>
            <a:endParaRPr>
              <a:latin typeface="Calibri"/>
              <a:ea typeface="Calibri"/>
              <a:cs typeface="Calibri"/>
              <a:sym typeface="Calibri"/>
            </a:endParaRPr>
          </a:p>
        </p:txBody>
      </p:sp>
      <p:grpSp>
        <p:nvGrpSpPr>
          <p:cNvPr id="556" name="Google Shape;556;p80"/>
          <p:cNvGrpSpPr/>
          <p:nvPr/>
        </p:nvGrpSpPr>
        <p:grpSpPr>
          <a:xfrm>
            <a:off x="3215674" y="4022424"/>
            <a:ext cx="655800" cy="750801"/>
            <a:chOff x="3215674" y="4022424"/>
            <a:chExt cx="655800" cy="750801"/>
          </a:xfrm>
        </p:grpSpPr>
        <p:sp>
          <p:nvSpPr>
            <p:cNvPr id="557" name="Google Shape;557;p80"/>
            <p:cNvSpPr txBox="1"/>
            <p:nvPr/>
          </p:nvSpPr>
          <p:spPr>
            <a:xfrm>
              <a:off x="3215674" y="4373025"/>
              <a:ext cx="65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Calibri"/>
                  <a:ea typeface="Calibri"/>
                  <a:cs typeface="Calibri"/>
                  <a:sym typeface="Calibri"/>
                </a:rPr>
                <a:t>User</a:t>
              </a:r>
              <a:endParaRPr sz="800">
                <a:latin typeface="Calibri"/>
                <a:ea typeface="Calibri"/>
                <a:cs typeface="Calibri"/>
                <a:sym typeface="Calibri"/>
              </a:endParaRPr>
            </a:p>
          </p:txBody>
        </p:sp>
        <p:pic>
          <p:nvPicPr>
            <p:cNvPr id="558" name="Google Shape;558;p80"/>
            <p:cNvPicPr preferRelativeResize="0"/>
            <p:nvPr/>
          </p:nvPicPr>
          <p:blipFill>
            <a:blip r:embed="rId6">
              <a:alphaModFix/>
            </a:blip>
            <a:stretch>
              <a:fillRect/>
            </a:stretch>
          </p:blipFill>
          <p:spPr>
            <a:xfrm>
              <a:off x="3327350" y="4022424"/>
              <a:ext cx="432442" cy="452100"/>
            </a:xfrm>
            <a:prstGeom prst="rect">
              <a:avLst/>
            </a:prstGeom>
            <a:noFill/>
            <a:ln>
              <a:noFill/>
            </a:ln>
          </p:spPr>
        </p:pic>
      </p:grpSp>
      <p:grpSp>
        <p:nvGrpSpPr>
          <p:cNvPr id="559" name="Google Shape;559;p80"/>
          <p:cNvGrpSpPr/>
          <p:nvPr/>
        </p:nvGrpSpPr>
        <p:grpSpPr>
          <a:xfrm>
            <a:off x="5092259" y="1232372"/>
            <a:ext cx="853800" cy="689962"/>
            <a:chOff x="5771863" y="2568875"/>
            <a:chExt cx="853800" cy="689962"/>
          </a:xfrm>
        </p:grpSpPr>
        <p:pic>
          <p:nvPicPr>
            <p:cNvPr id="560" name="Google Shape;560;p80"/>
            <p:cNvPicPr preferRelativeResize="0"/>
            <p:nvPr/>
          </p:nvPicPr>
          <p:blipFill>
            <a:blip r:embed="rId4">
              <a:alphaModFix/>
            </a:blip>
            <a:stretch>
              <a:fillRect/>
            </a:stretch>
          </p:blipFill>
          <p:spPr>
            <a:xfrm>
              <a:off x="6022162" y="2568875"/>
              <a:ext cx="353225" cy="369300"/>
            </a:xfrm>
            <a:prstGeom prst="rect">
              <a:avLst/>
            </a:prstGeom>
            <a:noFill/>
            <a:ln>
              <a:noFill/>
            </a:ln>
          </p:spPr>
        </p:pic>
        <p:sp>
          <p:nvSpPr>
            <p:cNvPr id="561" name="Google Shape;561;p80"/>
            <p:cNvSpPr txBox="1"/>
            <p:nvPr/>
          </p:nvSpPr>
          <p:spPr>
            <a:xfrm>
              <a:off x="5771863" y="2858638"/>
              <a:ext cx="85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Calibri"/>
                  <a:ea typeface="Calibri"/>
                  <a:cs typeface="Calibri"/>
                  <a:sym typeface="Calibri"/>
                </a:rPr>
                <a:t>Provider</a:t>
              </a:r>
              <a:endParaRPr>
                <a:latin typeface="Calibri"/>
                <a:ea typeface="Calibri"/>
                <a:cs typeface="Calibri"/>
                <a:sym typeface="Calibri"/>
              </a:endParaRPr>
            </a:p>
          </p:txBody>
        </p:sp>
      </p:grpSp>
      <p:grpSp>
        <p:nvGrpSpPr>
          <p:cNvPr id="562" name="Google Shape;562;p80"/>
          <p:cNvGrpSpPr/>
          <p:nvPr/>
        </p:nvGrpSpPr>
        <p:grpSpPr>
          <a:xfrm>
            <a:off x="5682300" y="3193762"/>
            <a:ext cx="853800" cy="678026"/>
            <a:chOff x="5272525" y="3845374"/>
            <a:chExt cx="853800" cy="678026"/>
          </a:xfrm>
        </p:grpSpPr>
        <p:sp>
          <p:nvSpPr>
            <p:cNvPr id="563" name="Google Shape;563;p80"/>
            <p:cNvSpPr txBox="1"/>
            <p:nvPr/>
          </p:nvSpPr>
          <p:spPr>
            <a:xfrm>
              <a:off x="5272525" y="4123200"/>
              <a:ext cx="85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Calibri"/>
                  <a:ea typeface="Calibri"/>
                  <a:cs typeface="Calibri"/>
                  <a:sym typeface="Calibri"/>
                </a:rPr>
                <a:t>Deployer</a:t>
              </a:r>
              <a:endParaRPr>
                <a:latin typeface="Calibri"/>
                <a:ea typeface="Calibri"/>
                <a:cs typeface="Calibri"/>
                <a:sym typeface="Calibri"/>
              </a:endParaRPr>
            </a:p>
          </p:txBody>
        </p:sp>
        <p:pic>
          <p:nvPicPr>
            <p:cNvPr id="564" name="Google Shape;564;p80"/>
            <p:cNvPicPr preferRelativeResize="0"/>
            <p:nvPr/>
          </p:nvPicPr>
          <p:blipFill>
            <a:blip r:embed="rId5">
              <a:alphaModFix/>
            </a:blip>
            <a:stretch>
              <a:fillRect/>
            </a:stretch>
          </p:blipFill>
          <p:spPr>
            <a:xfrm>
              <a:off x="5508022" y="3845374"/>
              <a:ext cx="382806" cy="400200"/>
            </a:xfrm>
            <a:prstGeom prst="rect">
              <a:avLst/>
            </a:prstGeom>
            <a:noFill/>
            <a:ln>
              <a:noFill/>
            </a:ln>
          </p:spPr>
        </p:pic>
      </p:grpSp>
      <p:sp>
        <p:nvSpPr>
          <p:cNvPr id="565" name="Google Shape;565;p80"/>
          <p:cNvSpPr/>
          <p:nvPr/>
        </p:nvSpPr>
        <p:spPr>
          <a:xfrm>
            <a:off x="1323084" y="2738973"/>
            <a:ext cx="382800" cy="452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IT</a:t>
            </a:r>
            <a:endParaRPr sz="1200" b="1">
              <a:latin typeface="Calibri"/>
              <a:ea typeface="Calibri"/>
              <a:cs typeface="Calibri"/>
              <a:sym typeface="Calibri"/>
            </a:endParaRPr>
          </a:p>
        </p:txBody>
      </p:sp>
      <p:grpSp>
        <p:nvGrpSpPr>
          <p:cNvPr id="566" name="Google Shape;566;p80"/>
          <p:cNvGrpSpPr/>
          <p:nvPr/>
        </p:nvGrpSpPr>
        <p:grpSpPr>
          <a:xfrm>
            <a:off x="192114" y="1145801"/>
            <a:ext cx="1025700" cy="872448"/>
            <a:chOff x="90300" y="1055300"/>
            <a:chExt cx="1025700" cy="872448"/>
          </a:xfrm>
        </p:grpSpPr>
        <p:pic>
          <p:nvPicPr>
            <p:cNvPr id="567" name="Google Shape;567;p80"/>
            <p:cNvPicPr preferRelativeResize="0"/>
            <p:nvPr/>
          </p:nvPicPr>
          <p:blipFill>
            <a:blip r:embed="rId3">
              <a:alphaModFix/>
            </a:blip>
            <a:stretch>
              <a:fillRect/>
            </a:stretch>
          </p:blipFill>
          <p:spPr>
            <a:xfrm>
              <a:off x="352650" y="1055300"/>
              <a:ext cx="501000" cy="501000"/>
            </a:xfrm>
            <a:prstGeom prst="rect">
              <a:avLst/>
            </a:prstGeom>
            <a:noFill/>
            <a:ln>
              <a:noFill/>
            </a:ln>
          </p:spPr>
        </p:pic>
        <p:sp>
          <p:nvSpPr>
            <p:cNvPr id="568" name="Google Shape;568;p80"/>
            <p:cNvSpPr txBox="1"/>
            <p:nvPr/>
          </p:nvSpPr>
          <p:spPr>
            <a:xfrm>
              <a:off x="90300" y="1398248"/>
              <a:ext cx="1025700" cy="5295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r>
                <a:rPr lang="en-GB">
                  <a:latin typeface="Calibri"/>
                  <a:ea typeface="Calibri"/>
                  <a:cs typeface="Calibri"/>
                  <a:sym typeface="Calibri"/>
                </a:rPr>
                <a:t>AI Developer</a:t>
              </a:r>
              <a:endParaRPr>
                <a:latin typeface="Calibri"/>
                <a:ea typeface="Calibri"/>
                <a:cs typeface="Calibri"/>
                <a:sym typeface="Calibri"/>
              </a:endParaRPr>
            </a:p>
          </p:txBody>
        </p:sp>
      </p:grpSp>
      <p:grpSp>
        <p:nvGrpSpPr>
          <p:cNvPr id="569" name="Google Shape;569;p80"/>
          <p:cNvGrpSpPr/>
          <p:nvPr/>
        </p:nvGrpSpPr>
        <p:grpSpPr>
          <a:xfrm>
            <a:off x="2067966" y="1145801"/>
            <a:ext cx="896700" cy="872450"/>
            <a:chOff x="2420650" y="1055300"/>
            <a:chExt cx="896700" cy="872450"/>
          </a:xfrm>
        </p:grpSpPr>
        <p:pic>
          <p:nvPicPr>
            <p:cNvPr id="570" name="Google Shape;570;p80"/>
            <p:cNvPicPr preferRelativeResize="0"/>
            <p:nvPr/>
          </p:nvPicPr>
          <p:blipFill>
            <a:blip r:embed="rId3">
              <a:alphaModFix/>
            </a:blip>
            <a:stretch>
              <a:fillRect/>
            </a:stretch>
          </p:blipFill>
          <p:spPr>
            <a:xfrm>
              <a:off x="2618500" y="1055300"/>
              <a:ext cx="501000" cy="501000"/>
            </a:xfrm>
            <a:prstGeom prst="rect">
              <a:avLst/>
            </a:prstGeom>
            <a:noFill/>
            <a:ln>
              <a:noFill/>
            </a:ln>
          </p:spPr>
        </p:pic>
        <p:sp>
          <p:nvSpPr>
            <p:cNvPr id="571" name="Google Shape;571;p80"/>
            <p:cNvSpPr txBox="1"/>
            <p:nvPr/>
          </p:nvSpPr>
          <p:spPr>
            <a:xfrm>
              <a:off x="2420650" y="1398250"/>
              <a:ext cx="896700" cy="5295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r>
                <a:rPr lang="en-GB">
                  <a:latin typeface="Calibri"/>
                  <a:ea typeface="Calibri"/>
                  <a:cs typeface="Calibri"/>
                  <a:sym typeface="Calibri"/>
                </a:rPr>
                <a:t>Technical</a:t>
              </a:r>
              <a:br>
                <a:rPr lang="en-GB">
                  <a:latin typeface="Calibri"/>
                  <a:ea typeface="Calibri"/>
                  <a:cs typeface="Calibri"/>
                  <a:sym typeface="Calibri"/>
                </a:rPr>
              </a:br>
              <a:r>
                <a:rPr lang="en-GB">
                  <a:latin typeface="Calibri"/>
                  <a:ea typeface="Calibri"/>
                  <a:cs typeface="Calibri"/>
                  <a:sym typeface="Calibri"/>
                </a:rPr>
                <a:t>Writer</a:t>
              </a:r>
              <a:endParaRPr>
                <a:latin typeface="Calibri"/>
                <a:ea typeface="Calibri"/>
                <a:cs typeface="Calibri"/>
                <a:sym typeface="Calibri"/>
              </a:endParaRPr>
            </a:p>
          </p:txBody>
        </p:sp>
      </p:grpSp>
      <p:sp>
        <p:nvSpPr>
          <p:cNvPr id="572" name="Google Shape;572;p80"/>
          <p:cNvSpPr txBox="1"/>
          <p:nvPr/>
        </p:nvSpPr>
        <p:spPr>
          <a:xfrm>
            <a:off x="2100425" y="1849129"/>
            <a:ext cx="1315200" cy="9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a:latin typeface="Roboto"/>
                <a:ea typeface="Roboto"/>
                <a:cs typeface="Roboto"/>
                <a:sym typeface="Roboto"/>
              </a:rPr>
              <a:t>Write documents</a:t>
            </a:r>
            <a:endParaRPr sz="1100" b="1">
              <a:solidFill>
                <a:srgbClr val="FF0000"/>
              </a:solidFill>
              <a:latin typeface="Roboto"/>
              <a:ea typeface="Roboto"/>
              <a:cs typeface="Roboto"/>
              <a:sym typeface="Roboto"/>
            </a:endParaRPr>
          </a:p>
          <a:p>
            <a:pPr marL="114300" marR="0" lvl="0" indent="-107950" algn="l" rtl="0">
              <a:lnSpc>
                <a:spcPct val="100000"/>
              </a:lnSpc>
              <a:spcBef>
                <a:spcPts val="0"/>
              </a:spcBef>
              <a:spcAft>
                <a:spcPts val="0"/>
              </a:spcAft>
              <a:buSzPts val="800"/>
              <a:buFont typeface="Roboto"/>
              <a:buChar char="●"/>
            </a:pPr>
            <a:r>
              <a:rPr lang="en-GB" sz="800">
                <a:latin typeface="Roboto"/>
                <a:ea typeface="Roboto"/>
                <a:cs typeface="Roboto"/>
                <a:sym typeface="Roboto"/>
              </a:rPr>
              <a:t>Clear language for target (e.g. deployer)</a:t>
            </a:r>
            <a:endParaRPr sz="800">
              <a:latin typeface="Roboto"/>
              <a:ea typeface="Roboto"/>
              <a:cs typeface="Roboto"/>
              <a:sym typeface="Roboto"/>
            </a:endParaRPr>
          </a:p>
          <a:p>
            <a:pPr marL="114300" marR="0" lvl="0" indent="-107950" algn="l" rtl="0">
              <a:lnSpc>
                <a:spcPct val="100000"/>
              </a:lnSpc>
              <a:spcBef>
                <a:spcPts val="0"/>
              </a:spcBef>
              <a:spcAft>
                <a:spcPts val="0"/>
              </a:spcAft>
              <a:buSzPts val="800"/>
              <a:buFont typeface="Roboto"/>
              <a:buChar char="●"/>
            </a:pPr>
            <a:r>
              <a:rPr lang="en-GB" sz="800">
                <a:latin typeface="Roboto"/>
                <a:ea typeface="Roboto"/>
                <a:cs typeface="Roboto"/>
                <a:sym typeface="Roboto"/>
              </a:rPr>
              <a:t>e.g. accuray </a:t>
            </a:r>
            <a:r>
              <a:rPr lang="en-GB" sz="800" b="1">
                <a:solidFill>
                  <a:schemeClr val="accent2"/>
                </a:solidFill>
                <a:latin typeface="Roboto"/>
                <a:ea typeface="Roboto"/>
                <a:cs typeface="Roboto"/>
                <a:sym typeface="Roboto"/>
              </a:rPr>
              <a:t>#A15(2)</a:t>
            </a:r>
            <a:r>
              <a:rPr lang="en-GB" sz="800">
                <a:solidFill>
                  <a:schemeClr val="dk1"/>
                </a:solidFill>
                <a:latin typeface="Roboto"/>
                <a:ea typeface="Roboto"/>
                <a:cs typeface="Roboto"/>
                <a:sym typeface="Roboto"/>
              </a:rPr>
              <a:t>,</a:t>
            </a:r>
            <a:r>
              <a:rPr lang="en-GB" sz="800" b="1">
                <a:solidFill>
                  <a:schemeClr val="accent2"/>
                </a:solidFill>
                <a:latin typeface="Roboto"/>
                <a:ea typeface="Roboto"/>
                <a:cs typeface="Roboto"/>
                <a:sym typeface="Roboto"/>
              </a:rPr>
              <a:t> </a:t>
            </a:r>
            <a:r>
              <a:rPr lang="en-GB" sz="800">
                <a:latin typeface="Roboto"/>
                <a:ea typeface="Roboto"/>
                <a:cs typeface="Roboto"/>
                <a:sym typeface="Roboto"/>
              </a:rPr>
              <a:t>instructions of use </a:t>
            </a:r>
            <a:r>
              <a:rPr lang="en-GB" sz="800" b="1">
                <a:solidFill>
                  <a:schemeClr val="accent2"/>
                </a:solidFill>
                <a:latin typeface="Roboto"/>
                <a:ea typeface="Roboto"/>
                <a:cs typeface="Roboto"/>
                <a:sym typeface="Roboto"/>
              </a:rPr>
              <a:t>Annex IV (1) (g)</a:t>
            </a:r>
            <a:endParaRPr sz="800" b="1">
              <a:latin typeface="Roboto"/>
              <a:ea typeface="Roboto"/>
              <a:cs typeface="Roboto"/>
              <a:sym typeface="Roboto"/>
            </a:endParaRPr>
          </a:p>
        </p:txBody>
      </p:sp>
      <p:sp>
        <p:nvSpPr>
          <p:cNvPr id="573" name="Google Shape;573;p80"/>
          <p:cNvSpPr txBox="1"/>
          <p:nvPr/>
        </p:nvSpPr>
        <p:spPr>
          <a:xfrm>
            <a:off x="54925" y="1849125"/>
            <a:ext cx="1380300" cy="9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dirty="0">
                <a:solidFill>
                  <a:schemeClr val="dk1"/>
                </a:solidFill>
                <a:latin typeface="Roboto"/>
                <a:ea typeface="Roboto"/>
                <a:cs typeface="Roboto"/>
                <a:sym typeface="Roboto"/>
              </a:rPr>
              <a:t>Create AI model</a:t>
            </a:r>
            <a:endParaRPr sz="1100" b="1" dirty="0">
              <a:latin typeface="Roboto"/>
              <a:ea typeface="Roboto"/>
              <a:cs typeface="Roboto"/>
              <a:sym typeface="Roboto"/>
            </a:endParaRPr>
          </a:p>
          <a:p>
            <a:pPr marL="114300" marR="0" lvl="0" indent="-107950" algn="l" rtl="0">
              <a:lnSpc>
                <a:spcPct val="100000"/>
              </a:lnSpc>
              <a:spcBef>
                <a:spcPts val="0"/>
              </a:spcBef>
              <a:spcAft>
                <a:spcPts val="0"/>
              </a:spcAft>
              <a:buSzPts val="800"/>
              <a:buFont typeface="Roboto"/>
              <a:buChar char="●"/>
            </a:pPr>
            <a:r>
              <a:rPr lang="en-GB" sz="800" dirty="0">
                <a:latin typeface="Roboto"/>
                <a:ea typeface="Roboto"/>
                <a:cs typeface="Roboto"/>
                <a:sym typeface="Roboto"/>
              </a:rPr>
              <a:t>Prioritise explanations by considering domain, use case, impact</a:t>
            </a:r>
            <a:endParaRPr sz="800" b="1" dirty="0">
              <a:solidFill>
                <a:schemeClr val="accent1"/>
              </a:solidFill>
              <a:latin typeface="Roboto"/>
              <a:ea typeface="Roboto"/>
              <a:cs typeface="Roboto"/>
              <a:sym typeface="Roboto"/>
            </a:endParaRPr>
          </a:p>
          <a:p>
            <a:pPr marL="114300" marR="0" lvl="0" indent="-107950" algn="l" rtl="0">
              <a:lnSpc>
                <a:spcPct val="100000"/>
              </a:lnSpc>
              <a:spcBef>
                <a:spcPts val="0"/>
              </a:spcBef>
              <a:spcAft>
                <a:spcPts val="0"/>
              </a:spcAft>
              <a:buSzPts val="800"/>
              <a:buFont typeface="Roboto"/>
              <a:buChar char="●"/>
            </a:pPr>
            <a:r>
              <a:rPr lang="en-GB" sz="800" dirty="0">
                <a:latin typeface="Roboto"/>
                <a:ea typeface="Roboto"/>
                <a:cs typeface="Roboto"/>
                <a:sym typeface="Roboto"/>
              </a:rPr>
              <a:t>Record </a:t>
            </a:r>
            <a:r>
              <a:rPr lang="en-GB" sz="800" dirty="0" err="1">
                <a:latin typeface="Roboto"/>
                <a:ea typeface="Roboto"/>
                <a:cs typeface="Roboto"/>
                <a:sym typeface="Roboto"/>
              </a:rPr>
              <a:t>explainability</a:t>
            </a:r>
            <a:r>
              <a:rPr lang="en-GB" sz="800" dirty="0">
                <a:latin typeface="Roboto"/>
                <a:ea typeface="Roboto"/>
                <a:cs typeface="Roboto"/>
                <a:sym typeface="Roboto"/>
              </a:rPr>
              <a:t> method limits </a:t>
            </a:r>
            <a:endParaRPr sz="800" b="1" dirty="0">
              <a:solidFill>
                <a:schemeClr val="accent1"/>
              </a:solidFill>
              <a:latin typeface="Roboto"/>
              <a:ea typeface="Roboto"/>
              <a:cs typeface="Roboto"/>
              <a:sym typeface="Roboto"/>
            </a:endParaRPr>
          </a:p>
        </p:txBody>
      </p:sp>
      <p:sp>
        <p:nvSpPr>
          <p:cNvPr id="574" name="Google Shape;574;p80"/>
          <p:cNvSpPr txBox="1"/>
          <p:nvPr/>
        </p:nvSpPr>
        <p:spPr>
          <a:xfrm>
            <a:off x="1215041" y="1849125"/>
            <a:ext cx="1077300" cy="9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dirty="0">
                <a:latin typeface="Roboto"/>
                <a:ea typeface="Roboto"/>
                <a:cs typeface="Roboto"/>
                <a:sym typeface="Roboto"/>
              </a:rPr>
              <a:t>Design UX</a:t>
            </a:r>
            <a:endParaRPr sz="1100" b="1" dirty="0">
              <a:solidFill>
                <a:srgbClr val="FF0000"/>
              </a:solidFill>
              <a:latin typeface="Roboto"/>
              <a:ea typeface="Roboto"/>
              <a:cs typeface="Roboto"/>
              <a:sym typeface="Roboto"/>
            </a:endParaRPr>
          </a:p>
          <a:p>
            <a:pPr marL="114300" marR="0" lvl="0" indent="-107950" algn="l" rtl="0">
              <a:lnSpc>
                <a:spcPct val="100000"/>
              </a:lnSpc>
              <a:spcBef>
                <a:spcPts val="0"/>
              </a:spcBef>
              <a:spcAft>
                <a:spcPts val="0"/>
              </a:spcAft>
              <a:buSzPts val="800"/>
              <a:buFont typeface="Roboto"/>
              <a:buChar char="●"/>
            </a:pPr>
            <a:r>
              <a:rPr lang="en-GB" sz="800" dirty="0">
                <a:solidFill>
                  <a:schemeClr val="dk1"/>
                </a:solidFill>
                <a:latin typeface="Roboto"/>
                <a:ea typeface="Roboto"/>
                <a:cs typeface="Roboto"/>
                <a:sym typeface="Roboto"/>
              </a:rPr>
              <a:t>User can interpret </a:t>
            </a:r>
            <a:r>
              <a:rPr lang="en-GB" sz="800" b="1" dirty="0">
                <a:solidFill>
                  <a:schemeClr val="accent2"/>
                </a:solidFill>
                <a:latin typeface="Roboto"/>
                <a:ea typeface="Roboto"/>
                <a:cs typeface="Roboto"/>
                <a:sym typeface="Roboto"/>
              </a:rPr>
              <a:t>#A13(1)</a:t>
            </a:r>
            <a:endParaRPr sz="800" dirty="0">
              <a:latin typeface="Roboto"/>
              <a:ea typeface="Roboto"/>
              <a:cs typeface="Roboto"/>
              <a:sym typeface="Roboto"/>
            </a:endParaRPr>
          </a:p>
          <a:p>
            <a:pPr marL="114300" marR="0" lvl="0" indent="-107950" algn="l" rtl="0">
              <a:lnSpc>
                <a:spcPct val="100000"/>
              </a:lnSpc>
              <a:spcBef>
                <a:spcPts val="0"/>
              </a:spcBef>
              <a:spcAft>
                <a:spcPts val="0"/>
              </a:spcAft>
              <a:buSzPts val="800"/>
              <a:buFont typeface="Roboto"/>
              <a:buChar char="●"/>
            </a:pPr>
            <a:r>
              <a:rPr lang="en-GB" sz="800" dirty="0">
                <a:latin typeface="Roboto"/>
                <a:ea typeface="Roboto"/>
                <a:cs typeface="Roboto"/>
                <a:sym typeface="Roboto"/>
              </a:rPr>
              <a:t>Interface, mental model</a:t>
            </a:r>
            <a:endParaRPr sz="800" b="1" dirty="0">
              <a:solidFill>
                <a:schemeClr val="accent1"/>
              </a:solidFill>
              <a:latin typeface="Roboto"/>
              <a:ea typeface="Roboto"/>
              <a:cs typeface="Roboto"/>
              <a:sym typeface="Roboto"/>
            </a:endParaRPr>
          </a:p>
        </p:txBody>
      </p:sp>
      <p:sp>
        <p:nvSpPr>
          <p:cNvPr id="575" name="Google Shape;575;p80"/>
          <p:cNvSpPr/>
          <p:nvPr/>
        </p:nvSpPr>
        <p:spPr>
          <a:xfrm>
            <a:off x="7311902" y="1955953"/>
            <a:ext cx="1695300" cy="452100"/>
          </a:xfrm>
          <a:prstGeom prst="rect">
            <a:avLst/>
          </a:prstGeom>
          <a:solidFill>
            <a:schemeClr val="accent4">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82880" marR="182880" lvl="0" indent="0" algn="ctr" rtl="0">
              <a:spcBef>
                <a:spcPts val="0"/>
              </a:spcBef>
              <a:spcAft>
                <a:spcPts val="0"/>
              </a:spcAft>
              <a:buNone/>
            </a:pPr>
            <a:r>
              <a:rPr lang="en-GB" dirty="0">
                <a:latin typeface="Calibri"/>
                <a:ea typeface="Calibri"/>
                <a:cs typeface="Calibri"/>
                <a:sym typeface="Calibri"/>
              </a:rPr>
              <a:t>AT: Algorithmic transparency</a:t>
            </a:r>
            <a:endParaRPr dirty="0">
              <a:latin typeface="Calibri"/>
              <a:ea typeface="Calibri"/>
              <a:cs typeface="Calibri"/>
              <a:sym typeface="Calibri"/>
            </a:endParaRPr>
          </a:p>
        </p:txBody>
      </p:sp>
      <p:sp>
        <p:nvSpPr>
          <p:cNvPr id="576" name="Google Shape;576;p80"/>
          <p:cNvSpPr/>
          <p:nvPr/>
        </p:nvSpPr>
        <p:spPr>
          <a:xfrm>
            <a:off x="7311902" y="2451603"/>
            <a:ext cx="1695300" cy="452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82880" marR="182880" lvl="0" indent="0" algn="ctr" rtl="0">
              <a:spcBef>
                <a:spcPts val="0"/>
              </a:spcBef>
              <a:spcAft>
                <a:spcPts val="0"/>
              </a:spcAft>
              <a:buNone/>
            </a:pPr>
            <a:r>
              <a:rPr lang="en-GB">
                <a:latin typeface="Calibri"/>
                <a:ea typeface="Calibri"/>
                <a:cs typeface="Calibri"/>
                <a:sym typeface="Calibri"/>
              </a:rPr>
              <a:t>IT: Interactive transparency</a:t>
            </a:r>
            <a:endParaRPr>
              <a:latin typeface="Calibri"/>
              <a:ea typeface="Calibri"/>
              <a:cs typeface="Calibri"/>
              <a:sym typeface="Calibri"/>
            </a:endParaRPr>
          </a:p>
        </p:txBody>
      </p:sp>
      <p:sp>
        <p:nvSpPr>
          <p:cNvPr id="577" name="Google Shape;577;p80"/>
          <p:cNvSpPr/>
          <p:nvPr/>
        </p:nvSpPr>
        <p:spPr>
          <a:xfrm>
            <a:off x="7311902" y="2947253"/>
            <a:ext cx="1695300" cy="452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82880" marR="182880" lvl="0" indent="0" algn="ctr" rtl="0">
              <a:spcBef>
                <a:spcPts val="0"/>
              </a:spcBef>
              <a:spcAft>
                <a:spcPts val="0"/>
              </a:spcAft>
              <a:buNone/>
            </a:pPr>
            <a:r>
              <a:rPr lang="en-GB">
                <a:latin typeface="Calibri"/>
                <a:ea typeface="Calibri"/>
                <a:cs typeface="Calibri"/>
                <a:sym typeface="Calibri"/>
              </a:rPr>
              <a:t>ST: Social transparency</a:t>
            </a:r>
            <a:endParaRPr>
              <a:latin typeface="Calibri"/>
              <a:ea typeface="Calibri"/>
              <a:cs typeface="Calibri"/>
              <a:sym typeface="Calibri"/>
            </a:endParaRPr>
          </a:p>
        </p:txBody>
      </p:sp>
      <p:sp>
        <p:nvSpPr>
          <p:cNvPr id="578" name="Google Shape;578;p80"/>
          <p:cNvSpPr/>
          <p:nvPr/>
        </p:nvSpPr>
        <p:spPr>
          <a:xfrm>
            <a:off x="273716" y="2738971"/>
            <a:ext cx="382800" cy="452100"/>
          </a:xfrm>
          <a:prstGeom prst="rect">
            <a:avLst/>
          </a:prstGeom>
          <a:solidFill>
            <a:schemeClr val="accent4">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AT</a:t>
            </a:r>
            <a:endParaRPr sz="1200" b="1">
              <a:latin typeface="Calibri"/>
              <a:ea typeface="Calibri"/>
              <a:cs typeface="Calibri"/>
              <a:sym typeface="Calibri"/>
            </a:endParaRPr>
          </a:p>
        </p:txBody>
      </p:sp>
      <p:sp>
        <p:nvSpPr>
          <p:cNvPr id="579" name="Google Shape;579;p80"/>
          <p:cNvSpPr/>
          <p:nvPr/>
        </p:nvSpPr>
        <p:spPr>
          <a:xfrm>
            <a:off x="2168617" y="2738973"/>
            <a:ext cx="382800" cy="452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IT</a:t>
            </a:r>
            <a:endParaRPr sz="1200" b="1">
              <a:latin typeface="Calibri"/>
              <a:ea typeface="Calibri"/>
              <a:cs typeface="Calibri"/>
              <a:sym typeface="Calibri"/>
            </a:endParaRPr>
          </a:p>
        </p:txBody>
      </p:sp>
      <p:sp>
        <p:nvSpPr>
          <p:cNvPr id="580" name="Google Shape;580;p80"/>
          <p:cNvSpPr/>
          <p:nvPr/>
        </p:nvSpPr>
        <p:spPr>
          <a:xfrm>
            <a:off x="2862854" y="4157932"/>
            <a:ext cx="382800" cy="452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IT</a:t>
            </a:r>
            <a:endParaRPr sz="1200" b="1">
              <a:latin typeface="Calibri"/>
              <a:ea typeface="Calibri"/>
              <a:cs typeface="Calibri"/>
              <a:sym typeface="Calibri"/>
            </a:endParaRPr>
          </a:p>
        </p:txBody>
      </p:sp>
      <p:sp>
        <p:nvSpPr>
          <p:cNvPr id="581" name="Google Shape;581;p80"/>
          <p:cNvSpPr/>
          <p:nvPr/>
        </p:nvSpPr>
        <p:spPr>
          <a:xfrm>
            <a:off x="6337809" y="3069893"/>
            <a:ext cx="382800" cy="452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IT</a:t>
            </a:r>
            <a:endParaRPr sz="1200" b="1">
              <a:latin typeface="Calibri"/>
              <a:ea typeface="Calibri"/>
              <a:cs typeface="Calibri"/>
              <a:sym typeface="Calibri"/>
            </a:endParaRPr>
          </a:p>
        </p:txBody>
      </p:sp>
      <p:sp>
        <p:nvSpPr>
          <p:cNvPr id="582" name="Google Shape;582;p80"/>
          <p:cNvSpPr/>
          <p:nvPr/>
        </p:nvSpPr>
        <p:spPr>
          <a:xfrm>
            <a:off x="6668508" y="3206431"/>
            <a:ext cx="382800" cy="452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ST</a:t>
            </a:r>
            <a:endParaRPr sz="1200" b="1">
              <a:latin typeface="Calibri"/>
              <a:ea typeface="Calibri"/>
              <a:cs typeface="Calibri"/>
              <a:sym typeface="Calibri"/>
            </a:endParaRPr>
          </a:p>
        </p:txBody>
      </p:sp>
      <p:sp>
        <p:nvSpPr>
          <p:cNvPr id="583" name="Google Shape;583;p80"/>
          <p:cNvSpPr/>
          <p:nvPr/>
        </p:nvSpPr>
        <p:spPr>
          <a:xfrm>
            <a:off x="2965738" y="4507405"/>
            <a:ext cx="382800" cy="452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ST</a:t>
            </a:r>
            <a:endParaRPr sz="1200" b="1">
              <a:latin typeface="Calibri"/>
              <a:ea typeface="Calibri"/>
              <a:cs typeface="Calibri"/>
              <a:sym typeface="Calibri"/>
            </a:endParaRPr>
          </a:p>
        </p:txBody>
      </p:sp>
      <p:sp>
        <p:nvSpPr>
          <p:cNvPr id="584" name="Google Shape;584;p80"/>
          <p:cNvSpPr/>
          <p:nvPr/>
        </p:nvSpPr>
        <p:spPr>
          <a:xfrm>
            <a:off x="5752859" y="4011253"/>
            <a:ext cx="382800" cy="452100"/>
          </a:xfrm>
          <a:prstGeom prst="rect">
            <a:avLst/>
          </a:prstGeom>
          <a:solidFill>
            <a:schemeClr val="accent4">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AT</a:t>
            </a:r>
            <a:endParaRPr sz="1200" b="1">
              <a:latin typeface="Calibri"/>
              <a:ea typeface="Calibri"/>
              <a:cs typeface="Calibri"/>
              <a:sym typeface="Calibri"/>
            </a:endParaRPr>
          </a:p>
        </p:txBody>
      </p:sp>
      <p:sp>
        <p:nvSpPr>
          <p:cNvPr id="585" name="Google Shape;585;p80"/>
          <p:cNvSpPr/>
          <p:nvPr/>
        </p:nvSpPr>
        <p:spPr>
          <a:xfrm>
            <a:off x="6076943" y="4136118"/>
            <a:ext cx="382800" cy="452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ST</a:t>
            </a:r>
            <a:endParaRPr sz="1200" b="1">
              <a:latin typeface="Calibri"/>
              <a:ea typeface="Calibri"/>
              <a:cs typeface="Calibri"/>
              <a:sym typeface="Calibri"/>
            </a:endParaRPr>
          </a:p>
        </p:txBody>
      </p:sp>
      <p:sp>
        <p:nvSpPr>
          <p:cNvPr id="586" name="Google Shape;586;p80"/>
          <p:cNvSpPr/>
          <p:nvPr/>
        </p:nvSpPr>
        <p:spPr>
          <a:xfrm>
            <a:off x="90300" y="3681048"/>
            <a:ext cx="2334600" cy="1106400"/>
          </a:xfrm>
          <a:prstGeom prst="wedgeRectCallout">
            <a:avLst>
              <a:gd name="adj1" fmla="val 64923"/>
              <a:gd name="adj2" fmla="val -31819"/>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solidFill>
                  <a:schemeClr val="dk1"/>
                </a:solidFill>
                <a:latin typeface="Roboto"/>
                <a:ea typeface="Roboto"/>
                <a:cs typeface="Roboto"/>
                <a:sym typeface="Roboto"/>
              </a:rPr>
              <a:t>Record-keeping </a:t>
            </a:r>
            <a:r>
              <a:rPr lang="en-GB" sz="1100" b="1" dirty="0">
                <a:solidFill>
                  <a:schemeClr val="accent2"/>
                </a:solidFill>
                <a:latin typeface="Roboto"/>
                <a:ea typeface="Roboto"/>
                <a:cs typeface="Roboto"/>
                <a:sym typeface="Roboto"/>
              </a:rPr>
              <a:t>#A12</a:t>
            </a:r>
            <a:r>
              <a:rPr lang="en-GB" sz="1100" dirty="0">
                <a:solidFill>
                  <a:schemeClr val="dk1"/>
                </a:solidFill>
                <a:latin typeface="Roboto"/>
                <a:ea typeface="Roboto"/>
                <a:cs typeface="Roboto"/>
                <a:sym typeface="Roboto"/>
              </a:rPr>
              <a:t> and monitoring </a:t>
            </a:r>
            <a:r>
              <a:rPr lang="en-GB" sz="1100" b="1" dirty="0">
                <a:solidFill>
                  <a:schemeClr val="accent2"/>
                </a:solidFill>
                <a:latin typeface="Roboto"/>
                <a:ea typeface="Roboto"/>
                <a:cs typeface="Roboto"/>
                <a:sym typeface="Roboto"/>
              </a:rPr>
              <a:t>#A29(4)</a:t>
            </a:r>
            <a:r>
              <a:rPr lang="en-GB" sz="1100" dirty="0">
                <a:solidFill>
                  <a:schemeClr val="dk1"/>
                </a:solidFill>
                <a:latin typeface="Roboto"/>
                <a:ea typeface="Roboto"/>
                <a:cs typeface="Roboto"/>
                <a:sym typeface="Roboto"/>
              </a:rPr>
              <a:t> (planned in </a:t>
            </a:r>
            <a:r>
              <a:rPr lang="en-GB" sz="1100" b="1" dirty="0">
                <a:solidFill>
                  <a:schemeClr val="accent2"/>
                </a:solidFill>
                <a:latin typeface="Roboto"/>
                <a:ea typeface="Roboto"/>
                <a:cs typeface="Roboto"/>
                <a:sym typeface="Roboto"/>
              </a:rPr>
              <a:t>#A61</a:t>
            </a:r>
            <a:r>
              <a:rPr lang="en-GB" sz="1100" dirty="0">
                <a:solidFill>
                  <a:schemeClr val="dk1"/>
                </a:solidFill>
                <a:latin typeface="Roboto"/>
                <a:ea typeface="Roboto"/>
                <a:cs typeface="Roboto"/>
                <a:sym typeface="Roboto"/>
              </a:rPr>
              <a:t>). Report serious incidents to MSA </a:t>
            </a:r>
            <a:r>
              <a:rPr lang="en-GB" sz="1100" b="1" dirty="0">
                <a:solidFill>
                  <a:schemeClr val="accent2"/>
                </a:solidFill>
                <a:latin typeface="Roboto"/>
                <a:ea typeface="Roboto"/>
                <a:cs typeface="Roboto"/>
                <a:sym typeface="Roboto"/>
              </a:rPr>
              <a:t>#A62</a:t>
            </a:r>
            <a:r>
              <a:rPr lang="en-GB" sz="1100" dirty="0">
                <a:solidFill>
                  <a:schemeClr val="dk1"/>
                </a:solidFill>
                <a:latin typeface="Roboto"/>
                <a:ea typeface="Roboto"/>
                <a:cs typeface="Roboto"/>
                <a:sym typeface="Roboto"/>
              </a:rPr>
              <a:t>, preferably with a standardized risks and harms taxonomy – for example, AIAAIC</a:t>
            </a:r>
            <a:r>
              <a:rPr lang="en-GB" sz="1100" b="1" dirty="0">
                <a:solidFill>
                  <a:schemeClr val="dk1"/>
                </a:solidFill>
                <a:latin typeface="Roboto"/>
                <a:ea typeface="Roboto"/>
                <a:cs typeface="Roboto"/>
                <a:sym typeface="Roboto"/>
              </a:rPr>
              <a:t>.</a:t>
            </a:r>
            <a:endParaRPr sz="1100" dirty="0">
              <a:solidFill>
                <a:schemeClr val="dk1"/>
              </a:solidFill>
              <a:latin typeface="Roboto"/>
              <a:ea typeface="Roboto"/>
              <a:cs typeface="Roboto"/>
              <a:sym typeface="Roboto"/>
            </a:endParaRPr>
          </a:p>
        </p:txBody>
      </p:sp>
      <p:sp>
        <p:nvSpPr>
          <p:cNvPr id="587" name="Google Shape;587;p80"/>
          <p:cNvSpPr/>
          <p:nvPr/>
        </p:nvSpPr>
        <p:spPr>
          <a:xfrm>
            <a:off x="1795242" y="3338915"/>
            <a:ext cx="382800" cy="452100"/>
          </a:xfrm>
          <a:prstGeom prst="rect">
            <a:avLst/>
          </a:prstGeom>
          <a:solidFill>
            <a:schemeClr val="accent4">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AT</a:t>
            </a:r>
            <a:endParaRPr sz="1200" b="1">
              <a:latin typeface="Calibri"/>
              <a:ea typeface="Calibri"/>
              <a:cs typeface="Calibri"/>
              <a:sym typeface="Calibri"/>
            </a:endParaRPr>
          </a:p>
        </p:txBody>
      </p:sp>
      <p:sp>
        <p:nvSpPr>
          <p:cNvPr id="588" name="Google Shape;588;p80"/>
          <p:cNvSpPr/>
          <p:nvPr/>
        </p:nvSpPr>
        <p:spPr>
          <a:xfrm>
            <a:off x="2106706" y="3440716"/>
            <a:ext cx="382800" cy="452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ST</a:t>
            </a:r>
            <a:endParaRPr sz="1200" b="1">
              <a:latin typeface="Calibri"/>
              <a:ea typeface="Calibri"/>
              <a:cs typeface="Calibri"/>
              <a:sym typeface="Calibri"/>
            </a:endParaRPr>
          </a:p>
        </p:txBody>
      </p:sp>
      <p:pic>
        <p:nvPicPr>
          <p:cNvPr id="589" name="Google Shape;589;p80"/>
          <p:cNvPicPr preferRelativeResize="0"/>
          <p:nvPr/>
        </p:nvPicPr>
        <p:blipFill>
          <a:blip r:embed="rId3">
            <a:alphaModFix/>
          </a:blip>
          <a:stretch>
            <a:fillRect/>
          </a:stretch>
        </p:blipFill>
        <p:spPr>
          <a:xfrm>
            <a:off x="5228200" y="4031315"/>
            <a:ext cx="501000" cy="501000"/>
          </a:xfrm>
          <a:prstGeom prst="rect">
            <a:avLst/>
          </a:prstGeom>
          <a:noFill/>
          <a:ln>
            <a:noFill/>
          </a:ln>
        </p:spPr>
      </p:pic>
      <p:sp>
        <p:nvSpPr>
          <p:cNvPr id="590" name="Google Shape;590;p80"/>
          <p:cNvSpPr txBox="1"/>
          <p:nvPr/>
        </p:nvSpPr>
        <p:spPr>
          <a:xfrm>
            <a:off x="5004100" y="4374275"/>
            <a:ext cx="1015398" cy="3570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r>
              <a:rPr lang="en-GB" dirty="0">
                <a:latin typeface="Calibri"/>
                <a:ea typeface="Calibri"/>
                <a:cs typeface="Calibri"/>
                <a:sym typeface="Calibri"/>
              </a:rPr>
              <a:t>Regulators</a:t>
            </a:r>
            <a:endParaRPr dirty="0">
              <a:latin typeface="Calibri"/>
              <a:ea typeface="Calibri"/>
              <a:cs typeface="Calibri"/>
              <a:sym typeface="Calibri"/>
            </a:endParaRPr>
          </a:p>
        </p:txBody>
      </p:sp>
      <p:sp>
        <p:nvSpPr>
          <p:cNvPr id="591" name="Google Shape;591;p80"/>
          <p:cNvSpPr/>
          <p:nvPr/>
        </p:nvSpPr>
        <p:spPr>
          <a:xfrm>
            <a:off x="7316906" y="3506681"/>
            <a:ext cx="1695300" cy="12975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592" name="Google Shape;592;p80"/>
          <p:cNvPicPr preferRelativeResize="0"/>
          <p:nvPr/>
        </p:nvPicPr>
        <p:blipFill rotWithShape="1">
          <a:blip r:embed="rId7">
            <a:alphaModFix/>
          </a:blip>
          <a:srcRect b="26117"/>
          <a:stretch/>
        </p:blipFill>
        <p:spPr>
          <a:xfrm>
            <a:off x="7379167" y="3574987"/>
            <a:ext cx="1567628" cy="558601"/>
          </a:xfrm>
          <a:prstGeom prst="rect">
            <a:avLst/>
          </a:prstGeom>
          <a:noFill/>
          <a:ln>
            <a:noFill/>
          </a:ln>
        </p:spPr>
      </p:pic>
      <p:sp>
        <p:nvSpPr>
          <p:cNvPr id="593" name="Google Shape;593;p80"/>
          <p:cNvSpPr txBox="1"/>
          <p:nvPr/>
        </p:nvSpPr>
        <p:spPr>
          <a:xfrm>
            <a:off x="7313056" y="4092656"/>
            <a:ext cx="1778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dirty="0">
                <a:solidFill>
                  <a:schemeClr val="dk1"/>
                </a:solidFill>
                <a:latin typeface="Roboto"/>
                <a:ea typeface="Roboto"/>
                <a:cs typeface="Roboto"/>
                <a:sym typeface="Roboto"/>
              </a:rPr>
              <a:t>An example stakeholder transparency matrix purposed</a:t>
            </a:r>
            <a:r>
              <a:rPr lang="en-GB" sz="900" b="1" dirty="0">
                <a:solidFill>
                  <a:schemeClr val="dk1"/>
                </a:solidFill>
                <a:latin typeface="Roboto"/>
                <a:ea typeface="Roboto"/>
                <a:cs typeface="Roboto"/>
                <a:sym typeface="Roboto"/>
              </a:rPr>
              <a:t>.</a:t>
            </a:r>
            <a:r>
              <a:rPr lang="en-GB" sz="900" dirty="0">
                <a:solidFill>
                  <a:schemeClr val="dk1"/>
                </a:solidFill>
                <a:latin typeface="Roboto"/>
                <a:ea typeface="Roboto"/>
                <a:cs typeface="Roboto"/>
                <a:sym typeface="Roboto"/>
              </a:rPr>
              <a:t> Will differ by the AI system, domain, and context.</a:t>
            </a:r>
            <a:endParaRPr sz="900" dirty="0">
              <a:solidFill>
                <a:schemeClr val="dk1"/>
              </a:solidFill>
              <a:latin typeface="Roboto"/>
              <a:ea typeface="Roboto"/>
              <a:cs typeface="Roboto"/>
              <a:sym typeface="Roboto"/>
            </a:endParaRPr>
          </a:p>
        </p:txBody>
      </p:sp>
      <p:sp>
        <p:nvSpPr>
          <p:cNvPr id="594" name="Google Shape;594;p80"/>
          <p:cNvSpPr/>
          <p:nvPr/>
        </p:nvSpPr>
        <p:spPr>
          <a:xfrm>
            <a:off x="5828456" y="1083843"/>
            <a:ext cx="382800" cy="452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ST</a:t>
            </a:r>
            <a:endParaRPr sz="1200" b="1">
              <a:latin typeface="Calibri"/>
              <a:ea typeface="Calibri"/>
              <a:cs typeface="Calibri"/>
              <a:sym typeface="Calibri"/>
            </a:endParaRPr>
          </a:p>
        </p:txBody>
      </p:sp>
      <p:sp>
        <p:nvSpPr>
          <p:cNvPr id="595" name="Google Shape;595;p80"/>
          <p:cNvSpPr txBox="1"/>
          <p:nvPr/>
        </p:nvSpPr>
        <p:spPr>
          <a:xfrm>
            <a:off x="4730498" y="1975673"/>
            <a:ext cx="1077300" cy="215400"/>
          </a:xfrm>
          <a:prstGeom prst="rect">
            <a:avLst/>
          </a:prstGeom>
          <a:solidFill>
            <a:schemeClr val="lt2"/>
          </a:solidFill>
          <a:ln>
            <a:noFill/>
          </a:ln>
        </p:spPr>
        <p:txBody>
          <a:bodyPr spcFirstLastPara="1" wrap="square" lIns="0" tIns="0" rIns="0" bIns="0" anchor="t" anchorCtr="0">
            <a:noAutofit/>
          </a:bodyPr>
          <a:lstStyle/>
          <a:p>
            <a:pPr marL="0" lvl="0" indent="0" algn="ctr" rtl="0">
              <a:spcBef>
                <a:spcPts val="0"/>
              </a:spcBef>
              <a:spcAft>
                <a:spcPts val="0"/>
              </a:spcAft>
              <a:buNone/>
            </a:pPr>
            <a:r>
              <a:rPr lang="en-GB">
                <a:latin typeface="Calibri"/>
                <a:ea typeface="Calibri"/>
                <a:cs typeface="Calibri"/>
                <a:sym typeface="Calibri"/>
              </a:rPr>
              <a:t>Documenting</a:t>
            </a:r>
            <a:endParaRPr>
              <a:latin typeface="Calibri"/>
              <a:ea typeface="Calibri"/>
              <a:cs typeface="Calibri"/>
              <a:sym typeface="Calibri"/>
            </a:endParaRPr>
          </a:p>
        </p:txBody>
      </p:sp>
      <p:sp>
        <p:nvSpPr>
          <p:cNvPr id="596" name="Google Shape;596;p80"/>
          <p:cNvSpPr txBox="1"/>
          <p:nvPr/>
        </p:nvSpPr>
        <p:spPr>
          <a:xfrm>
            <a:off x="3326502" y="4569837"/>
            <a:ext cx="739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chemeClr val="dk1"/>
                </a:solidFill>
                <a:latin typeface="Calibri"/>
                <a:ea typeface="Calibri"/>
                <a:cs typeface="Calibri"/>
                <a:sym typeface="Calibri"/>
              </a:rPr>
              <a:t>+ Society</a:t>
            </a:r>
            <a:endParaRPr sz="1100">
              <a:latin typeface="Calibri"/>
              <a:ea typeface="Calibri"/>
              <a:cs typeface="Calibri"/>
              <a:sym typeface="Calibri"/>
            </a:endParaRPr>
          </a:p>
        </p:txBody>
      </p:sp>
      <p:sp>
        <p:nvSpPr>
          <p:cNvPr id="597" name="Google Shape;597;p80"/>
          <p:cNvSpPr/>
          <p:nvPr/>
        </p:nvSpPr>
        <p:spPr>
          <a:xfrm>
            <a:off x="617981" y="2831829"/>
            <a:ext cx="382800" cy="452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GB" sz="1200" b="1">
                <a:latin typeface="Calibri"/>
                <a:ea typeface="Calibri"/>
                <a:cs typeface="Calibri"/>
                <a:sym typeface="Calibri"/>
              </a:rPr>
              <a:t>ST</a:t>
            </a:r>
            <a:endParaRPr sz="1200" b="1">
              <a:latin typeface="Calibri"/>
              <a:ea typeface="Calibri"/>
              <a:cs typeface="Calibri"/>
              <a:sym typeface="Calibri"/>
            </a:endParaRPr>
          </a:p>
        </p:txBody>
      </p:sp>
      <p:cxnSp>
        <p:nvCxnSpPr>
          <p:cNvPr id="598" name="Google Shape;598;p80"/>
          <p:cNvCxnSpPr>
            <a:cxnSpLocks/>
            <a:stCxn id="586" idx="2"/>
            <a:endCxn id="590" idx="2"/>
          </p:cNvCxnSpPr>
          <p:nvPr/>
        </p:nvCxnSpPr>
        <p:spPr>
          <a:xfrm rot="5400000" flipH="1" flipV="1">
            <a:off x="3356612" y="2632262"/>
            <a:ext cx="56173" cy="4254199"/>
          </a:xfrm>
          <a:prstGeom prst="curvedConnector3">
            <a:avLst>
              <a:gd name="adj1" fmla="val -406957"/>
            </a:avLst>
          </a:prstGeom>
          <a:noFill/>
          <a:ln w="38100" cap="flat" cmpd="sng">
            <a:solidFill>
              <a:srgbClr val="93C47D"/>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599" name="Google Shape;599;p80"/>
          <p:cNvSpPr txBox="1">
            <a:spLocks noGrp="1"/>
          </p:cNvSpPr>
          <p:nvPr>
            <p:ph type="sldNum" idx="12"/>
          </p:nvPr>
        </p:nvSpPr>
        <p:spPr>
          <a:xfrm>
            <a:off x="6457950" y="4853970"/>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 name="Picture 4" descr="A diagram of a data analysis&#10;&#10;Description automatically generated with medium confidence">
            <a:extLst>
              <a:ext uri="{FF2B5EF4-FFF2-40B4-BE49-F238E27FC236}">
                <a16:creationId xmlns:a16="http://schemas.microsoft.com/office/drawing/2014/main" id="{96086BC1-7327-E49E-12EB-EC01A6EE1ADC}"/>
              </a:ext>
            </a:extLst>
          </p:cNvPr>
          <p:cNvPicPr>
            <a:picLocks noChangeAspect="1"/>
          </p:cNvPicPr>
          <p:nvPr/>
        </p:nvPicPr>
        <p:blipFill>
          <a:blip r:embed="rId3"/>
          <a:stretch>
            <a:fillRect/>
          </a:stretch>
        </p:blipFill>
        <p:spPr>
          <a:xfrm>
            <a:off x="207264" y="66884"/>
            <a:ext cx="8631936" cy="5015656"/>
          </a:xfrm>
          <a:prstGeom prst="rect">
            <a:avLst/>
          </a:prstGeom>
        </p:spPr>
      </p:pic>
    </p:spTree>
    <p:extLst>
      <p:ext uri="{BB962C8B-B14F-4D97-AF65-F5344CB8AC3E}">
        <p14:creationId xmlns:p14="http://schemas.microsoft.com/office/powerpoint/2010/main" val="17336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E" dirty="0"/>
              <a:t>Software Bill of Materials</a:t>
            </a:r>
            <a:endParaRPr dirty="0"/>
          </a:p>
        </p:txBody>
      </p:sp>
      <p:sp>
        <p:nvSpPr>
          <p:cNvPr id="3" name="Google Shape;703;p83">
            <a:extLst>
              <a:ext uri="{FF2B5EF4-FFF2-40B4-BE49-F238E27FC236}">
                <a16:creationId xmlns:a16="http://schemas.microsoft.com/office/drawing/2014/main" id="{4E7596C0-337D-1916-CCE6-64BEC3C391CC}"/>
              </a:ext>
            </a:extLst>
          </p:cNvPr>
          <p:cNvSpPr txBox="1">
            <a:spLocks noGrp="1"/>
          </p:cNvSpPr>
          <p:nvPr>
            <p:ph type="body" idx="1"/>
          </p:nvPr>
        </p:nvSpPr>
        <p:spPr>
          <a:xfrm>
            <a:off x="628650" y="1369225"/>
            <a:ext cx="5461500" cy="3263400"/>
          </a:xfrm>
          <a:prstGeom prst="rect">
            <a:avLst/>
          </a:prstGeom>
          <a:noFill/>
          <a:ln>
            <a:noFill/>
          </a:ln>
        </p:spPr>
        <p:txBody>
          <a:bodyPr spcFirstLastPara="1" wrap="square" lIns="68575" tIns="34275" rIns="68575" bIns="34275" anchor="t" anchorCtr="0">
            <a:noAutofit/>
          </a:bodyPr>
          <a:lstStyle/>
          <a:p>
            <a:pPr marL="457200" lvl="0" indent="-330200" algn="l" rtl="0">
              <a:lnSpc>
                <a:spcPct val="100000"/>
              </a:lnSpc>
              <a:spcBef>
                <a:spcPts val="0"/>
              </a:spcBef>
              <a:spcAft>
                <a:spcPts val="0"/>
              </a:spcAft>
              <a:buSzPts val="1600"/>
              <a:buChar char="▪"/>
            </a:pPr>
            <a:r>
              <a:rPr lang="en-GB" sz="1600" dirty="0"/>
              <a:t>“formal record containing the details and supply chain relationships of various components used in building software” – </a:t>
            </a:r>
            <a:r>
              <a:rPr lang="en-GB" sz="1600" dirty="0">
                <a:uFill>
                  <a:noFill/>
                </a:uFill>
                <a:hlinkClick r:id="rId3"/>
              </a:rPr>
              <a:t>Executive Order on Improving the Nation’s Cybersecurity (EO 14028)</a:t>
            </a:r>
            <a:endParaRPr sz="1600" dirty="0"/>
          </a:p>
          <a:p>
            <a:pPr marL="457200" lvl="0" indent="-330200" algn="l" rtl="0">
              <a:lnSpc>
                <a:spcPct val="100000"/>
              </a:lnSpc>
              <a:spcBef>
                <a:spcPts val="0"/>
              </a:spcBef>
              <a:spcAft>
                <a:spcPts val="0"/>
              </a:spcAft>
              <a:buSzPts val="1600"/>
              <a:buChar char="▪"/>
            </a:pPr>
            <a:r>
              <a:rPr lang="en-GB" sz="1600" dirty="0"/>
              <a:t>“analogous to a list of ingredients” “can help organisations or persons avoid consumption of software that could harm them.” – </a:t>
            </a:r>
            <a:r>
              <a:rPr lang="en-GB" sz="1600" dirty="0">
                <a:uFill>
                  <a:noFill/>
                </a:uFill>
                <a:hlinkClick r:id="rId4"/>
              </a:rPr>
              <a:t>Wikipedia</a:t>
            </a:r>
            <a:endParaRPr sz="1600" dirty="0"/>
          </a:p>
          <a:p>
            <a:pPr marL="457200" lvl="0" indent="-330200" algn="l" rtl="0">
              <a:lnSpc>
                <a:spcPct val="100000"/>
              </a:lnSpc>
              <a:spcBef>
                <a:spcPts val="0"/>
              </a:spcBef>
              <a:spcAft>
                <a:spcPts val="0"/>
              </a:spcAft>
              <a:buSzPts val="1600"/>
              <a:buChar char="▪"/>
            </a:pPr>
            <a:r>
              <a:rPr lang="en-GB" sz="1600" dirty="0"/>
              <a:t>“communicating a release: name, version, components, licenses, copyrights, and useful security references.” – SPDX</a:t>
            </a:r>
            <a:endParaRPr sz="1600" dirty="0"/>
          </a:p>
          <a:p>
            <a:pPr marL="457200" lvl="0" indent="-330200" algn="l" rtl="0">
              <a:lnSpc>
                <a:spcPct val="100000"/>
              </a:lnSpc>
              <a:spcBef>
                <a:spcPts val="0"/>
              </a:spcBef>
              <a:spcAft>
                <a:spcPts val="0"/>
              </a:spcAft>
              <a:buSzPts val="1600"/>
              <a:buChar char="▪"/>
            </a:pPr>
            <a:r>
              <a:rPr lang="en-GB" sz="1600" dirty="0">
                <a:uFill>
                  <a:noFill/>
                </a:uFill>
                <a:hlinkClick r:id="rId5"/>
              </a:rPr>
              <a:t>ISO/IEC 5962:2021 Software Package Data Exchange (SPDX) Specification V2.2.1</a:t>
            </a:r>
            <a:endParaRPr sz="1600" dirty="0"/>
          </a:p>
        </p:txBody>
      </p:sp>
      <p:sp>
        <p:nvSpPr>
          <p:cNvPr id="5" name="Google Shape;705;p83">
            <a:extLst>
              <a:ext uri="{FF2B5EF4-FFF2-40B4-BE49-F238E27FC236}">
                <a16:creationId xmlns:a16="http://schemas.microsoft.com/office/drawing/2014/main" id="{E2B591EF-BE4A-4B73-07A6-9914E698D28D}"/>
              </a:ext>
            </a:extLst>
          </p:cNvPr>
          <p:cNvSpPr txBox="1">
            <a:spLocks noGrp="1"/>
          </p:cNvSpPr>
          <p:nvPr>
            <p:ph type="sldNum" idx="12"/>
          </p:nvPr>
        </p:nvSpPr>
        <p:spPr>
          <a:xfrm>
            <a:off x="8276622" y="279882"/>
            <a:ext cx="867300" cy="2739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20</a:t>
            </a:fld>
            <a:endParaRPr/>
          </a:p>
        </p:txBody>
      </p:sp>
      <p:pic>
        <p:nvPicPr>
          <p:cNvPr id="7" name="Picture 6" descr="A screenshot of a computer&#10;&#10;Description automatically generated">
            <a:extLst>
              <a:ext uri="{FF2B5EF4-FFF2-40B4-BE49-F238E27FC236}">
                <a16:creationId xmlns:a16="http://schemas.microsoft.com/office/drawing/2014/main" id="{5D6EAECB-1B52-8E0E-DB40-CC4C65537DFB}"/>
              </a:ext>
            </a:extLst>
          </p:cNvPr>
          <p:cNvPicPr>
            <a:picLocks noChangeAspect="1"/>
          </p:cNvPicPr>
          <p:nvPr/>
        </p:nvPicPr>
        <p:blipFill rotWithShape="1">
          <a:blip r:embed="rId6"/>
          <a:srcRect t="34607" r="62818"/>
          <a:stretch/>
        </p:blipFill>
        <p:spPr>
          <a:xfrm>
            <a:off x="6205728" y="567990"/>
            <a:ext cx="2870412" cy="4474981"/>
          </a:xfrm>
          <a:prstGeom prst="rect">
            <a:avLst/>
          </a:prstGeom>
        </p:spPr>
      </p:pic>
    </p:spTree>
    <p:extLst>
      <p:ext uri="{BB962C8B-B14F-4D97-AF65-F5344CB8AC3E}">
        <p14:creationId xmlns:p14="http://schemas.microsoft.com/office/powerpoint/2010/main" val="338045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311700" y="445025"/>
            <a:ext cx="3999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Use cases</a:t>
            </a:r>
            <a:endParaRPr dirty="0"/>
          </a:p>
        </p:txBody>
      </p:sp>
      <p:sp>
        <p:nvSpPr>
          <p:cNvPr id="62" name="Google Shape;62;p11"/>
          <p:cNvSpPr txBox="1">
            <a:spLocks noGrp="1"/>
          </p:cNvSpPr>
          <p:nvPr>
            <p:ph type="body" idx="1"/>
          </p:nvPr>
        </p:nvSpPr>
        <p:spPr>
          <a:xfrm>
            <a:off x="311700" y="1152475"/>
            <a:ext cx="3999900" cy="3317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IE" dirty="0"/>
              <a:t>For AI providers/deployers</a:t>
            </a:r>
          </a:p>
          <a:p>
            <a:pPr marL="285750" indent="-285750">
              <a:spcAft>
                <a:spcPts val="1200"/>
              </a:spcAft>
            </a:pPr>
            <a:r>
              <a:rPr lang="en-IE" b="1" dirty="0"/>
              <a:t>To register in national/supranational database</a:t>
            </a:r>
          </a:p>
          <a:p>
            <a:pPr marL="285750" indent="-285750">
              <a:spcAft>
                <a:spcPts val="1200"/>
              </a:spcAft>
            </a:pPr>
            <a:r>
              <a:rPr lang="en-IE" b="1" dirty="0"/>
              <a:t>To get permission for testing in real-world conditions</a:t>
            </a:r>
          </a:p>
          <a:p>
            <a:pPr marL="285750" indent="-285750">
              <a:spcAft>
                <a:spcPts val="1200"/>
              </a:spcAft>
            </a:pPr>
            <a:r>
              <a:rPr lang="en-IE" dirty="0"/>
              <a:t>To get the declaration of conformity</a:t>
            </a:r>
          </a:p>
          <a:p>
            <a:pPr marL="285750" indent="-285750">
              <a:spcAft>
                <a:spcPts val="1200"/>
              </a:spcAft>
            </a:pPr>
            <a:r>
              <a:rPr lang="en-IE" dirty="0"/>
              <a:t>To report serious incident post-market</a:t>
            </a:r>
          </a:p>
          <a:p>
            <a:pPr marL="285750" indent="-285750">
              <a:spcAft>
                <a:spcPts val="1200"/>
              </a:spcAft>
            </a:pPr>
            <a:r>
              <a:rPr lang="en-IE" dirty="0"/>
              <a:t>To estimate remaining information obligations to fulfil to enter a new market</a:t>
            </a:r>
          </a:p>
          <a:p>
            <a:pPr marL="0" lvl="0" indent="0" algn="l" rtl="0">
              <a:spcBef>
                <a:spcPts val="0"/>
              </a:spcBef>
              <a:spcAft>
                <a:spcPts val="1200"/>
              </a:spcAft>
              <a:buNone/>
            </a:pPr>
            <a:r>
              <a:rPr lang="en-IE" dirty="0"/>
              <a:t>For regulators</a:t>
            </a:r>
          </a:p>
          <a:p>
            <a:pPr marL="285750" indent="-285750">
              <a:spcAft>
                <a:spcPts val="1200"/>
              </a:spcAft>
            </a:pPr>
            <a:r>
              <a:rPr lang="en-IE" dirty="0"/>
              <a:t>To estimate resource for regulatory compliance</a:t>
            </a:r>
          </a:p>
          <a:p>
            <a:pPr marL="0" lvl="0" indent="0" algn="l" rtl="0">
              <a:spcBef>
                <a:spcPts val="0"/>
              </a:spcBef>
              <a:spcAft>
                <a:spcPts val="1200"/>
              </a:spcAft>
              <a:buNone/>
            </a:pPr>
            <a:endParaRPr lang="en-IE" dirty="0"/>
          </a:p>
          <a:p>
            <a:pPr marL="0" lvl="0" indent="0" algn="l" rtl="0">
              <a:spcBef>
                <a:spcPts val="0"/>
              </a:spcBef>
              <a:spcAft>
                <a:spcPts val="1200"/>
              </a:spcAft>
              <a:buNone/>
            </a:pPr>
            <a:endParaRPr lang="en-IE" dirty="0"/>
          </a:p>
          <a:p>
            <a:pPr marL="0" lvl="0" indent="0" algn="l" rtl="0">
              <a:spcBef>
                <a:spcPts val="0"/>
              </a:spcBef>
              <a:spcAft>
                <a:spcPts val="1200"/>
              </a:spcAft>
              <a:buNone/>
            </a:pPr>
            <a:endParaRPr dirty="0"/>
          </a:p>
        </p:txBody>
      </p:sp>
      <p:sp>
        <p:nvSpPr>
          <p:cNvPr id="63" name="Google Shape;63;p11"/>
          <p:cNvSpPr txBox="1">
            <a:spLocks noGrp="1"/>
          </p:cNvSpPr>
          <p:nvPr>
            <p:ph type="body" idx="2"/>
          </p:nvPr>
        </p:nvSpPr>
        <p:spPr>
          <a:xfrm>
            <a:off x="4832400" y="1152475"/>
            <a:ext cx="3999900" cy="331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descr="A diagram with text and images&#10;&#10;Description automatically generated with medium confidence">
            <a:extLst>
              <a:ext uri="{FF2B5EF4-FFF2-40B4-BE49-F238E27FC236}">
                <a16:creationId xmlns:a16="http://schemas.microsoft.com/office/drawing/2014/main" id="{86E40399-A9D8-5C97-49B1-8421747058FB}"/>
              </a:ext>
            </a:extLst>
          </p:cNvPr>
          <p:cNvPicPr>
            <a:picLocks noChangeAspect="1"/>
          </p:cNvPicPr>
          <p:nvPr/>
        </p:nvPicPr>
        <p:blipFill>
          <a:blip r:embed="rId3"/>
          <a:stretch>
            <a:fillRect/>
          </a:stretch>
        </p:blipFill>
        <p:spPr>
          <a:xfrm>
            <a:off x="4483668" y="624857"/>
            <a:ext cx="4637164" cy="4404110"/>
          </a:xfrm>
          <a:prstGeom prst="rect">
            <a:avLst/>
          </a:prstGeom>
        </p:spPr>
      </p:pic>
    </p:spTree>
    <p:extLst>
      <p:ext uri="{BB962C8B-B14F-4D97-AF65-F5344CB8AC3E}">
        <p14:creationId xmlns:p14="http://schemas.microsoft.com/office/powerpoint/2010/main" val="382772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 name="Picture 4" descr="A diagram of a data analysis&#10;&#10;Description automatically generated with medium confidence">
            <a:extLst>
              <a:ext uri="{FF2B5EF4-FFF2-40B4-BE49-F238E27FC236}">
                <a16:creationId xmlns:a16="http://schemas.microsoft.com/office/drawing/2014/main" id="{96086BC1-7327-E49E-12EB-EC01A6EE1ADC}"/>
              </a:ext>
            </a:extLst>
          </p:cNvPr>
          <p:cNvPicPr>
            <a:picLocks noChangeAspect="1"/>
          </p:cNvPicPr>
          <p:nvPr/>
        </p:nvPicPr>
        <p:blipFill>
          <a:blip r:embed="rId3"/>
          <a:stretch>
            <a:fillRect/>
          </a:stretch>
        </p:blipFill>
        <p:spPr>
          <a:xfrm>
            <a:off x="207264" y="66884"/>
            <a:ext cx="8631936" cy="5015656"/>
          </a:xfrm>
          <a:prstGeom prst="rect">
            <a:avLst/>
          </a:prstGeom>
        </p:spPr>
      </p:pic>
    </p:spTree>
    <p:extLst>
      <p:ext uri="{BB962C8B-B14F-4D97-AF65-F5344CB8AC3E}">
        <p14:creationId xmlns:p14="http://schemas.microsoft.com/office/powerpoint/2010/main" val="353476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3" name="Picture 2" descr="A table with text and images&#10;&#10;Description automatically generated with medium confidence">
            <a:extLst>
              <a:ext uri="{FF2B5EF4-FFF2-40B4-BE49-F238E27FC236}">
                <a16:creationId xmlns:a16="http://schemas.microsoft.com/office/drawing/2014/main" id="{10170988-9403-9D0A-1EAA-10E5C2ACE7FB}"/>
              </a:ext>
            </a:extLst>
          </p:cNvPr>
          <p:cNvPicPr>
            <a:picLocks noChangeAspect="1"/>
          </p:cNvPicPr>
          <p:nvPr/>
        </p:nvPicPr>
        <p:blipFill>
          <a:blip r:embed="rId3"/>
          <a:stretch>
            <a:fillRect/>
          </a:stretch>
        </p:blipFill>
        <p:spPr>
          <a:xfrm>
            <a:off x="219456" y="107735"/>
            <a:ext cx="8034528" cy="4950422"/>
          </a:xfrm>
          <a:prstGeom prst="rect">
            <a:avLst/>
          </a:prstGeom>
        </p:spPr>
      </p:pic>
    </p:spTree>
    <p:extLst>
      <p:ext uri="{BB962C8B-B14F-4D97-AF65-F5344CB8AC3E}">
        <p14:creationId xmlns:p14="http://schemas.microsoft.com/office/powerpoint/2010/main" val="112166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 name="Picture 4" descr="A screenshot of a document&#10;&#10;Description automatically generated">
            <a:extLst>
              <a:ext uri="{FF2B5EF4-FFF2-40B4-BE49-F238E27FC236}">
                <a16:creationId xmlns:a16="http://schemas.microsoft.com/office/drawing/2014/main" id="{A2CFB095-F226-6966-4BF4-39C3559E5626}"/>
              </a:ext>
            </a:extLst>
          </p:cNvPr>
          <p:cNvPicPr>
            <a:picLocks noChangeAspect="1"/>
          </p:cNvPicPr>
          <p:nvPr/>
        </p:nvPicPr>
        <p:blipFill>
          <a:blip r:embed="rId3"/>
          <a:stretch>
            <a:fillRect/>
          </a:stretch>
        </p:blipFill>
        <p:spPr>
          <a:xfrm>
            <a:off x="154374" y="129533"/>
            <a:ext cx="7772400" cy="4933201"/>
          </a:xfrm>
          <a:prstGeom prst="rect">
            <a:avLst/>
          </a:prstGeom>
        </p:spPr>
      </p:pic>
    </p:spTree>
    <p:extLst>
      <p:ext uri="{BB962C8B-B14F-4D97-AF65-F5344CB8AC3E}">
        <p14:creationId xmlns:p14="http://schemas.microsoft.com/office/powerpoint/2010/main" val="300339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Demo</a:t>
            </a:r>
            <a:endParaRPr dirty="0"/>
          </a:p>
        </p:txBody>
      </p:sp>
    </p:spTree>
    <p:extLst>
      <p:ext uri="{BB962C8B-B14F-4D97-AF65-F5344CB8AC3E}">
        <p14:creationId xmlns:p14="http://schemas.microsoft.com/office/powerpoint/2010/main" val="1332284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err="1"/>
              <a:t>regtech.adaptcentre.ie</a:t>
            </a:r>
            <a:endParaRPr dirty="0"/>
          </a:p>
        </p:txBody>
      </p:sp>
    </p:spTree>
    <p:extLst>
      <p:ext uri="{BB962C8B-B14F-4D97-AF65-F5344CB8AC3E}">
        <p14:creationId xmlns:p14="http://schemas.microsoft.com/office/powerpoint/2010/main" val="1286894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88"/>
          <p:cNvSpPr txBox="1">
            <a:spLocks noGrp="1"/>
          </p:cNvSpPr>
          <p:nvPr>
            <p:ph type="title"/>
          </p:nvPr>
        </p:nvSpPr>
        <p:spPr>
          <a:xfrm>
            <a:off x="628650" y="697113"/>
            <a:ext cx="4163700" cy="21396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4500"/>
              <a:buFont typeface="Rubik SemiBold"/>
              <a:buNone/>
            </a:pPr>
            <a:r>
              <a:rPr lang="en-GB"/>
              <a:t>Thank you</a:t>
            </a:r>
            <a:endParaRPr/>
          </a:p>
        </p:txBody>
      </p:sp>
      <p:sp>
        <p:nvSpPr>
          <p:cNvPr id="739" name="Google Shape;739;p88"/>
          <p:cNvSpPr txBox="1">
            <a:spLocks noGrp="1"/>
          </p:cNvSpPr>
          <p:nvPr>
            <p:ph type="body" idx="2"/>
          </p:nvPr>
        </p:nvSpPr>
        <p:spPr>
          <a:xfrm>
            <a:off x="628650" y="2856907"/>
            <a:ext cx="4163687" cy="112514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2"/>
              </a:buClr>
              <a:buSzPts val="1500"/>
              <a:buNone/>
            </a:pPr>
            <a:r>
              <a:rPr lang="en-GB"/>
              <a:t>Arthit Suriyawongkul</a:t>
            </a:r>
            <a:br>
              <a:rPr lang="en-GB"/>
            </a:br>
            <a:r>
              <a:rPr lang="en-GB"/>
              <a:t>suriyawa@tcd.ie</a:t>
            </a:r>
            <a:endParaRPr>
              <a:solidFill>
                <a:schemeClr val="lt1"/>
              </a:solidFill>
            </a:endParaRPr>
          </a:p>
        </p:txBody>
      </p:sp>
      <p:pic>
        <p:nvPicPr>
          <p:cNvPr id="740" name="Google Shape;740;p88"/>
          <p:cNvPicPr preferRelativeResize="0"/>
          <p:nvPr/>
        </p:nvPicPr>
        <p:blipFill rotWithShape="1">
          <a:blip r:embed="rId3">
            <a:alphaModFix/>
          </a:blip>
          <a:srcRect/>
          <a:stretch/>
        </p:blipFill>
        <p:spPr>
          <a:xfrm>
            <a:off x="267939" y="4592915"/>
            <a:ext cx="1257530" cy="334704"/>
          </a:xfrm>
          <a:prstGeom prst="rect">
            <a:avLst/>
          </a:prstGeom>
          <a:noFill/>
          <a:ln>
            <a:noFill/>
          </a:ln>
        </p:spPr>
      </p:pic>
      <p:grpSp>
        <p:nvGrpSpPr>
          <p:cNvPr id="741" name="Google Shape;741;p88"/>
          <p:cNvGrpSpPr/>
          <p:nvPr/>
        </p:nvGrpSpPr>
        <p:grpSpPr>
          <a:xfrm>
            <a:off x="2111449" y="4736762"/>
            <a:ext cx="3230323" cy="237799"/>
            <a:chOff x="2152973" y="6340276"/>
            <a:chExt cx="5180987" cy="381396"/>
          </a:xfrm>
        </p:grpSpPr>
        <p:pic>
          <p:nvPicPr>
            <p:cNvPr id="742" name="Google Shape;742;p88"/>
            <p:cNvPicPr preferRelativeResize="0"/>
            <p:nvPr/>
          </p:nvPicPr>
          <p:blipFill rotWithShape="1">
            <a:blip r:embed="rId4">
              <a:alphaModFix/>
            </a:blip>
            <a:srcRect/>
            <a:stretch/>
          </p:blipFill>
          <p:spPr>
            <a:xfrm>
              <a:off x="4482482" y="6377975"/>
              <a:ext cx="1315331" cy="308422"/>
            </a:xfrm>
            <a:prstGeom prst="rect">
              <a:avLst/>
            </a:prstGeom>
            <a:noFill/>
            <a:ln>
              <a:noFill/>
            </a:ln>
          </p:spPr>
        </p:pic>
        <p:pic>
          <p:nvPicPr>
            <p:cNvPr id="743" name="Google Shape;743;p88"/>
            <p:cNvPicPr preferRelativeResize="0"/>
            <p:nvPr/>
          </p:nvPicPr>
          <p:blipFill rotWithShape="1">
            <a:blip r:embed="rId5">
              <a:alphaModFix/>
            </a:blip>
            <a:srcRect/>
            <a:stretch/>
          </p:blipFill>
          <p:spPr>
            <a:xfrm>
              <a:off x="2152973" y="6448983"/>
              <a:ext cx="1008292" cy="170971"/>
            </a:xfrm>
            <a:prstGeom prst="rect">
              <a:avLst/>
            </a:prstGeom>
            <a:noFill/>
            <a:ln>
              <a:noFill/>
            </a:ln>
          </p:spPr>
        </p:pic>
        <p:pic>
          <p:nvPicPr>
            <p:cNvPr id="744" name="Google Shape;744;p88"/>
            <p:cNvPicPr preferRelativeResize="0"/>
            <p:nvPr/>
          </p:nvPicPr>
          <p:blipFill rotWithShape="1">
            <a:blip r:embed="rId6">
              <a:alphaModFix/>
            </a:blip>
            <a:srcRect/>
            <a:stretch/>
          </p:blipFill>
          <p:spPr>
            <a:xfrm>
              <a:off x="3477740" y="6340276"/>
              <a:ext cx="688267" cy="381396"/>
            </a:xfrm>
            <a:prstGeom prst="rect">
              <a:avLst/>
            </a:prstGeom>
            <a:noFill/>
            <a:ln>
              <a:noFill/>
            </a:ln>
          </p:spPr>
        </p:pic>
        <p:pic>
          <p:nvPicPr>
            <p:cNvPr id="745" name="Google Shape;745;p88"/>
            <p:cNvPicPr preferRelativeResize="0"/>
            <p:nvPr/>
          </p:nvPicPr>
          <p:blipFill rotWithShape="1">
            <a:blip r:embed="rId7">
              <a:alphaModFix/>
            </a:blip>
            <a:srcRect/>
            <a:stretch/>
          </p:blipFill>
          <p:spPr>
            <a:xfrm>
              <a:off x="6114289" y="6377975"/>
              <a:ext cx="1219671" cy="308422"/>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17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 name="Picture 4" descr="A screenshot of a document&#10;&#10;Description automatically generated">
            <a:extLst>
              <a:ext uri="{FF2B5EF4-FFF2-40B4-BE49-F238E27FC236}">
                <a16:creationId xmlns:a16="http://schemas.microsoft.com/office/drawing/2014/main" id="{A2CFB095-F226-6966-4BF4-39C3559E5626}"/>
              </a:ext>
            </a:extLst>
          </p:cNvPr>
          <p:cNvPicPr>
            <a:picLocks noChangeAspect="1"/>
          </p:cNvPicPr>
          <p:nvPr/>
        </p:nvPicPr>
        <p:blipFill>
          <a:blip r:embed="rId3"/>
          <a:stretch>
            <a:fillRect/>
          </a:stretch>
        </p:blipFill>
        <p:spPr>
          <a:xfrm>
            <a:off x="154374" y="129533"/>
            <a:ext cx="7772400" cy="4933201"/>
          </a:xfrm>
          <a:prstGeom prst="rect">
            <a:avLst/>
          </a:prstGeom>
        </p:spPr>
      </p:pic>
    </p:spTree>
    <p:extLst>
      <p:ext uri="{BB962C8B-B14F-4D97-AF65-F5344CB8AC3E}">
        <p14:creationId xmlns:p14="http://schemas.microsoft.com/office/powerpoint/2010/main" val="225557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Accountability?</a:t>
            </a:r>
            <a:endParaRPr dirty="0"/>
          </a:p>
        </p:txBody>
      </p:sp>
    </p:spTree>
    <p:extLst>
      <p:ext uri="{BB962C8B-B14F-4D97-AF65-F5344CB8AC3E}">
        <p14:creationId xmlns:p14="http://schemas.microsoft.com/office/powerpoint/2010/main" val="361532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449;p73">
            <a:extLst>
              <a:ext uri="{FF2B5EF4-FFF2-40B4-BE49-F238E27FC236}">
                <a16:creationId xmlns:a16="http://schemas.microsoft.com/office/drawing/2014/main" id="{F48965A4-956D-A2A8-CE03-1E2609714BC8}"/>
              </a:ext>
            </a:extLst>
          </p:cNvPr>
          <p:cNvSpPr/>
          <p:nvPr/>
        </p:nvSpPr>
        <p:spPr>
          <a:xfrm>
            <a:off x="2201688"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Actor</a:t>
            </a:r>
            <a:endParaRPr>
              <a:latin typeface="Roboto Mono"/>
              <a:ea typeface="Roboto Mono"/>
              <a:cs typeface="Roboto Mono"/>
              <a:sym typeface="Roboto Mono"/>
            </a:endParaRPr>
          </a:p>
        </p:txBody>
      </p:sp>
      <p:sp>
        <p:nvSpPr>
          <p:cNvPr id="3" name="Google Shape;451;p73">
            <a:extLst>
              <a:ext uri="{FF2B5EF4-FFF2-40B4-BE49-F238E27FC236}">
                <a16:creationId xmlns:a16="http://schemas.microsoft.com/office/drawing/2014/main" id="{635E53BE-1999-987B-E616-50E4565169AF}"/>
              </a:ext>
            </a:extLst>
          </p:cNvPr>
          <p:cNvSpPr/>
          <p:nvPr/>
        </p:nvSpPr>
        <p:spPr>
          <a:xfrm>
            <a:off x="3615591" y="2847022"/>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Conduct</a:t>
            </a:r>
            <a:endParaRPr>
              <a:latin typeface="Roboto Mono"/>
              <a:ea typeface="Roboto Mono"/>
              <a:cs typeface="Roboto Mono"/>
              <a:sym typeface="Roboto Mono"/>
            </a:endParaRPr>
          </a:p>
        </p:txBody>
      </p:sp>
      <p:sp>
        <p:nvSpPr>
          <p:cNvPr id="4" name="Google Shape;457;p73">
            <a:extLst>
              <a:ext uri="{FF2B5EF4-FFF2-40B4-BE49-F238E27FC236}">
                <a16:creationId xmlns:a16="http://schemas.microsoft.com/office/drawing/2014/main" id="{66027119-1C1C-852D-9858-03794F9CC150}"/>
              </a:ext>
            </a:extLst>
          </p:cNvPr>
          <p:cNvSpPr/>
          <p:nvPr/>
        </p:nvSpPr>
        <p:spPr>
          <a:xfrm rot="1542134">
            <a:off x="2647999" y="2638660"/>
            <a:ext cx="1113688" cy="769515"/>
          </a:xfrm>
          <a:prstGeom prst="rightArrow">
            <a:avLst>
              <a:gd name="adj1" fmla="val 63301"/>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Carry out</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449;p73">
            <a:extLst>
              <a:ext uri="{FF2B5EF4-FFF2-40B4-BE49-F238E27FC236}">
                <a16:creationId xmlns:a16="http://schemas.microsoft.com/office/drawing/2014/main" id="{890071D9-3049-27D8-CD9C-06FF133506CB}"/>
              </a:ext>
            </a:extLst>
          </p:cNvPr>
          <p:cNvSpPr/>
          <p:nvPr/>
        </p:nvSpPr>
        <p:spPr>
          <a:xfrm>
            <a:off x="2201688"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Actor</a:t>
            </a:r>
            <a:endParaRPr>
              <a:latin typeface="Roboto Mono"/>
              <a:ea typeface="Roboto Mono"/>
              <a:cs typeface="Roboto Mono"/>
              <a:sym typeface="Roboto Mono"/>
            </a:endParaRPr>
          </a:p>
        </p:txBody>
      </p:sp>
      <p:sp>
        <p:nvSpPr>
          <p:cNvPr id="3" name="Google Shape;450;p73">
            <a:extLst>
              <a:ext uri="{FF2B5EF4-FFF2-40B4-BE49-F238E27FC236}">
                <a16:creationId xmlns:a16="http://schemas.microsoft.com/office/drawing/2014/main" id="{31F7E132-2445-ACBF-81B4-CE260B425EC7}"/>
              </a:ext>
            </a:extLst>
          </p:cNvPr>
          <p:cNvSpPr/>
          <p:nvPr/>
        </p:nvSpPr>
        <p:spPr>
          <a:xfrm>
            <a:off x="4994013"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Forum</a:t>
            </a:r>
            <a:endParaRPr>
              <a:latin typeface="Roboto Mono"/>
              <a:ea typeface="Roboto Mono"/>
              <a:cs typeface="Roboto Mono"/>
              <a:sym typeface="Roboto Mono"/>
            </a:endParaRPr>
          </a:p>
        </p:txBody>
      </p:sp>
      <p:sp>
        <p:nvSpPr>
          <p:cNvPr id="4" name="Google Shape;451;p73">
            <a:extLst>
              <a:ext uri="{FF2B5EF4-FFF2-40B4-BE49-F238E27FC236}">
                <a16:creationId xmlns:a16="http://schemas.microsoft.com/office/drawing/2014/main" id="{49310C38-3295-61DC-6B1F-CD06C520190B}"/>
              </a:ext>
            </a:extLst>
          </p:cNvPr>
          <p:cNvSpPr/>
          <p:nvPr/>
        </p:nvSpPr>
        <p:spPr>
          <a:xfrm>
            <a:off x="3615591" y="2847022"/>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Conduct</a:t>
            </a:r>
            <a:endParaRPr>
              <a:latin typeface="Roboto Mono"/>
              <a:ea typeface="Roboto Mono"/>
              <a:cs typeface="Roboto Mono"/>
              <a:sym typeface="Roboto Mono"/>
            </a:endParaRPr>
          </a:p>
        </p:txBody>
      </p:sp>
      <p:sp>
        <p:nvSpPr>
          <p:cNvPr id="5" name="Google Shape;455;p73">
            <a:extLst>
              <a:ext uri="{FF2B5EF4-FFF2-40B4-BE49-F238E27FC236}">
                <a16:creationId xmlns:a16="http://schemas.microsoft.com/office/drawing/2014/main" id="{A85E38E0-1A66-CCE7-BBCE-E9574C90767D}"/>
              </a:ext>
            </a:extLst>
          </p:cNvPr>
          <p:cNvSpPr/>
          <p:nvPr/>
        </p:nvSpPr>
        <p:spPr>
          <a:xfrm>
            <a:off x="3683938" y="1929950"/>
            <a:ext cx="1113600" cy="769500"/>
          </a:xfrm>
          <a:prstGeom prst="rightArrow">
            <a:avLst>
              <a:gd name="adj1" fmla="val 63301"/>
              <a:gd name="adj2" fmla="val 50000"/>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Account</a:t>
            </a:r>
            <a:br>
              <a:rPr lang="en-GB" sz="1200">
                <a:latin typeface="Lato"/>
                <a:ea typeface="Lato"/>
                <a:cs typeface="Lato"/>
                <a:sym typeface="Lato"/>
              </a:rPr>
            </a:br>
            <a:r>
              <a:rPr lang="en-GB" sz="1200">
                <a:latin typeface="Lato"/>
                <a:ea typeface="Lato"/>
                <a:cs typeface="Lato"/>
                <a:sym typeface="Lato"/>
              </a:rPr>
              <a:t>able to</a:t>
            </a:r>
            <a:endParaRPr sz="1200">
              <a:latin typeface="Lato"/>
              <a:ea typeface="Lato"/>
              <a:cs typeface="Lato"/>
              <a:sym typeface="Lato"/>
            </a:endParaRPr>
          </a:p>
        </p:txBody>
      </p:sp>
      <p:sp>
        <p:nvSpPr>
          <p:cNvPr id="6" name="Google Shape;457;p73">
            <a:extLst>
              <a:ext uri="{FF2B5EF4-FFF2-40B4-BE49-F238E27FC236}">
                <a16:creationId xmlns:a16="http://schemas.microsoft.com/office/drawing/2014/main" id="{C9F6C8E9-98E5-BF14-D804-DEBAA547A9BB}"/>
              </a:ext>
            </a:extLst>
          </p:cNvPr>
          <p:cNvSpPr/>
          <p:nvPr/>
        </p:nvSpPr>
        <p:spPr>
          <a:xfrm rot="1542134">
            <a:off x="2647999" y="2638660"/>
            <a:ext cx="1113688" cy="769515"/>
          </a:xfrm>
          <a:prstGeom prst="rightArrow">
            <a:avLst>
              <a:gd name="adj1" fmla="val 63301"/>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Carry out</a:t>
            </a:r>
            <a:endParaRPr sz="1200">
              <a:latin typeface="Lato"/>
              <a:ea typeface="Lato"/>
              <a:cs typeface="Lato"/>
              <a:sym typeface="Lato"/>
            </a:endParaRPr>
          </a:p>
        </p:txBody>
      </p:sp>
    </p:spTree>
    <p:extLst>
      <p:ext uri="{BB962C8B-B14F-4D97-AF65-F5344CB8AC3E}">
        <p14:creationId xmlns:p14="http://schemas.microsoft.com/office/powerpoint/2010/main" val="111086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449;p73">
            <a:extLst>
              <a:ext uri="{FF2B5EF4-FFF2-40B4-BE49-F238E27FC236}">
                <a16:creationId xmlns:a16="http://schemas.microsoft.com/office/drawing/2014/main" id="{09E2CA51-C9AE-E63C-D8C1-F30D06071241}"/>
              </a:ext>
            </a:extLst>
          </p:cNvPr>
          <p:cNvSpPr/>
          <p:nvPr/>
        </p:nvSpPr>
        <p:spPr>
          <a:xfrm>
            <a:off x="2201688"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Actor</a:t>
            </a:r>
            <a:endParaRPr>
              <a:latin typeface="Roboto Mono"/>
              <a:ea typeface="Roboto Mono"/>
              <a:cs typeface="Roboto Mono"/>
              <a:sym typeface="Roboto Mono"/>
            </a:endParaRPr>
          </a:p>
        </p:txBody>
      </p:sp>
      <p:sp>
        <p:nvSpPr>
          <p:cNvPr id="3" name="Google Shape;450;p73">
            <a:extLst>
              <a:ext uri="{FF2B5EF4-FFF2-40B4-BE49-F238E27FC236}">
                <a16:creationId xmlns:a16="http://schemas.microsoft.com/office/drawing/2014/main" id="{BD2DECD5-3080-7F93-FE8F-65E19ECD3F43}"/>
              </a:ext>
            </a:extLst>
          </p:cNvPr>
          <p:cNvSpPr/>
          <p:nvPr/>
        </p:nvSpPr>
        <p:spPr>
          <a:xfrm>
            <a:off x="4994013"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Forum</a:t>
            </a:r>
            <a:endParaRPr>
              <a:latin typeface="Roboto Mono"/>
              <a:ea typeface="Roboto Mono"/>
              <a:cs typeface="Roboto Mono"/>
              <a:sym typeface="Roboto Mono"/>
            </a:endParaRPr>
          </a:p>
        </p:txBody>
      </p:sp>
      <p:sp>
        <p:nvSpPr>
          <p:cNvPr id="4" name="Google Shape;451;p73">
            <a:extLst>
              <a:ext uri="{FF2B5EF4-FFF2-40B4-BE49-F238E27FC236}">
                <a16:creationId xmlns:a16="http://schemas.microsoft.com/office/drawing/2014/main" id="{D28AEABC-FBE3-BA7C-C30E-F380CF8B8B67}"/>
              </a:ext>
            </a:extLst>
          </p:cNvPr>
          <p:cNvSpPr/>
          <p:nvPr/>
        </p:nvSpPr>
        <p:spPr>
          <a:xfrm>
            <a:off x="3615591" y="2847022"/>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Conduct</a:t>
            </a:r>
            <a:endParaRPr>
              <a:latin typeface="Roboto Mono"/>
              <a:ea typeface="Roboto Mono"/>
              <a:cs typeface="Roboto Mono"/>
              <a:sym typeface="Roboto Mono"/>
            </a:endParaRPr>
          </a:p>
        </p:txBody>
      </p:sp>
      <p:sp>
        <p:nvSpPr>
          <p:cNvPr id="5" name="Google Shape;455;p73">
            <a:extLst>
              <a:ext uri="{FF2B5EF4-FFF2-40B4-BE49-F238E27FC236}">
                <a16:creationId xmlns:a16="http://schemas.microsoft.com/office/drawing/2014/main" id="{FE439637-A737-D4DB-328B-AD7B0A1DE079}"/>
              </a:ext>
            </a:extLst>
          </p:cNvPr>
          <p:cNvSpPr/>
          <p:nvPr/>
        </p:nvSpPr>
        <p:spPr>
          <a:xfrm>
            <a:off x="3683938" y="1929950"/>
            <a:ext cx="1113600" cy="769500"/>
          </a:xfrm>
          <a:prstGeom prst="rightArrow">
            <a:avLst>
              <a:gd name="adj1" fmla="val 63301"/>
              <a:gd name="adj2" fmla="val 50000"/>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Account</a:t>
            </a:r>
            <a:br>
              <a:rPr lang="en-GB" sz="1200">
                <a:latin typeface="Lato"/>
                <a:ea typeface="Lato"/>
                <a:cs typeface="Lato"/>
                <a:sym typeface="Lato"/>
              </a:rPr>
            </a:br>
            <a:r>
              <a:rPr lang="en-GB" sz="1200">
                <a:latin typeface="Lato"/>
                <a:ea typeface="Lato"/>
                <a:cs typeface="Lato"/>
                <a:sym typeface="Lato"/>
              </a:rPr>
              <a:t>able to</a:t>
            </a:r>
            <a:endParaRPr sz="1200">
              <a:latin typeface="Lato"/>
              <a:ea typeface="Lato"/>
              <a:cs typeface="Lato"/>
              <a:sym typeface="Lato"/>
            </a:endParaRPr>
          </a:p>
        </p:txBody>
      </p:sp>
      <p:sp>
        <p:nvSpPr>
          <p:cNvPr id="6" name="Google Shape;457;p73">
            <a:extLst>
              <a:ext uri="{FF2B5EF4-FFF2-40B4-BE49-F238E27FC236}">
                <a16:creationId xmlns:a16="http://schemas.microsoft.com/office/drawing/2014/main" id="{CAB532E4-A669-23C7-970E-4ED0CB416CD0}"/>
              </a:ext>
            </a:extLst>
          </p:cNvPr>
          <p:cNvSpPr/>
          <p:nvPr/>
        </p:nvSpPr>
        <p:spPr>
          <a:xfrm rot="1542134">
            <a:off x="2647999" y="2638660"/>
            <a:ext cx="1113688" cy="769515"/>
          </a:xfrm>
          <a:prstGeom prst="rightArrow">
            <a:avLst>
              <a:gd name="adj1" fmla="val 63301"/>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Carry out</a:t>
            </a:r>
            <a:endParaRPr sz="1200">
              <a:latin typeface="Lato"/>
              <a:ea typeface="Lato"/>
              <a:cs typeface="Lato"/>
              <a:sym typeface="Lato"/>
            </a:endParaRPr>
          </a:p>
        </p:txBody>
      </p:sp>
      <p:sp>
        <p:nvSpPr>
          <p:cNvPr id="7" name="Google Shape;458;p73">
            <a:extLst>
              <a:ext uri="{FF2B5EF4-FFF2-40B4-BE49-F238E27FC236}">
                <a16:creationId xmlns:a16="http://schemas.microsoft.com/office/drawing/2014/main" id="{752419D0-5A79-0E6B-5107-AA364ACD2BB6}"/>
              </a:ext>
            </a:extLst>
          </p:cNvPr>
          <p:cNvSpPr/>
          <p:nvPr/>
        </p:nvSpPr>
        <p:spPr>
          <a:xfrm rot="-1548297">
            <a:off x="4743202" y="2629898"/>
            <a:ext cx="1213621" cy="915749"/>
          </a:xfrm>
          <a:prstGeom prst="leftArrow">
            <a:avLst>
              <a:gd name="adj1" fmla="val 62877"/>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Make judgement</a:t>
            </a:r>
            <a:endParaRPr sz="1200">
              <a:latin typeface="Lato"/>
              <a:ea typeface="Lato"/>
              <a:cs typeface="Lato"/>
              <a:sym typeface="Lato"/>
            </a:endParaRPr>
          </a:p>
        </p:txBody>
      </p:sp>
    </p:spTree>
    <p:extLst>
      <p:ext uri="{BB962C8B-B14F-4D97-AF65-F5344CB8AC3E}">
        <p14:creationId xmlns:p14="http://schemas.microsoft.com/office/powerpoint/2010/main" val="176702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448;p73">
            <a:extLst>
              <a:ext uri="{FF2B5EF4-FFF2-40B4-BE49-F238E27FC236}">
                <a16:creationId xmlns:a16="http://schemas.microsoft.com/office/drawing/2014/main" id="{E726C422-9C61-454C-07DB-042BF471BF0D}"/>
              </a:ext>
            </a:extLst>
          </p:cNvPr>
          <p:cNvSpPr txBox="1"/>
          <p:nvPr/>
        </p:nvSpPr>
        <p:spPr>
          <a:xfrm>
            <a:off x="6064189" y="6928248"/>
            <a:ext cx="828600" cy="226200"/>
          </a:xfrm>
          <a:prstGeom prst="rect">
            <a:avLst/>
          </a:prstGeom>
          <a:noFill/>
          <a:ln>
            <a:noFill/>
          </a:ln>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rgbClr val="000000"/>
              </a:buClr>
              <a:buSzPts val="800"/>
              <a:buFont typeface="Calibri"/>
              <a:buNone/>
            </a:pPr>
            <a:r>
              <a:rPr lang="en-GB" sz="800" b="1" i="0" u="none" strike="noStrike" cap="none">
                <a:solidFill>
                  <a:srgbClr val="000000"/>
                </a:solidFill>
                <a:latin typeface="Calibri"/>
                <a:ea typeface="Calibri"/>
                <a:cs typeface="Calibri"/>
                <a:sym typeface="Calibri"/>
              </a:rPr>
              <a:t>Supervisory team</a:t>
            </a:r>
            <a:endParaRPr sz="1400" b="0" i="0" u="none" strike="noStrike" cap="none">
              <a:solidFill>
                <a:schemeClr val="dk1"/>
              </a:solidFill>
              <a:latin typeface="Arial"/>
              <a:ea typeface="Arial"/>
              <a:cs typeface="Arial"/>
              <a:sym typeface="Arial"/>
            </a:endParaRPr>
          </a:p>
        </p:txBody>
      </p:sp>
      <p:sp>
        <p:nvSpPr>
          <p:cNvPr id="3" name="Google Shape;449;p73">
            <a:extLst>
              <a:ext uri="{FF2B5EF4-FFF2-40B4-BE49-F238E27FC236}">
                <a16:creationId xmlns:a16="http://schemas.microsoft.com/office/drawing/2014/main" id="{CE52172A-0D61-3E6F-6FE9-B8BD5225D7AE}"/>
              </a:ext>
            </a:extLst>
          </p:cNvPr>
          <p:cNvSpPr/>
          <p:nvPr/>
        </p:nvSpPr>
        <p:spPr>
          <a:xfrm>
            <a:off x="2201688"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Actor</a:t>
            </a:r>
            <a:endParaRPr>
              <a:latin typeface="Roboto Mono"/>
              <a:ea typeface="Roboto Mono"/>
              <a:cs typeface="Roboto Mono"/>
              <a:sym typeface="Roboto Mono"/>
            </a:endParaRPr>
          </a:p>
        </p:txBody>
      </p:sp>
      <p:sp>
        <p:nvSpPr>
          <p:cNvPr id="4" name="Google Shape;450;p73">
            <a:extLst>
              <a:ext uri="{FF2B5EF4-FFF2-40B4-BE49-F238E27FC236}">
                <a16:creationId xmlns:a16="http://schemas.microsoft.com/office/drawing/2014/main" id="{7A0F948B-A1D8-50F8-0B67-68FAA9D1B983}"/>
              </a:ext>
            </a:extLst>
          </p:cNvPr>
          <p:cNvSpPr/>
          <p:nvPr/>
        </p:nvSpPr>
        <p:spPr>
          <a:xfrm>
            <a:off x="4994013"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Forum</a:t>
            </a:r>
            <a:endParaRPr>
              <a:latin typeface="Roboto Mono"/>
              <a:ea typeface="Roboto Mono"/>
              <a:cs typeface="Roboto Mono"/>
              <a:sym typeface="Roboto Mono"/>
            </a:endParaRPr>
          </a:p>
        </p:txBody>
      </p:sp>
      <p:sp>
        <p:nvSpPr>
          <p:cNvPr id="5" name="Google Shape;451;p73">
            <a:extLst>
              <a:ext uri="{FF2B5EF4-FFF2-40B4-BE49-F238E27FC236}">
                <a16:creationId xmlns:a16="http://schemas.microsoft.com/office/drawing/2014/main" id="{0DA42054-46C4-0445-1BCB-4B098D39637A}"/>
              </a:ext>
            </a:extLst>
          </p:cNvPr>
          <p:cNvSpPr/>
          <p:nvPr/>
        </p:nvSpPr>
        <p:spPr>
          <a:xfrm>
            <a:off x="3615591" y="2847022"/>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Conduct</a:t>
            </a:r>
            <a:endParaRPr>
              <a:latin typeface="Roboto Mono"/>
              <a:ea typeface="Roboto Mono"/>
              <a:cs typeface="Roboto Mono"/>
              <a:sym typeface="Roboto Mono"/>
            </a:endParaRPr>
          </a:p>
        </p:txBody>
      </p:sp>
      <p:sp>
        <p:nvSpPr>
          <p:cNvPr id="6" name="Google Shape;452;p73">
            <a:extLst>
              <a:ext uri="{FF2B5EF4-FFF2-40B4-BE49-F238E27FC236}">
                <a16:creationId xmlns:a16="http://schemas.microsoft.com/office/drawing/2014/main" id="{B61916DE-52C0-D211-9C97-FE1E8D531267}"/>
              </a:ext>
            </a:extLst>
          </p:cNvPr>
          <p:cNvSpPr/>
          <p:nvPr/>
        </p:nvSpPr>
        <p:spPr>
          <a:xfrm>
            <a:off x="4994013"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Standards</a:t>
            </a:r>
            <a:endParaRPr>
              <a:latin typeface="Roboto Mono"/>
              <a:ea typeface="Roboto Mono"/>
              <a:cs typeface="Roboto Mono"/>
              <a:sym typeface="Roboto Mono"/>
            </a:endParaRPr>
          </a:p>
        </p:txBody>
      </p:sp>
      <p:sp>
        <p:nvSpPr>
          <p:cNvPr id="7" name="Google Shape;453;p73">
            <a:extLst>
              <a:ext uri="{FF2B5EF4-FFF2-40B4-BE49-F238E27FC236}">
                <a16:creationId xmlns:a16="http://schemas.microsoft.com/office/drawing/2014/main" id="{C9F3E4B6-352F-DD99-7A10-F40B0C9A275A}"/>
              </a:ext>
            </a:extLst>
          </p:cNvPr>
          <p:cNvSpPr/>
          <p:nvPr/>
        </p:nvSpPr>
        <p:spPr>
          <a:xfrm>
            <a:off x="2201688"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Obligation</a:t>
            </a:r>
            <a:endParaRPr>
              <a:latin typeface="Roboto Mono"/>
              <a:ea typeface="Roboto Mono"/>
              <a:cs typeface="Roboto Mono"/>
              <a:sym typeface="Roboto Mono"/>
            </a:endParaRPr>
          </a:p>
        </p:txBody>
      </p:sp>
      <p:sp>
        <p:nvSpPr>
          <p:cNvPr id="8" name="Google Shape;454;p73">
            <a:extLst>
              <a:ext uri="{FF2B5EF4-FFF2-40B4-BE49-F238E27FC236}">
                <a16:creationId xmlns:a16="http://schemas.microsoft.com/office/drawing/2014/main" id="{39354D61-860D-A0A2-CE4C-ACD9F6510F2F}"/>
              </a:ext>
            </a:extLst>
          </p:cNvPr>
          <p:cNvSpPr txBox="1"/>
          <p:nvPr/>
        </p:nvSpPr>
        <p:spPr>
          <a:xfrm>
            <a:off x="5986545" y="2780275"/>
            <a:ext cx="165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The </a:t>
            </a:r>
            <a:r>
              <a:rPr lang="en-GB" sz="1000" i="1">
                <a:latin typeface="Lato"/>
                <a:ea typeface="Lato"/>
                <a:cs typeface="Lato"/>
                <a:sym typeface="Lato"/>
              </a:rPr>
              <a:t>Forum</a:t>
            </a:r>
            <a:br>
              <a:rPr lang="en-GB" sz="1000">
                <a:latin typeface="Lato"/>
                <a:ea typeface="Lato"/>
                <a:cs typeface="Lato"/>
                <a:sym typeface="Lato"/>
              </a:rPr>
            </a:br>
            <a:r>
              <a:rPr lang="en-GB" sz="1000">
                <a:latin typeface="Lato"/>
                <a:ea typeface="Lato"/>
                <a:cs typeface="Lato"/>
                <a:sym typeface="Lato"/>
              </a:rPr>
              <a:t>uses </a:t>
            </a:r>
            <a:r>
              <a:rPr lang="en-GB" sz="1000" i="1">
                <a:latin typeface="Lato"/>
                <a:ea typeface="Lato"/>
                <a:cs typeface="Lato"/>
                <a:sym typeface="Lato"/>
              </a:rPr>
              <a:t>Standards</a:t>
            </a:r>
            <a:br>
              <a:rPr lang="en-GB" sz="1000">
                <a:latin typeface="Lato"/>
                <a:ea typeface="Lato"/>
                <a:cs typeface="Lato"/>
                <a:sym typeface="Lato"/>
              </a:rPr>
            </a:br>
            <a:r>
              <a:rPr lang="en-GB" sz="1000">
                <a:latin typeface="Lato"/>
                <a:ea typeface="Lato"/>
                <a:cs typeface="Lato"/>
                <a:sym typeface="Lato"/>
              </a:rPr>
              <a:t>to judge Conduct</a:t>
            </a:r>
            <a:endParaRPr sz="1000">
              <a:latin typeface="Lato"/>
              <a:ea typeface="Lato"/>
              <a:cs typeface="Lato"/>
              <a:sym typeface="Lato"/>
            </a:endParaRPr>
          </a:p>
        </p:txBody>
      </p:sp>
      <p:sp>
        <p:nvSpPr>
          <p:cNvPr id="9" name="Google Shape;455;p73">
            <a:extLst>
              <a:ext uri="{FF2B5EF4-FFF2-40B4-BE49-F238E27FC236}">
                <a16:creationId xmlns:a16="http://schemas.microsoft.com/office/drawing/2014/main" id="{74AD2504-9600-4A53-4A42-A59E14018FF9}"/>
              </a:ext>
            </a:extLst>
          </p:cNvPr>
          <p:cNvSpPr/>
          <p:nvPr/>
        </p:nvSpPr>
        <p:spPr>
          <a:xfrm>
            <a:off x="3683938" y="1929950"/>
            <a:ext cx="1113600" cy="769500"/>
          </a:xfrm>
          <a:prstGeom prst="rightArrow">
            <a:avLst>
              <a:gd name="adj1" fmla="val 63301"/>
              <a:gd name="adj2" fmla="val 50000"/>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Account</a:t>
            </a:r>
            <a:br>
              <a:rPr lang="en-GB" sz="1200">
                <a:latin typeface="Lato"/>
                <a:ea typeface="Lato"/>
                <a:cs typeface="Lato"/>
                <a:sym typeface="Lato"/>
              </a:rPr>
            </a:br>
            <a:r>
              <a:rPr lang="en-GB" sz="1200">
                <a:latin typeface="Lato"/>
                <a:ea typeface="Lato"/>
                <a:cs typeface="Lato"/>
                <a:sym typeface="Lato"/>
              </a:rPr>
              <a:t>able to</a:t>
            </a:r>
            <a:endParaRPr sz="1200">
              <a:latin typeface="Lato"/>
              <a:ea typeface="Lato"/>
              <a:cs typeface="Lato"/>
              <a:sym typeface="Lato"/>
            </a:endParaRPr>
          </a:p>
        </p:txBody>
      </p:sp>
      <p:sp>
        <p:nvSpPr>
          <p:cNvPr id="10" name="Google Shape;456;p73">
            <a:extLst>
              <a:ext uri="{FF2B5EF4-FFF2-40B4-BE49-F238E27FC236}">
                <a16:creationId xmlns:a16="http://schemas.microsoft.com/office/drawing/2014/main" id="{B7BBC506-8C1C-395C-3AE0-C1D99C9F2410}"/>
              </a:ext>
            </a:extLst>
          </p:cNvPr>
          <p:cNvSpPr txBox="1"/>
          <p:nvPr/>
        </p:nvSpPr>
        <p:spPr>
          <a:xfrm>
            <a:off x="671669" y="2780275"/>
            <a:ext cx="1953000" cy="646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latin typeface="Lato"/>
                <a:ea typeface="Lato"/>
                <a:cs typeface="Lato"/>
                <a:sym typeface="Lato"/>
              </a:rPr>
              <a:t>With </a:t>
            </a:r>
            <a:r>
              <a:rPr lang="en-GB" sz="1000" i="1">
                <a:latin typeface="Lato"/>
                <a:ea typeface="Lato"/>
                <a:cs typeface="Lato"/>
                <a:sym typeface="Lato"/>
              </a:rPr>
              <a:t>Obligation</a:t>
            </a:r>
            <a:r>
              <a:rPr lang="en-GB" sz="1000">
                <a:latin typeface="Lato"/>
                <a:ea typeface="Lato"/>
                <a:cs typeface="Lato"/>
                <a:sym typeface="Lato"/>
              </a:rPr>
              <a:t>,</a:t>
            </a:r>
            <a:br>
              <a:rPr lang="en-GB" sz="1000">
                <a:latin typeface="Lato"/>
                <a:ea typeface="Lato"/>
                <a:cs typeface="Lato"/>
                <a:sym typeface="Lato"/>
              </a:rPr>
            </a:br>
            <a:r>
              <a:rPr lang="en-GB" sz="1000" i="1">
                <a:latin typeface="Lato"/>
                <a:ea typeface="Lato"/>
                <a:cs typeface="Lato"/>
                <a:sym typeface="Lato"/>
              </a:rPr>
              <a:t>Actor</a:t>
            </a:r>
            <a:r>
              <a:rPr lang="en-GB" sz="1000">
                <a:latin typeface="Lato"/>
                <a:ea typeface="Lato"/>
                <a:cs typeface="Lato"/>
                <a:sym typeface="Lato"/>
              </a:rPr>
              <a:t> feels compelled</a:t>
            </a:r>
            <a:br>
              <a:rPr lang="en-GB" sz="1000">
                <a:latin typeface="Lato"/>
                <a:ea typeface="Lato"/>
                <a:cs typeface="Lato"/>
                <a:sym typeface="Lato"/>
              </a:rPr>
            </a:br>
            <a:r>
              <a:rPr lang="en-GB" sz="1000">
                <a:latin typeface="Lato"/>
                <a:ea typeface="Lato"/>
                <a:cs typeface="Lato"/>
                <a:sym typeface="Lato"/>
              </a:rPr>
              <a:t>to account</a:t>
            </a:r>
            <a:endParaRPr sz="1000">
              <a:latin typeface="Lato"/>
              <a:ea typeface="Lato"/>
              <a:cs typeface="Lato"/>
              <a:sym typeface="Lato"/>
            </a:endParaRPr>
          </a:p>
        </p:txBody>
      </p:sp>
      <p:sp>
        <p:nvSpPr>
          <p:cNvPr id="11" name="Google Shape;457;p73">
            <a:extLst>
              <a:ext uri="{FF2B5EF4-FFF2-40B4-BE49-F238E27FC236}">
                <a16:creationId xmlns:a16="http://schemas.microsoft.com/office/drawing/2014/main" id="{6B49D83D-CD69-6F17-BFAF-6CB7B40DA5A6}"/>
              </a:ext>
            </a:extLst>
          </p:cNvPr>
          <p:cNvSpPr/>
          <p:nvPr/>
        </p:nvSpPr>
        <p:spPr>
          <a:xfrm rot="1542134">
            <a:off x="2647999" y="2638660"/>
            <a:ext cx="1113688" cy="769515"/>
          </a:xfrm>
          <a:prstGeom prst="rightArrow">
            <a:avLst>
              <a:gd name="adj1" fmla="val 63301"/>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Carry out</a:t>
            </a:r>
            <a:endParaRPr sz="1200">
              <a:latin typeface="Lato"/>
              <a:ea typeface="Lato"/>
              <a:cs typeface="Lato"/>
              <a:sym typeface="Lato"/>
            </a:endParaRPr>
          </a:p>
        </p:txBody>
      </p:sp>
      <p:sp>
        <p:nvSpPr>
          <p:cNvPr id="12" name="Google Shape;458;p73">
            <a:extLst>
              <a:ext uri="{FF2B5EF4-FFF2-40B4-BE49-F238E27FC236}">
                <a16:creationId xmlns:a16="http://schemas.microsoft.com/office/drawing/2014/main" id="{3F606702-3FB4-1098-ED23-A45E2DA3322D}"/>
              </a:ext>
            </a:extLst>
          </p:cNvPr>
          <p:cNvSpPr/>
          <p:nvPr/>
        </p:nvSpPr>
        <p:spPr>
          <a:xfrm rot="-1548297">
            <a:off x="4743202" y="2629898"/>
            <a:ext cx="1213621" cy="915749"/>
          </a:xfrm>
          <a:prstGeom prst="leftArrow">
            <a:avLst>
              <a:gd name="adj1" fmla="val 62877"/>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Make judgement</a:t>
            </a:r>
            <a:endParaRPr sz="1200">
              <a:latin typeface="Lato"/>
              <a:ea typeface="Lato"/>
              <a:cs typeface="Lato"/>
              <a:sym typeface="Lato"/>
            </a:endParaRPr>
          </a:p>
        </p:txBody>
      </p:sp>
      <p:sp>
        <p:nvSpPr>
          <p:cNvPr id="13" name="Google Shape;462;p73">
            <a:extLst>
              <a:ext uri="{FF2B5EF4-FFF2-40B4-BE49-F238E27FC236}">
                <a16:creationId xmlns:a16="http://schemas.microsoft.com/office/drawing/2014/main" id="{C4932672-9F95-B4A1-26AC-A4283C20F5C9}"/>
              </a:ext>
            </a:extLst>
          </p:cNvPr>
          <p:cNvSpPr/>
          <p:nvPr/>
        </p:nvSpPr>
        <p:spPr>
          <a:xfrm rot="-3767546">
            <a:off x="2578429" y="3218975"/>
            <a:ext cx="562317" cy="380110"/>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73">
            <a:extLst>
              <a:ext uri="{FF2B5EF4-FFF2-40B4-BE49-F238E27FC236}">
                <a16:creationId xmlns:a16="http://schemas.microsoft.com/office/drawing/2014/main" id="{3CDD54A2-0B37-3264-7006-7613DFF59830}"/>
              </a:ext>
            </a:extLst>
          </p:cNvPr>
          <p:cNvSpPr/>
          <p:nvPr/>
        </p:nvSpPr>
        <p:spPr>
          <a:xfrm rot="-7542875">
            <a:off x="5488727" y="3248167"/>
            <a:ext cx="496961" cy="380061"/>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0;p73">
            <a:extLst>
              <a:ext uri="{FF2B5EF4-FFF2-40B4-BE49-F238E27FC236}">
                <a16:creationId xmlns:a16="http://schemas.microsoft.com/office/drawing/2014/main" id="{0BAF079D-A16B-1E6A-738F-6940FF1D9019}"/>
              </a:ext>
            </a:extLst>
          </p:cNvPr>
          <p:cNvSpPr txBox="1">
            <a:spLocks/>
          </p:cNvSpPr>
          <p:nvPr/>
        </p:nvSpPr>
        <p:spPr>
          <a:xfrm>
            <a:off x="8556784" y="4749851"/>
            <a:ext cx="548700" cy="393600"/>
          </a:xfrm>
          <a:prstGeom prst="rect">
            <a:avLst/>
          </a:prstGeom>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GB" smtClean="0"/>
              <a:pPr/>
              <a:t>8</a:t>
            </a:fld>
            <a:endParaRPr lang="en-GB"/>
          </a:p>
        </p:txBody>
      </p:sp>
    </p:spTree>
    <p:extLst>
      <p:ext uri="{BB962C8B-B14F-4D97-AF65-F5344CB8AC3E}">
        <p14:creationId xmlns:p14="http://schemas.microsoft.com/office/powerpoint/2010/main" val="196045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448;p73">
            <a:extLst>
              <a:ext uri="{FF2B5EF4-FFF2-40B4-BE49-F238E27FC236}">
                <a16:creationId xmlns:a16="http://schemas.microsoft.com/office/drawing/2014/main" id="{D500B3A8-D2F9-BBE9-868B-E30B77C3463A}"/>
              </a:ext>
            </a:extLst>
          </p:cNvPr>
          <p:cNvSpPr txBox="1"/>
          <p:nvPr/>
        </p:nvSpPr>
        <p:spPr>
          <a:xfrm>
            <a:off x="6064189" y="6928248"/>
            <a:ext cx="828600" cy="226200"/>
          </a:xfrm>
          <a:prstGeom prst="rect">
            <a:avLst/>
          </a:prstGeom>
          <a:noFill/>
          <a:ln>
            <a:noFill/>
          </a:ln>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rgbClr val="000000"/>
              </a:buClr>
              <a:buSzPts val="800"/>
              <a:buFont typeface="Calibri"/>
              <a:buNone/>
            </a:pPr>
            <a:r>
              <a:rPr lang="en-GB" sz="800" b="1" i="0" u="none" strike="noStrike" cap="none">
                <a:solidFill>
                  <a:srgbClr val="000000"/>
                </a:solidFill>
                <a:latin typeface="Calibri"/>
                <a:ea typeface="Calibri"/>
                <a:cs typeface="Calibri"/>
                <a:sym typeface="Calibri"/>
              </a:rPr>
              <a:t>Supervisory team</a:t>
            </a:r>
            <a:endParaRPr sz="1400" b="0" i="0" u="none" strike="noStrike" cap="none">
              <a:solidFill>
                <a:schemeClr val="dk1"/>
              </a:solidFill>
              <a:latin typeface="Arial"/>
              <a:ea typeface="Arial"/>
              <a:cs typeface="Arial"/>
              <a:sym typeface="Arial"/>
            </a:endParaRPr>
          </a:p>
        </p:txBody>
      </p:sp>
      <p:sp>
        <p:nvSpPr>
          <p:cNvPr id="3" name="Google Shape;449;p73">
            <a:extLst>
              <a:ext uri="{FF2B5EF4-FFF2-40B4-BE49-F238E27FC236}">
                <a16:creationId xmlns:a16="http://schemas.microsoft.com/office/drawing/2014/main" id="{B9671D02-0C12-26C3-5886-B697A9697683}"/>
              </a:ext>
            </a:extLst>
          </p:cNvPr>
          <p:cNvSpPr/>
          <p:nvPr/>
        </p:nvSpPr>
        <p:spPr>
          <a:xfrm>
            <a:off x="2201688"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Actor</a:t>
            </a:r>
            <a:endParaRPr>
              <a:latin typeface="Roboto Mono"/>
              <a:ea typeface="Roboto Mono"/>
              <a:cs typeface="Roboto Mono"/>
              <a:sym typeface="Roboto Mono"/>
            </a:endParaRPr>
          </a:p>
        </p:txBody>
      </p:sp>
      <p:sp>
        <p:nvSpPr>
          <p:cNvPr id="4" name="Google Shape;450;p73">
            <a:extLst>
              <a:ext uri="{FF2B5EF4-FFF2-40B4-BE49-F238E27FC236}">
                <a16:creationId xmlns:a16="http://schemas.microsoft.com/office/drawing/2014/main" id="{FA2B358F-4B5F-335C-EB7E-62F0CA52678C}"/>
              </a:ext>
            </a:extLst>
          </p:cNvPr>
          <p:cNvSpPr/>
          <p:nvPr/>
        </p:nvSpPr>
        <p:spPr>
          <a:xfrm>
            <a:off x="4994013" y="196400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Forum</a:t>
            </a:r>
            <a:endParaRPr>
              <a:latin typeface="Roboto Mono"/>
              <a:ea typeface="Roboto Mono"/>
              <a:cs typeface="Roboto Mono"/>
              <a:sym typeface="Roboto Mono"/>
            </a:endParaRPr>
          </a:p>
        </p:txBody>
      </p:sp>
      <p:sp>
        <p:nvSpPr>
          <p:cNvPr id="5" name="Google Shape;451;p73">
            <a:extLst>
              <a:ext uri="{FF2B5EF4-FFF2-40B4-BE49-F238E27FC236}">
                <a16:creationId xmlns:a16="http://schemas.microsoft.com/office/drawing/2014/main" id="{15398BDA-A513-0C75-7FB1-32049B0BEE71}"/>
              </a:ext>
            </a:extLst>
          </p:cNvPr>
          <p:cNvSpPr/>
          <p:nvPr/>
        </p:nvSpPr>
        <p:spPr>
          <a:xfrm>
            <a:off x="3615591" y="2847022"/>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Conduct</a:t>
            </a:r>
            <a:endParaRPr>
              <a:latin typeface="Roboto Mono"/>
              <a:ea typeface="Roboto Mono"/>
              <a:cs typeface="Roboto Mono"/>
              <a:sym typeface="Roboto Mono"/>
            </a:endParaRPr>
          </a:p>
        </p:txBody>
      </p:sp>
      <p:sp>
        <p:nvSpPr>
          <p:cNvPr id="6" name="Google Shape;452;p73">
            <a:extLst>
              <a:ext uri="{FF2B5EF4-FFF2-40B4-BE49-F238E27FC236}">
                <a16:creationId xmlns:a16="http://schemas.microsoft.com/office/drawing/2014/main" id="{E004BDF0-8588-F54E-9B66-CF8513285291}"/>
              </a:ext>
            </a:extLst>
          </p:cNvPr>
          <p:cNvSpPr/>
          <p:nvPr/>
        </p:nvSpPr>
        <p:spPr>
          <a:xfrm>
            <a:off x="4994013"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Standards</a:t>
            </a:r>
            <a:endParaRPr>
              <a:latin typeface="Roboto Mono"/>
              <a:ea typeface="Roboto Mono"/>
              <a:cs typeface="Roboto Mono"/>
              <a:sym typeface="Roboto Mono"/>
            </a:endParaRPr>
          </a:p>
        </p:txBody>
      </p:sp>
      <p:sp>
        <p:nvSpPr>
          <p:cNvPr id="7" name="Google Shape;453;p73">
            <a:extLst>
              <a:ext uri="{FF2B5EF4-FFF2-40B4-BE49-F238E27FC236}">
                <a16:creationId xmlns:a16="http://schemas.microsoft.com/office/drawing/2014/main" id="{32A3BDC7-59A7-69FF-3D03-8F668447BE59}"/>
              </a:ext>
            </a:extLst>
          </p:cNvPr>
          <p:cNvSpPr/>
          <p:nvPr/>
        </p:nvSpPr>
        <p:spPr>
          <a:xfrm>
            <a:off x="2201688" y="3726450"/>
            <a:ext cx="1285800" cy="70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Mono"/>
                <a:ea typeface="Roboto Mono"/>
                <a:cs typeface="Roboto Mono"/>
                <a:sym typeface="Roboto Mono"/>
              </a:rPr>
              <a:t>Obligation</a:t>
            </a:r>
            <a:endParaRPr>
              <a:latin typeface="Roboto Mono"/>
              <a:ea typeface="Roboto Mono"/>
              <a:cs typeface="Roboto Mono"/>
              <a:sym typeface="Roboto Mono"/>
            </a:endParaRPr>
          </a:p>
        </p:txBody>
      </p:sp>
      <p:sp>
        <p:nvSpPr>
          <p:cNvPr id="8" name="Google Shape;454;p73">
            <a:extLst>
              <a:ext uri="{FF2B5EF4-FFF2-40B4-BE49-F238E27FC236}">
                <a16:creationId xmlns:a16="http://schemas.microsoft.com/office/drawing/2014/main" id="{18506C3C-8740-98A9-628A-7CABEB942AC2}"/>
              </a:ext>
            </a:extLst>
          </p:cNvPr>
          <p:cNvSpPr txBox="1"/>
          <p:nvPr/>
        </p:nvSpPr>
        <p:spPr>
          <a:xfrm>
            <a:off x="5986545" y="2780275"/>
            <a:ext cx="165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The </a:t>
            </a:r>
            <a:r>
              <a:rPr lang="en-GB" sz="1000" i="1">
                <a:latin typeface="Lato"/>
                <a:ea typeface="Lato"/>
                <a:cs typeface="Lato"/>
                <a:sym typeface="Lato"/>
              </a:rPr>
              <a:t>Forum</a:t>
            </a:r>
            <a:br>
              <a:rPr lang="en-GB" sz="1000">
                <a:latin typeface="Lato"/>
                <a:ea typeface="Lato"/>
                <a:cs typeface="Lato"/>
                <a:sym typeface="Lato"/>
              </a:rPr>
            </a:br>
            <a:r>
              <a:rPr lang="en-GB" sz="1000">
                <a:latin typeface="Lato"/>
                <a:ea typeface="Lato"/>
                <a:cs typeface="Lato"/>
                <a:sym typeface="Lato"/>
              </a:rPr>
              <a:t>uses </a:t>
            </a:r>
            <a:r>
              <a:rPr lang="en-GB" sz="1000" i="1">
                <a:latin typeface="Lato"/>
                <a:ea typeface="Lato"/>
                <a:cs typeface="Lato"/>
                <a:sym typeface="Lato"/>
              </a:rPr>
              <a:t>Standards</a:t>
            </a:r>
            <a:br>
              <a:rPr lang="en-GB" sz="1000">
                <a:latin typeface="Lato"/>
                <a:ea typeface="Lato"/>
                <a:cs typeface="Lato"/>
                <a:sym typeface="Lato"/>
              </a:rPr>
            </a:br>
            <a:r>
              <a:rPr lang="en-GB" sz="1000">
                <a:latin typeface="Lato"/>
                <a:ea typeface="Lato"/>
                <a:cs typeface="Lato"/>
                <a:sym typeface="Lato"/>
              </a:rPr>
              <a:t>to judge Conduct</a:t>
            </a:r>
            <a:endParaRPr sz="1000">
              <a:latin typeface="Lato"/>
              <a:ea typeface="Lato"/>
              <a:cs typeface="Lato"/>
              <a:sym typeface="Lato"/>
            </a:endParaRPr>
          </a:p>
        </p:txBody>
      </p:sp>
      <p:sp>
        <p:nvSpPr>
          <p:cNvPr id="9" name="Google Shape;455;p73">
            <a:extLst>
              <a:ext uri="{FF2B5EF4-FFF2-40B4-BE49-F238E27FC236}">
                <a16:creationId xmlns:a16="http://schemas.microsoft.com/office/drawing/2014/main" id="{FEF82BF5-2038-AC59-89D9-2F5A97CAC269}"/>
              </a:ext>
            </a:extLst>
          </p:cNvPr>
          <p:cNvSpPr/>
          <p:nvPr/>
        </p:nvSpPr>
        <p:spPr>
          <a:xfrm>
            <a:off x="3683938" y="1929950"/>
            <a:ext cx="1113600" cy="769500"/>
          </a:xfrm>
          <a:prstGeom prst="rightArrow">
            <a:avLst>
              <a:gd name="adj1" fmla="val 63301"/>
              <a:gd name="adj2" fmla="val 50000"/>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Account</a:t>
            </a:r>
            <a:br>
              <a:rPr lang="en-GB" sz="1200">
                <a:latin typeface="Lato"/>
                <a:ea typeface="Lato"/>
                <a:cs typeface="Lato"/>
                <a:sym typeface="Lato"/>
              </a:rPr>
            </a:br>
            <a:r>
              <a:rPr lang="en-GB" sz="1200">
                <a:latin typeface="Lato"/>
                <a:ea typeface="Lato"/>
                <a:cs typeface="Lato"/>
                <a:sym typeface="Lato"/>
              </a:rPr>
              <a:t>able to</a:t>
            </a:r>
            <a:endParaRPr sz="1200">
              <a:latin typeface="Lato"/>
              <a:ea typeface="Lato"/>
              <a:cs typeface="Lato"/>
              <a:sym typeface="Lato"/>
            </a:endParaRPr>
          </a:p>
        </p:txBody>
      </p:sp>
      <p:sp>
        <p:nvSpPr>
          <p:cNvPr id="10" name="Google Shape;456;p73">
            <a:extLst>
              <a:ext uri="{FF2B5EF4-FFF2-40B4-BE49-F238E27FC236}">
                <a16:creationId xmlns:a16="http://schemas.microsoft.com/office/drawing/2014/main" id="{61EBEEE4-5B4B-1BDE-9F23-87E9DA384EB6}"/>
              </a:ext>
            </a:extLst>
          </p:cNvPr>
          <p:cNvSpPr txBox="1"/>
          <p:nvPr/>
        </p:nvSpPr>
        <p:spPr>
          <a:xfrm>
            <a:off x="671669" y="2780275"/>
            <a:ext cx="1953000" cy="646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latin typeface="Lato"/>
                <a:ea typeface="Lato"/>
                <a:cs typeface="Lato"/>
                <a:sym typeface="Lato"/>
              </a:rPr>
              <a:t>With </a:t>
            </a:r>
            <a:r>
              <a:rPr lang="en-GB" sz="1000" i="1">
                <a:latin typeface="Lato"/>
                <a:ea typeface="Lato"/>
                <a:cs typeface="Lato"/>
                <a:sym typeface="Lato"/>
              </a:rPr>
              <a:t>Obligation</a:t>
            </a:r>
            <a:r>
              <a:rPr lang="en-GB" sz="1000">
                <a:latin typeface="Lato"/>
                <a:ea typeface="Lato"/>
                <a:cs typeface="Lato"/>
                <a:sym typeface="Lato"/>
              </a:rPr>
              <a:t>,</a:t>
            </a:r>
            <a:br>
              <a:rPr lang="en-GB" sz="1000">
                <a:latin typeface="Lato"/>
                <a:ea typeface="Lato"/>
                <a:cs typeface="Lato"/>
                <a:sym typeface="Lato"/>
              </a:rPr>
            </a:br>
            <a:r>
              <a:rPr lang="en-GB" sz="1000" i="1">
                <a:latin typeface="Lato"/>
                <a:ea typeface="Lato"/>
                <a:cs typeface="Lato"/>
                <a:sym typeface="Lato"/>
              </a:rPr>
              <a:t>Actor</a:t>
            </a:r>
            <a:r>
              <a:rPr lang="en-GB" sz="1000">
                <a:latin typeface="Lato"/>
                <a:ea typeface="Lato"/>
                <a:cs typeface="Lato"/>
                <a:sym typeface="Lato"/>
              </a:rPr>
              <a:t> feels compelled</a:t>
            </a:r>
            <a:br>
              <a:rPr lang="en-GB" sz="1000">
                <a:latin typeface="Lato"/>
                <a:ea typeface="Lato"/>
                <a:cs typeface="Lato"/>
                <a:sym typeface="Lato"/>
              </a:rPr>
            </a:br>
            <a:r>
              <a:rPr lang="en-GB" sz="1000">
                <a:latin typeface="Lato"/>
                <a:ea typeface="Lato"/>
                <a:cs typeface="Lato"/>
                <a:sym typeface="Lato"/>
              </a:rPr>
              <a:t>to account</a:t>
            </a:r>
            <a:endParaRPr sz="1000">
              <a:latin typeface="Lato"/>
              <a:ea typeface="Lato"/>
              <a:cs typeface="Lato"/>
              <a:sym typeface="Lato"/>
            </a:endParaRPr>
          </a:p>
        </p:txBody>
      </p:sp>
      <p:sp>
        <p:nvSpPr>
          <p:cNvPr id="11" name="Google Shape;457;p73">
            <a:extLst>
              <a:ext uri="{FF2B5EF4-FFF2-40B4-BE49-F238E27FC236}">
                <a16:creationId xmlns:a16="http://schemas.microsoft.com/office/drawing/2014/main" id="{637376FA-6C72-75C9-80C8-EDBF63563F1A}"/>
              </a:ext>
            </a:extLst>
          </p:cNvPr>
          <p:cNvSpPr/>
          <p:nvPr/>
        </p:nvSpPr>
        <p:spPr>
          <a:xfrm rot="1542134">
            <a:off x="2647999" y="2638660"/>
            <a:ext cx="1113688" cy="769515"/>
          </a:xfrm>
          <a:prstGeom prst="rightArrow">
            <a:avLst>
              <a:gd name="adj1" fmla="val 63301"/>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Carry out</a:t>
            </a:r>
            <a:endParaRPr sz="1200">
              <a:latin typeface="Lato"/>
              <a:ea typeface="Lato"/>
              <a:cs typeface="Lato"/>
              <a:sym typeface="Lato"/>
            </a:endParaRPr>
          </a:p>
        </p:txBody>
      </p:sp>
      <p:sp>
        <p:nvSpPr>
          <p:cNvPr id="12" name="Google Shape;458;p73">
            <a:extLst>
              <a:ext uri="{FF2B5EF4-FFF2-40B4-BE49-F238E27FC236}">
                <a16:creationId xmlns:a16="http://schemas.microsoft.com/office/drawing/2014/main" id="{7A16792D-AB06-4626-C2EE-21EB1EA2F5A3}"/>
              </a:ext>
            </a:extLst>
          </p:cNvPr>
          <p:cNvSpPr/>
          <p:nvPr/>
        </p:nvSpPr>
        <p:spPr>
          <a:xfrm rot="-1548297">
            <a:off x="4743202" y="2629898"/>
            <a:ext cx="1213621" cy="915749"/>
          </a:xfrm>
          <a:prstGeom prst="leftArrow">
            <a:avLst>
              <a:gd name="adj1" fmla="val 62877"/>
              <a:gd name="adj2" fmla="val 50000"/>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Lato"/>
                <a:ea typeface="Lato"/>
                <a:cs typeface="Lato"/>
                <a:sym typeface="Lato"/>
              </a:rPr>
              <a:t>Make judgement</a:t>
            </a:r>
            <a:endParaRPr sz="1200">
              <a:latin typeface="Lato"/>
              <a:ea typeface="Lato"/>
              <a:cs typeface="Lato"/>
              <a:sym typeface="Lato"/>
            </a:endParaRPr>
          </a:p>
        </p:txBody>
      </p:sp>
      <p:sp>
        <p:nvSpPr>
          <p:cNvPr id="13" name="Google Shape;462;p73">
            <a:extLst>
              <a:ext uri="{FF2B5EF4-FFF2-40B4-BE49-F238E27FC236}">
                <a16:creationId xmlns:a16="http://schemas.microsoft.com/office/drawing/2014/main" id="{F0AC8DE7-95EB-AAF8-4912-400929564465}"/>
              </a:ext>
            </a:extLst>
          </p:cNvPr>
          <p:cNvSpPr/>
          <p:nvPr/>
        </p:nvSpPr>
        <p:spPr>
          <a:xfrm rot="-3767546">
            <a:off x="2578429" y="3218975"/>
            <a:ext cx="562317" cy="380110"/>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73">
            <a:extLst>
              <a:ext uri="{FF2B5EF4-FFF2-40B4-BE49-F238E27FC236}">
                <a16:creationId xmlns:a16="http://schemas.microsoft.com/office/drawing/2014/main" id="{7D4AFB1D-19D8-1873-2492-921C81FAE13E}"/>
              </a:ext>
            </a:extLst>
          </p:cNvPr>
          <p:cNvSpPr/>
          <p:nvPr/>
        </p:nvSpPr>
        <p:spPr>
          <a:xfrm rot="-7542875">
            <a:off x="5488727" y="3248167"/>
            <a:ext cx="496961" cy="380061"/>
          </a:xfrm>
          <a:prstGeom prst="rightArrow">
            <a:avLst>
              <a:gd name="adj1" fmla="val 50000"/>
              <a:gd name="adj2" fmla="val 50000"/>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73">
            <a:extLst>
              <a:ext uri="{FF2B5EF4-FFF2-40B4-BE49-F238E27FC236}">
                <a16:creationId xmlns:a16="http://schemas.microsoft.com/office/drawing/2014/main" id="{0C1E7A40-D07E-0237-E7E3-AC2E468AC3E7}"/>
              </a:ext>
            </a:extLst>
          </p:cNvPr>
          <p:cNvSpPr txBox="1"/>
          <p:nvPr/>
        </p:nvSpPr>
        <p:spPr>
          <a:xfrm>
            <a:off x="2055440" y="1888227"/>
            <a:ext cx="639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Who</a:t>
            </a:r>
            <a:endParaRPr sz="1000">
              <a:latin typeface="Lato"/>
              <a:ea typeface="Lato"/>
              <a:cs typeface="Lato"/>
              <a:sym typeface="Lato"/>
            </a:endParaRPr>
          </a:p>
        </p:txBody>
      </p:sp>
      <p:sp>
        <p:nvSpPr>
          <p:cNvPr id="16" name="Google Shape;465;p73">
            <a:extLst>
              <a:ext uri="{FF2B5EF4-FFF2-40B4-BE49-F238E27FC236}">
                <a16:creationId xmlns:a16="http://schemas.microsoft.com/office/drawing/2014/main" id="{24DD17DD-4339-B577-7602-D70655468DDF}"/>
              </a:ext>
            </a:extLst>
          </p:cNvPr>
          <p:cNvSpPr txBox="1"/>
          <p:nvPr/>
        </p:nvSpPr>
        <p:spPr>
          <a:xfrm>
            <a:off x="4869023" y="1887800"/>
            <a:ext cx="823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To whom</a:t>
            </a:r>
            <a:endParaRPr sz="1000">
              <a:latin typeface="Lato"/>
              <a:ea typeface="Lato"/>
              <a:cs typeface="Lato"/>
              <a:sym typeface="Lato"/>
            </a:endParaRPr>
          </a:p>
        </p:txBody>
      </p:sp>
      <p:sp>
        <p:nvSpPr>
          <p:cNvPr id="17" name="Google Shape;466;p73">
            <a:extLst>
              <a:ext uri="{FF2B5EF4-FFF2-40B4-BE49-F238E27FC236}">
                <a16:creationId xmlns:a16="http://schemas.microsoft.com/office/drawing/2014/main" id="{DBEADA29-283F-DC2F-BDC0-4A76FB284BE2}"/>
              </a:ext>
            </a:extLst>
          </p:cNvPr>
          <p:cNvSpPr txBox="1"/>
          <p:nvPr/>
        </p:nvSpPr>
        <p:spPr>
          <a:xfrm>
            <a:off x="3378347" y="2769250"/>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For what</a:t>
            </a:r>
            <a:endParaRPr sz="1000">
              <a:latin typeface="Lato"/>
              <a:ea typeface="Lato"/>
              <a:cs typeface="Lato"/>
              <a:sym typeface="Lato"/>
            </a:endParaRPr>
          </a:p>
        </p:txBody>
      </p:sp>
      <p:sp>
        <p:nvSpPr>
          <p:cNvPr id="18" name="Google Shape;467;p73">
            <a:extLst>
              <a:ext uri="{FF2B5EF4-FFF2-40B4-BE49-F238E27FC236}">
                <a16:creationId xmlns:a16="http://schemas.microsoft.com/office/drawing/2014/main" id="{1EF990A2-6D50-E09A-BCCE-288BD1EFD440}"/>
              </a:ext>
            </a:extLst>
          </p:cNvPr>
          <p:cNvSpPr txBox="1"/>
          <p:nvPr/>
        </p:nvSpPr>
        <p:spPr>
          <a:xfrm>
            <a:off x="4754364" y="3645710"/>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By which</a:t>
            </a:r>
            <a:endParaRPr sz="1000">
              <a:latin typeface="Lato"/>
              <a:ea typeface="Lato"/>
              <a:cs typeface="Lato"/>
              <a:sym typeface="Lato"/>
            </a:endParaRPr>
          </a:p>
        </p:txBody>
      </p:sp>
      <p:sp>
        <p:nvSpPr>
          <p:cNvPr id="19" name="Google Shape;468;p73">
            <a:extLst>
              <a:ext uri="{FF2B5EF4-FFF2-40B4-BE49-F238E27FC236}">
                <a16:creationId xmlns:a16="http://schemas.microsoft.com/office/drawing/2014/main" id="{24729F1A-7AE9-D62A-8DA1-F63757AF2C0E}"/>
              </a:ext>
            </a:extLst>
          </p:cNvPr>
          <p:cNvSpPr txBox="1"/>
          <p:nvPr/>
        </p:nvSpPr>
        <p:spPr>
          <a:xfrm>
            <a:off x="1838965" y="3636058"/>
            <a:ext cx="107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latin typeface="Lato"/>
                <a:ea typeface="Lato"/>
                <a:cs typeface="Lato"/>
                <a:sym typeface="Lato"/>
              </a:rPr>
              <a:t>Why</a:t>
            </a:r>
            <a:endParaRPr sz="1000">
              <a:latin typeface="Lato"/>
              <a:ea typeface="Lato"/>
              <a:cs typeface="Lato"/>
              <a:sym typeface="Lato"/>
            </a:endParaRPr>
          </a:p>
        </p:txBody>
      </p:sp>
      <p:sp>
        <p:nvSpPr>
          <p:cNvPr id="20" name="Google Shape;469;p73">
            <a:extLst>
              <a:ext uri="{FF2B5EF4-FFF2-40B4-BE49-F238E27FC236}">
                <a16:creationId xmlns:a16="http://schemas.microsoft.com/office/drawing/2014/main" id="{B50F44F6-B5CB-2F8C-E6E1-7FB166B88A75}"/>
              </a:ext>
            </a:extLst>
          </p:cNvPr>
          <p:cNvSpPr txBox="1"/>
          <p:nvPr/>
        </p:nvSpPr>
        <p:spPr>
          <a:xfrm>
            <a:off x="1010388" y="964875"/>
            <a:ext cx="385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Lato"/>
                <a:ea typeface="Lato"/>
                <a:cs typeface="Lato"/>
                <a:sym typeface="Lato"/>
              </a:rPr>
              <a:t>Who</a:t>
            </a:r>
            <a:r>
              <a:rPr lang="en-GB" sz="1600">
                <a:latin typeface="Lato"/>
                <a:ea typeface="Lato"/>
                <a:cs typeface="Lato"/>
                <a:sym typeface="Lato"/>
              </a:rPr>
              <a:t> is accountable to </a:t>
            </a:r>
            <a:r>
              <a:rPr lang="en-GB" sz="1600" b="1">
                <a:latin typeface="Lato"/>
                <a:ea typeface="Lato"/>
                <a:cs typeface="Lato"/>
                <a:sym typeface="Lato"/>
              </a:rPr>
              <a:t>whom</a:t>
            </a:r>
            <a:r>
              <a:rPr lang="en-GB" sz="1600">
                <a:latin typeface="Lato"/>
                <a:ea typeface="Lato"/>
                <a:cs typeface="Lato"/>
                <a:sym typeface="Lato"/>
              </a:rPr>
              <a:t>, for </a:t>
            </a:r>
            <a:r>
              <a:rPr lang="en-GB" sz="1600" b="1">
                <a:latin typeface="Lato"/>
                <a:ea typeface="Lato"/>
                <a:cs typeface="Lato"/>
                <a:sym typeface="Lato"/>
              </a:rPr>
              <a:t>what</a:t>
            </a:r>
            <a:r>
              <a:rPr lang="en-GB" sz="1600">
                <a:latin typeface="Lato"/>
                <a:ea typeface="Lato"/>
                <a:cs typeface="Lato"/>
                <a:sym typeface="Lato"/>
              </a:rPr>
              <a:t>, by </a:t>
            </a:r>
            <a:r>
              <a:rPr lang="en-GB" sz="1600" b="1">
                <a:latin typeface="Lato"/>
                <a:ea typeface="Lato"/>
                <a:cs typeface="Lato"/>
                <a:sym typeface="Lato"/>
              </a:rPr>
              <a:t>which</a:t>
            </a:r>
            <a:r>
              <a:rPr lang="en-GB" sz="1600">
                <a:latin typeface="Lato"/>
                <a:ea typeface="Lato"/>
                <a:cs typeface="Lato"/>
                <a:sym typeface="Lato"/>
              </a:rPr>
              <a:t> standards, and </a:t>
            </a:r>
            <a:r>
              <a:rPr lang="en-GB" sz="1600" b="1">
                <a:latin typeface="Lato"/>
                <a:ea typeface="Lato"/>
                <a:cs typeface="Lato"/>
                <a:sym typeface="Lato"/>
              </a:rPr>
              <a:t>why</a:t>
            </a:r>
            <a:r>
              <a:rPr lang="en-GB" sz="1600">
                <a:latin typeface="Lato"/>
                <a:ea typeface="Lato"/>
                <a:cs typeface="Lato"/>
                <a:sym typeface="Lato"/>
              </a:rPr>
              <a:t>?</a:t>
            </a:r>
            <a:endParaRPr sz="1600">
              <a:latin typeface="Lato"/>
              <a:ea typeface="Lato"/>
              <a:cs typeface="Lato"/>
              <a:sym typeface="Lato"/>
            </a:endParaRPr>
          </a:p>
        </p:txBody>
      </p:sp>
      <p:sp>
        <p:nvSpPr>
          <p:cNvPr id="21" name="Google Shape;470;p73">
            <a:extLst>
              <a:ext uri="{FF2B5EF4-FFF2-40B4-BE49-F238E27FC236}">
                <a16:creationId xmlns:a16="http://schemas.microsoft.com/office/drawing/2014/main" id="{654598B4-2DA9-79CA-4770-EB78694459FA}"/>
              </a:ext>
            </a:extLst>
          </p:cNvPr>
          <p:cNvSpPr txBox="1">
            <a:spLocks/>
          </p:cNvSpPr>
          <p:nvPr/>
        </p:nvSpPr>
        <p:spPr>
          <a:xfrm>
            <a:off x="8556784" y="4749851"/>
            <a:ext cx="548700" cy="393600"/>
          </a:xfrm>
          <a:prstGeom prst="rect">
            <a:avLst/>
          </a:prstGeom>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GB" smtClean="0"/>
              <a:pPr/>
              <a:t>9</a:t>
            </a:fld>
            <a:endParaRPr lang="en-GB"/>
          </a:p>
        </p:txBody>
      </p:sp>
    </p:spTree>
    <p:extLst>
      <p:ext uri="{BB962C8B-B14F-4D97-AF65-F5344CB8AC3E}">
        <p14:creationId xmlns:p14="http://schemas.microsoft.com/office/powerpoint/2010/main" val="992260815"/>
      </p:ext>
    </p:extLst>
  </p:cSld>
  <p:clrMapOvr>
    <a:masterClrMapping/>
  </p:clrMapOvr>
</p:sld>
</file>

<file path=ppt/theme/theme1.xml><?xml version="1.0" encoding="utf-8"?>
<a:theme xmlns:a="http://schemas.openxmlformats.org/drawingml/2006/main" name="OSSNA24">
  <a:themeElements>
    <a:clrScheme name="Simple Light">
      <a:dk1>
        <a:srgbClr val="000000"/>
      </a:dk1>
      <a:lt1>
        <a:srgbClr val="FFFFFF"/>
      </a:lt1>
      <a:dk2>
        <a:srgbClr val="595959"/>
      </a:dk2>
      <a:lt2>
        <a:srgbClr val="EEEEEE"/>
      </a:lt2>
      <a:accent1>
        <a:srgbClr val="AD1D4A"/>
      </a:accent1>
      <a:accent2>
        <a:srgbClr val="D43F5B"/>
      </a:accent2>
      <a:accent3>
        <a:srgbClr val="F6D110"/>
      </a:accent3>
      <a:accent4>
        <a:srgbClr val="333333"/>
      </a:accent4>
      <a:accent5>
        <a:srgbClr val="FFFFFF"/>
      </a:accent5>
      <a:accent6>
        <a:srgbClr val="999999"/>
      </a:accent6>
      <a:hlink>
        <a:srgbClr val="AD1D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1293</Words>
  <Application>Microsoft Macintosh PowerPoint</Application>
  <PresentationFormat>On-screen Show (16:9)</PresentationFormat>
  <Paragraphs>230</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Lato</vt:lpstr>
      <vt:lpstr>Open Sans Light</vt:lpstr>
      <vt:lpstr>Roboto</vt:lpstr>
      <vt:lpstr>Roboto Mono</vt:lpstr>
      <vt:lpstr>Rubik</vt:lpstr>
      <vt:lpstr>Rubik SemiBold</vt:lpstr>
      <vt:lpstr>OSSNA24</vt:lpstr>
      <vt:lpstr>Accountability Taxonomy for AI Software Bill of Materials</vt:lpstr>
      <vt:lpstr>PowerPoint Presentation</vt:lpstr>
      <vt:lpstr>PowerPoint Presentation</vt:lpstr>
      <vt:lpstr>Accountability?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working definition of accountability.</vt:lpstr>
      <vt:lpstr>“Accountability” definition</vt:lpstr>
      <vt:lpstr>Purposes of Public Accountability (adapted from Bovens et al. 2010)</vt:lpstr>
      <vt:lpstr>Accountability as a virtue and as a mechanism</vt:lpstr>
      <vt:lpstr>“Non-algorithmic” accountability</vt:lpstr>
      <vt:lpstr>Information obligations</vt:lpstr>
      <vt:lpstr>Information obligations in EU AI Act that can support accountability (partial)</vt:lpstr>
      <vt:lpstr>Ensuring Transparency in AI Life-Cycle</vt:lpstr>
      <vt:lpstr>Software Bill of Materials</vt:lpstr>
      <vt:lpstr>Use cases</vt:lpstr>
      <vt:lpstr>PowerPoint Presentation</vt:lpstr>
      <vt:lpstr>PowerPoint Presentation</vt:lpstr>
      <vt:lpstr>PowerPoint Presentation</vt:lpstr>
      <vt:lpstr>Demo</vt:lpstr>
      <vt:lpstr>regtech.adaptcentre.ie</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Arthit Suriyawongkul</cp:lastModifiedBy>
  <cp:revision>22</cp:revision>
  <dcterms:modified xsi:type="dcterms:W3CDTF">2024-04-16T08:16:36Z</dcterms:modified>
</cp:coreProperties>
</file>