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9" r:id="rId12"/>
    <p:sldId id="270" r:id="rId13"/>
    <p:sldId id="273" r:id="rId14"/>
    <p:sldId id="275" r:id="rId15"/>
    <p:sldId id="27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Click to edit Master text styles</a:t>
            </a:r>
          </a:p>
          <a:p>
            <a:pPr lvl="1" eaLnBrk="1" latinLnBrk="0" hangingPunct="1"/>
            <a:r>
              <a:rPr kumimoji="0" lang="it-IT" smtClean="0"/>
              <a:t>Second level</a:t>
            </a:r>
          </a:p>
          <a:p>
            <a:pPr lvl="2" eaLnBrk="1" latinLnBrk="0" hangingPunct="1"/>
            <a:r>
              <a:rPr kumimoji="0" lang="it-IT" smtClean="0"/>
              <a:t>Third level</a:t>
            </a:r>
          </a:p>
          <a:p>
            <a:pPr lvl="3" eaLnBrk="1" latinLnBrk="0" hangingPunct="1"/>
            <a:r>
              <a:rPr kumimoji="0" lang="it-IT" smtClean="0"/>
              <a:t>Fourth level</a:t>
            </a:r>
          </a:p>
          <a:p>
            <a:pPr lvl="4" eaLnBrk="1" latinLnBrk="0" hangingPunct="1"/>
            <a:r>
              <a:rPr kumimoji="0" lang="it-IT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An </a:t>
            </a:r>
            <a:r>
              <a:rPr lang="en-US" sz="2600" b="1" dirty="0">
                <a:solidFill>
                  <a:srgbClr val="0000FF"/>
                </a:solidFill>
              </a:rPr>
              <a:t>Evolving Semantic Dataset </a:t>
            </a:r>
            <a:r>
              <a:rPr lang="en-US" sz="2600" b="1" dirty="0">
                <a:solidFill>
                  <a:schemeClr val="tx1"/>
                </a:solidFill>
              </a:rPr>
              <a:t>for Training and Evaluation of </a:t>
            </a:r>
            <a:r>
              <a:rPr lang="en-US" sz="2600" b="1" i="1" dirty="0">
                <a:solidFill>
                  <a:srgbClr val="0000FF"/>
                </a:solidFill>
              </a:rPr>
              <a:t>Distributional Semantic Models</a:t>
            </a:r>
          </a:p>
          <a:p>
            <a:endParaRPr lang="en-US" sz="1800" i="1" dirty="0" smtClean="0"/>
          </a:p>
          <a:p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Enrico 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Santus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, Frances 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Yung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Alessandro 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Lenci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&amp; Chu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-Ren 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Huang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EVALution 1.0</a:t>
            </a:r>
          </a:p>
        </p:txBody>
      </p:sp>
      <p:pic>
        <p:nvPicPr>
          <p:cNvPr id="4" name="Picture 3" descr="PolyU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15" y="5505119"/>
            <a:ext cx="786820" cy="769242"/>
          </a:xfrm>
          <a:prstGeom prst="rect">
            <a:avLst/>
          </a:prstGeom>
        </p:spPr>
      </p:pic>
      <p:pic>
        <p:nvPicPr>
          <p:cNvPr id="5" name="Picture 4" descr="Logo NAIST Jap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45" y="5505118"/>
            <a:ext cx="799058" cy="769242"/>
          </a:xfrm>
          <a:prstGeom prst="rect">
            <a:avLst/>
          </a:prstGeom>
        </p:spPr>
      </p:pic>
      <p:pic>
        <p:nvPicPr>
          <p:cNvPr id="6" name="Picture 5" descr="UNIPI (1)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8" r="29424" b="33511"/>
          <a:stretch/>
        </p:blipFill>
        <p:spPr>
          <a:xfrm>
            <a:off x="7963373" y="5505118"/>
            <a:ext cx="894356" cy="7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7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692" y="1600200"/>
            <a:ext cx="7983517" cy="468897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PROTOTIPICAL PAIRS</a:t>
            </a:r>
            <a:r>
              <a:rPr lang="en-US" sz="2400" dirty="0"/>
              <a:t>: Human judgments ensure that only prototypical and reliable pairs are selected.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HOMOGENEITY and DISCRIMINATIVE ANALYSIS</a:t>
            </a:r>
            <a:r>
              <a:rPr lang="en-US" sz="2400" dirty="0" smtClean="0"/>
              <a:t>: Relata in the pairs should appear in more relations, in order to: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increase </a:t>
            </a:r>
            <a:r>
              <a:rPr lang="en-US" sz="1900" b="1" dirty="0" smtClean="0">
                <a:solidFill>
                  <a:schemeClr val="tx1"/>
                </a:solidFill>
              </a:rPr>
              <a:t>homogeneity</a:t>
            </a:r>
            <a:r>
              <a:rPr lang="en-US" sz="1900" dirty="0" smtClean="0">
                <a:solidFill>
                  <a:schemeClr val="tx1"/>
                </a:solidFill>
              </a:rPr>
              <a:t> of data (e.g. not comparing dogs and apples)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allow </a:t>
            </a:r>
            <a:r>
              <a:rPr lang="en-US" sz="1900" b="1" dirty="0" smtClean="0">
                <a:solidFill>
                  <a:schemeClr val="tx1"/>
                </a:solidFill>
              </a:rPr>
              <a:t>discriminative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b="1" i="1" dirty="0" smtClean="0">
                <a:solidFill>
                  <a:schemeClr val="tx1"/>
                </a:solidFill>
              </a:rPr>
              <a:t>training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and </a:t>
            </a:r>
            <a:r>
              <a:rPr lang="en-US" sz="1900" b="1" i="1" dirty="0" smtClean="0">
                <a:solidFill>
                  <a:schemeClr val="tx1"/>
                </a:solidFill>
              </a:rPr>
              <a:t>evaluation (analysis)</a:t>
            </a:r>
            <a:endParaRPr lang="en-US" sz="1900" dirty="0" smtClean="0">
              <a:solidFill>
                <a:schemeClr val="tx1"/>
              </a:solidFill>
            </a:endParaRPr>
          </a:p>
          <a:p>
            <a:pPr marL="594360" lvl="2" indent="0">
              <a:buNone/>
            </a:pPr>
            <a:endParaRPr lang="en-US" sz="17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BALANCING CRITERIA</a:t>
            </a:r>
            <a:r>
              <a:rPr lang="en-US" sz="2400" dirty="0" smtClean="0"/>
              <a:t>: Additional information allows </a:t>
            </a:r>
            <a:r>
              <a:rPr lang="en-US" sz="2400" b="1" dirty="0"/>
              <a:t>filtering</a:t>
            </a:r>
            <a:r>
              <a:rPr lang="en-US" sz="2400" dirty="0"/>
              <a:t> the data according to the </a:t>
            </a:r>
            <a:r>
              <a:rPr lang="en-US" sz="2400" dirty="0" smtClean="0"/>
              <a:t>needs (e.g. semantic criteria, statistical ones), both in </a:t>
            </a:r>
            <a:r>
              <a:rPr lang="en-US" sz="2400" b="1" i="1" dirty="0"/>
              <a:t>training</a:t>
            </a:r>
            <a:r>
              <a:rPr lang="en-US" sz="2400" dirty="0"/>
              <a:t> and </a:t>
            </a:r>
            <a:r>
              <a:rPr lang="en-US" sz="2400" b="1" i="1" dirty="0"/>
              <a:t>evaluation</a:t>
            </a:r>
          </a:p>
          <a:p>
            <a:pPr lvl="2"/>
            <a:r>
              <a:rPr lang="en-US" sz="2300" strike="sngStrike" dirty="0">
                <a:solidFill>
                  <a:srgbClr val="FF0000"/>
                </a:solidFill>
              </a:rPr>
              <a:t>We want to provide a balanced </a:t>
            </a:r>
            <a:r>
              <a:rPr lang="en-US" sz="2300" strike="sngStrike" dirty="0" smtClean="0">
                <a:solidFill>
                  <a:srgbClr val="FF0000"/>
                </a:solidFill>
              </a:rPr>
              <a:t>corpus</a:t>
            </a:r>
            <a:r>
              <a:rPr lang="en-US" sz="2300" dirty="0" smtClean="0">
                <a:solidFill>
                  <a:srgbClr val="FF0000"/>
                </a:solidFill>
              </a:rPr>
              <a:t> NO!</a:t>
            </a:r>
            <a:endParaRPr lang="en-US" sz="2300" dirty="0">
              <a:solidFill>
                <a:srgbClr val="FF0000"/>
              </a:solidFill>
            </a:endParaRPr>
          </a:p>
          <a:p>
            <a:pPr lvl="2"/>
            <a:r>
              <a:rPr lang="en-US" sz="2300" dirty="0">
                <a:solidFill>
                  <a:srgbClr val="3366FF"/>
                </a:solidFill>
              </a:rPr>
              <a:t>We want the user to be able to balance it according to his/her </a:t>
            </a:r>
            <a:r>
              <a:rPr lang="en-US" sz="2300" dirty="0" smtClean="0">
                <a:solidFill>
                  <a:srgbClr val="3366FF"/>
                </a:solidFill>
              </a:rPr>
              <a:t>criteria </a:t>
            </a:r>
            <a:r>
              <a:rPr lang="en-US" sz="2300" dirty="0" smtClean="0">
                <a:solidFill>
                  <a:srgbClr val="FF0000"/>
                </a:solidFill>
              </a:rPr>
              <a:t>YES!</a:t>
            </a:r>
            <a:endParaRPr lang="en-US" sz="2300" i="1" dirty="0" smtClean="0">
              <a:solidFill>
                <a:srgbClr val="FF0000"/>
              </a:solidFill>
              <a:effectLst/>
            </a:endParaRP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2057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EVALution 1.0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692" y="1600201"/>
            <a:ext cx="7983517" cy="4688976"/>
          </a:xfrm>
        </p:spPr>
        <p:txBody>
          <a:bodyPr>
            <a:normAutofit/>
          </a:bodyPr>
          <a:lstStyle/>
          <a:p>
            <a:r>
              <a:rPr lang="en-US" b="1" dirty="0" smtClean="0"/>
              <a:t>Freely downloadable </a:t>
            </a:r>
            <a:r>
              <a:rPr lang="en-US" dirty="0" smtClean="0"/>
              <a:t>dataset </a:t>
            </a:r>
            <a:r>
              <a:rPr lang="en-US" dirty="0"/>
              <a:t>designed for the </a:t>
            </a:r>
            <a:r>
              <a:rPr lang="en-US" b="1" dirty="0"/>
              <a:t>training</a:t>
            </a:r>
            <a:r>
              <a:rPr lang="en-US" dirty="0"/>
              <a:t> and the </a:t>
            </a:r>
            <a:r>
              <a:rPr lang="en-US" b="1" dirty="0"/>
              <a:t>evaluation</a:t>
            </a:r>
            <a:r>
              <a:rPr lang="en-US" dirty="0"/>
              <a:t> of </a:t>
            </a:r>
            <a:r>
              <a:rPr lang="en-US" i="1" dirty="0" smtClean="0"/>
              <a:t>DSMs</a:t>
            </a:r>
          </a:p>
          <a:p>
            <a:pPr lvl="1">
              <a:spcBef>
                <a:spcPts val="1500"/>
              </a:spcBef>
            </a:pPr>
            <a:r>
              <a:rPr lang="en-US" sz="2700" dirty="0" smtClean="0">
                <a:solidFill>
                  <a:srgbClr val="0000FF"/>
                </a:solidFill>
              </a:rPr>
              <a:t>7.5K pairs</a:t>
            </a:r>
          </a:p>
          <a:p>
            <a:pPr lvl="1">
              <a:spcBef>
                <a:spcPts val="1500"/>
              </a:spcBef>
            </a:pPr>
            <a:r>
              <a:rPr lang="en-US" sz="2700" dirty="0" smtClean="0">
                <a:solidFill>
                  <a:srgbClr val="0000FF"/>
                </a:solidFill>
              </a:rPr>
              <a:t>1.8K relata (63 of which: MWE)</a:t>
            </a:r>
          </a:p>
          <a:p>
            <a:pPr lvl="1">
              <a:spcBef>
                <a:spcPts val="1500"/>
              </a:spcBef>
            </a:pPr>
            <a:r>
              <a:rPr lang="en-US" sz="2700" dirty="0" smtClean="0">
                <a:solidFill>
                  <a:srgbClr val="0000FF"/>
                </a:solidFill>
              </a:rPr>
              <a:t>9 semantic relations</a:t>
            </a:r>
          </a:p>
          <a:p>
            <a:pPr lvl="1">
              <a:spcBef>
                <a:spcPts val="1500"/>
              </a:spcBef>
            </a:pPr>
            <a:r>
              <a:rPr lang="en-US" sz="2700" dirty="0" smtClean="0">
                <a:solidFill>
                  <a:srgbClr val="0000FF"/>
                </a:solidFill>
              </a:rPr>
              <a:t>10 types of additional information for PAIRS</a:t>
            </a:r>
          </a:p>
          <a:p>
            <a:pPr lvl="1">
              <a:spcBef>
                <a:spcPts val="1500"/>
              </a:spcBef>
            </a:pPr>
            <a:r>
              <a:rPr lang="en-US" sz="2700" dirty="0" smtClean="0">
                <a:solidFill>
                  <a:srgbClr val="0000FF"/>
                </a:solidFill>
              </a:rPr>
              <a:t>7 types of additional information for RELATA</a:t>
            </a:r>
          </a:p>
        </p:txBody>
      </p:sp>
    </p:spTree>
    <p:extLst>
      <p:ext uri="{BB962C8B-B14F-4D97-AF65-F5344CB8AC3E}">
        <p14:creationId xmlns:p14="http://schemas.microsoft.com/office/powerpoint/2010/main" val="304607669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1770"/>
            <a:ext cx="8534400" cy="4794805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Tuples were</a:t>
            </a:r>
            <a:r>
              <a:rPr lang="en-US" sz="17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900" b="1" dirty="0" smtClean="0">
                <a:solidFill>
                  <a:srgbClr val="0000FF"/>
                </a:solidFill>
              </a:rPr>
              <a:t>extracted</a:t>
            </a:r>
            <a:r>
              <a:rPr lang="en-US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from </a:t>
            </a:r>
            <a:r>
              <a:rPr lang="en-US" sz="1900" dirty="0" smtClean="0">
                <a:solidFill>
                  <a:srgbClr val="0000FF"/>
                </a:solidFill>
              </a:rPr>
              <a:t>ConceptNet </a:t>
            </a:r>
            <a:r>
              <a:rPr lang="en-US" sz="1900" dirty="0">
                <a:solidFill>
                  <a:srgbClr val="0000FF"/>
                </a:solidFill>
              </a:rPr>
              <a:t>5.0 </a:t>
            </a:r>
            <a:r>
              <a:rPr lang="en-US" sz="1900" dirty="0" smtClean="0">
                <a:solidFill>
                  <a:srgbClr val="0000FF"/>
                </a:solidFill>
              </a:rPr>
              <a:t>+ WordNet 4.0 (</a:t>
            </a:r>
            <a:r>
              <a:rPr lang="en-US" sz="1900" dirty="0" smtClean="0">
                <a:solidFill>
                  <a:srgbClr val="FF0000"/>
                </a:solidFill>
              </a:rPr>
              <a:t>8.8M pairs</a:t>
            </a:r>
            <a:r>
              <a:rPr lang="en-US" sz="19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900" b="1" dirty="0" smtClean="0">
                <a:solidFill>
                  <a:srgbClr val="0000FF"/>
                </a:solidFill>
              </a:rPr>
              <a:t>filtered </a:t>
            </a:r>
            <a:r>
              <a:rPr lang="en-US" sz="1900" dirty="0">
                <a:solidFill>
                  <a:srgbClr val="0000FF"/>
                </a:solidFill>
              </a:rPr>
              <a:t>through</a:t>
            </a:r>
            <a:r>
              <a:rPr lang="en-US" sz="1900" b="1" dirty="0">
                <a:solidFill>
                  <a:srgbClr val="0000FF"/>
                </a:solidFill>
              </a:rPr>
              <a:t> automatic </a:t>
            </a:r>
            <a:r>
              <a:rPr lang="en-US" sz="1900" b="1" dirty="0" smtClean="0">
                <a:solidFill>
                  <a:srgbClr val="0000FF"/>
                </a:solidFill>
              </a:rPr>
              <a:t>methods </a:t>
            </a:r>
            <a:r>
              <a:rPr lang="en-US" sz="1900" dirty="0" smtClean="0">
                <a:solidFill>
                  <a:srgbClr val="0000FF"/>
                </a:solidFill>
              </a:rPr>
              <a:t>to </a:t>
            </a:r>
            <a:r>
              <a:rPr lang="en-US" sz="1900" dirty="0">
                <a:solidFill>
                  <a:srgbClr val="0000FF"/>
                </a:solidFill>
              </a:rPr>
              <a:t>exclude </a:t>
            </a:r>
            <a:r>
              <a:rPr lang="en-US" sz="1900" dirty="0" smtClean="0">
                <a:solidFill>
                  <a:srgbClr val="0000FF"/>
                </a:solidFill>
              </a:rPr>
              <a:t>(</a:t>
            </a:r>
            <a:r>
              <a:rPr lang="en-US" sz="1900" dirty="0" smtClean="0">
                <a:solidFill>
                  <a:srgbClr val="FF0000"/>
                </a:solidFill>
              </a:rPr>
              <a:t>13K </a:t>
            </a:r>
            <a:r>
              <a:rPr lang="en-US" sz="1900" dirty="0">
                <a:solidFill>
                  <a:srgbClr val="FF0000"/>
                </a:solidFill>
              </a:rPr>
              <a:t>pairs</a:t>
            </a:r>
            <a:r>
              <a:rPr lang="en-US" sz="1900" dirty="0">
                <a:solidFill>
                  <a:srgbClr val="0000FF"/>
                </a:solidFill>
              </a:rPr>
              <a:t>):</a:t>
            </a:r>
            <a:endParaRPr lang="en-US" sz="1900" dirty="0" smtClean="0">
              <a:solidFill>
                <a:srgbClr val="0000FF"/>
              </a:solidFill>
            </a:endParaRPr>
          </a:p>
          <a:p>
            <a:pPr lvl="2"/>
            <a:r>
              <a:rPr lang="en-US" sz="1500" dirty="0" smtClean="0"/>
              <a:t>useless pairs (i.e. !relevant relations, mirrors, !alpha char, etc.)</a:t>
            </a:r>
          </a:p>
          <a:p>
            <a:pPr lvl="2"/>
            <a:r>
              <a:rPr lang="en-US" sz="1500" dirty="0" smtClean="0"/>
              <a:t>pairs in other resources (i.e. BLESS and Lenci/Benotto).</a:t>
            </a:r>
          </a:p>
          <a:p>
            <a:pPr lvl="2"/>
            <a:r>
              <a:rPr lang="en-US" sz="1500" b="1" u="sng" dirty="0" smtClean="0">
                <a:solidFill>
                  <a:srgbClr val="008000"/>
                </a:solidFill>
              </a:rPr>
              <a:t>pairs which relata do not occur at least in 3 relations</a:t>
            </a:r>
          </a:p>
          <a:p>
            <a:pPr lvl="1">
              <a:spcBef>
                <a:spcPts val="1000"/>
              </a:spcBef>
            </a:pPr>
            <a:r>
              <a:rPr lang="en-US" sz="1900" b="1" dirty="0" smtClean="0">
                <a:solidFill>
                  <a:srgbClr val="0000FF"/>
                </a:solidFill>
              </a:rPr>
              <a:t>paraphrased</a:t>
            </a:r>
            <a:r>
              <a:rPr lang="en-US" sz="1900" dirty="0" smtClean="0">
                <a:solidFill>
                  <a:srgbClr val="0000FF"/>
                </a:solidFill>
              </a:rPr>
              <a:t>: “W1 is a kind of W2”, “W1 is the opposite of W2”…</a:t>
            </a:r>
          </a:p>
          <a:p>
            <a:pPr lvl="1">
              <a:spcBef>
                <a:spcPts val="1000"/>
              </a:spcBef>
            </a:pPr>
            <a:r>
              <a:rPr lang="en-US" sz="1900" b="1" dirty="0" smtClean="0">
                <a:solidFill>
                  <a:srgbClr val="0000FF"/>
                </a:solidFill>
              </a:rPr>
              <a:t>judged</a:t>
            </a:r>
            <a:r>
              <a:rPr lang="en-US" sz="1900" dirty="0" smtClean="0">
                <a:solidFill>
                  <a:srgbClr val="0000FF"/>
                </a:solidFill>
              </a:rPr>
              <a:t> through C</a:t>
            </a:r>
            <a:r>
              <a:rPr lang="en-US" sz="1900" dirty="0">
                <a:solidFill>
                  <a:srgbClr val="0000FF"/>
                </a:solidFill>
              </a:rPr>
              <a:t>rowdflower (</a:t>
            </a:r>
            <a:r>
              <a:rPr lang="en-US" sz="1900" dirty="0">
                <a:solidFill>
                  <a:srgbClr val="FF0000"/>
                </a:solidFill>
              </a:rPr>
              <a:t>7.5K pairs</a:t>
            </a:r>
            <a:r>
              <a:rPr lang="en-US" sz="1900" dirty="0">
                <a:solidFill>
                  <a:srgbClr val="0000FF"/>
                </a:solidFill>
              </a:rPr>
              <a:t>)</a:t>
            </a:r>
            <a:endParaRPr lang="en-US" sz="1900" dirty="0" smtClean="0">
              <a:solidFill>
                <a:srgbClr val="0000FF"/>
              </a:solidFill>
            </a:endParaRPr>
          </a:p>
          <a:p>
            <a:pPr lvl="2"/>
            <a:r>
              <a:rPr lang="en-US" sz="1500" b="1" dirty="0" smtClean="0"/>
              <a:t>5 subjects</a:t>
            </a:r>
            <a:r>
              <a:rPr lang="en-US" sz="1500" dirty="0" smtClean="0"/>
              <a:t> </a:t>
            </a:r>
            <a:r>
              <a:rPr lang="en-US" sz="1500" dirty="0" smtClean="0">
                <a:sym typeface="Wingdings"/>
              </a:rPr>
              <a:t> </a:t>
            </a:r>
            <a:r>
              <a:rPr lang="en-US" sz="1500" dirty="0" smtClean="0"/>
              <a:t>1 (strongly disagree) to 5 (strongly agree)</a:t>
            </a:r>
          </a:p>
          <a:p>
            <a:pPr lvl="3"/>
            <a:r>
              <a:rPr lang="en-US" sz="1500" b="1" dirty="0" smtClean="0">
                <a:solidFill>
                  <a:srgbClr val="008000"/>
                </a:solidFill>
              </a:rPr>
              <a:t>Threshold: 3 positive judgments (&gt;3)</a:t>
            </a:r>
          </a:p>
          <a:p>
            <a:pPr lvl="1">
              <a:spcBef>
                <a:spcPts val="1000"/>
              </a:spcBef>
            </a:pPr>
            <a:r>
              <a:rPr lang="en-US" sz="1900" b="1" dirty="0" smtClean="0">
                <a:solidFill>
                  <a:srgbClr val="0000FF"/>
                </a:solidFill>
              </a:rPr>
              <a:t>annotated</a:t>
            </a:r>
          </a:p>
          <a:p>
            <a:pPr lvl="2"/>
            <a:r>
              <a:rPr lang="en-US" sz="1500" b="1" dirty="0" smtClean="0">
                <a:solidFill>
                  <a:srgbClr val="008000"/>
                </a:solidFill>
              </a:rPr>
              <a:t>5 subjects </a:t>
            </a:r>
            <a:r>
              <a:rPr lang="en-US" sz="1500" b="1" dirty="0" smtClean="0">
                <a:solidFill>
                  <a:srgbClr val="008000"/>
                </a:solidFill>
                <a:sym typeface="Wingdings"/>
              </a:rPr>
              <a:t> </a:t>
            </a:r>
            <a:r>
              <a:rPr lang="en-US" sz="1500" b="1" dirty="0" smtClean="0">
                <a:solidFill>
                  <a:srgbClr val="008000"/>
                </a:solidFill>
              </a:rPr>
              <a:t>PAIRS </a:t>
            </a:r>
            <a:r>
              <a:rPr lang="en-US" sz="1500" b="1" dirty="0" smtClean="0">
                <a:solidFill>
                  <a:srgbClr val="008000"/>
                </a:solidFill>
                <a:sym typeface="Wingdings"/>
              </a:rPr>
              <a:t></a:t>
            </a:r>
            <a:r>
              <a:rPr lang="en-US" sz="1500" b="1" dirty="0" smtClean="0">
                <a:solidFill>
                  <a:srgbClr val="008000"/>
                </a:solidFill>
              </a:rPr>
              <a:t> semantic tags</a:t>
            </a:r>
          </a:p>
          <a:p>
            <a:pPr lvl="2"/>
            <a:r>
              <a:rPr lang="en-US" sz="1500" b="1" dirty="0" smtClean="0">
                <a:solidFill>
                  <a:srgbClr val="008000"/>
                </a:solidFill>
              </a:rPr>
              <a:t>2 subjects </a:t>
            </a:r>
            <a:r>
              <a:rPr lang="en-US" sz="1500" b="1" dirty="0" smtClean="0">
                <a:solidFill>
                  <a:srgbClr val="008000"/>
                </a:solidFill>
                <a:sym typeface="Wingdings"/>
              </a:rPr>
              <a:t> RELATA  </a:t>
            </a:r>
            <a:r>
              <a:rPr lang="en-US" sz="1500" b="1" dirty="0" smtClean="0">
                <a:solidFill>
                  <a:srgbClr val="008000"/>
                </a:solidFill>
              </a:rPr>
              <a:t>semantic tags</a:t>
            </a:r>
          </a:p>
          <a:p>
            <a:pPr lvl="2"/>
            <a:r>
              <a:rPr lang="en-US" sz="1500" b="1" dirty="0" smtClean="0">
                <a:solidFill>
                  <a:srgbClr val="008000"/>
                </a:solidFill>
              </a:rPr>
              <a:t>Corpus-based info (frequency, POS, forms, etc.)</a:t>
            </a:r>
            <a:endParaRPr lang="en-US" sz="15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58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Relations, Pairs and Relata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1876292"/>
              </p:ext>
            </p:extLst>
          </p:nvPr>
        </p:nvGraphicFramePr>
        <p:xfrm>
          <a:off x="588963" y="1643224"/>
          <a:ext cx="7983536" cy="46177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4683"/>
                <a:gridCol w="1466669"/>
                <a:gridCol w="1950518"/>
                <a:gridCol w="28116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Relation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Pairs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Relata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Template Sentence</a:t>
                      </a:r>
                      <a:endParaRPr lang="en-US" sz="15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</a:rPr>
                        <a:t>IsA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1880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1296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is a kind of Y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1600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1144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can be used as</a:t>
                      </a:r>
                      <a:r>
                        <a:rPr lang="en-US" sz="1400" baseline="0" dirty="0" smtClean="0"/>
                        <a:t> the opposite of Y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</a:rPr>
                        <a:t>Syn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1086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1019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can be used with</a:t>
                      </a:r>
                      <a:r>
                        <a:rPr lang="en-US" sz="1400" baseline="0" dirty="0" smtClean="0"/>
                        <a:t> the same meaning of 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</a:rPr>
                        <a:t>Mero</a:t>
                      </a:r>
                      <a:endParaRPr lang="en-US" sz="1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/>
                        <a:t>PartOf</a:t>
                      </a:r>
                      <a:endParaRPr lang="en-US" sz="18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/>
                        <a:t>MemberOf</a:t>
                      </a:r>
                      <a:endParaRPr lang="en-US" sz="18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/>
                        <a:t>MadeOf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1003</a:t>
                      </a:r>
                    </a:p>
                    <a:p>
                      <a:pPr algn="ctr"/>
                      <a:r>
                        <a:rPr lang="en-US" sz="1800" i="1" dirty="0" smtClean="0"/>
                        <a:t>654</a:t>
                      </a:r>
                    </a:p>
                    <a:p>
                      <a:pPr algn="ctr"/>
                      <a:r>
                        <a:rPr lang="en-US" sz="1800" i="1" dirty="0" smtClean="0"/>
                        <a:t>32</a:t>
                      </a:r>
                    </a:p>
                    <a:p>
                      <a:pPr algn="ctr"/>
                      <a:r>
                        <a:rPr lang="en-US" sz="1800" i="1" dirty="0" smtClean="0"/>
                        <a:t>317</a:t>
                      </a:r>
                      <a:endParaRPr 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978</a:t>
                      </a:r>
                    </a:p>
                    <a:p>
                      <a:pPr algn="ctr"/>
                      <a:r>
                        <a:rPr lang="en-US" sz="1800" i="1" dirty="0" smtClean="0"/>
                        <a:t>599</a:t>
                      </a:r>
                    </a:p>
                    <a:p>
                      <a:pPr algn="ctr"/>
                      <a:r>
                        <a:rPr lang="en-US" sz="1800" i="1" dirty="0" smtClean="0"/>
                        <a:t>52</a:t>
                      </a:r>
                    </a:p>
                    <a:p>
                      <a:pPr algn="ctr"/>
                      <a:r>
                        <a:rPr lang="en-US" sz="1800" i="1" dirty="0" smtClean="0"/>
                        <a:t>327</a:t>
                      </a:r>
                      <a:endParaRPr 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is…</a:t>
                      </a:r>
                    </a:p>
                    <a:p>
                      <a:pPr algn="ctr"/>
                      <a:r>
                        <a:rPr lang="en-US" sz="1400" dirty="0" smtClean="0"/>
                        <a:t>…part of Y</a:t>
                      </a:r>
                    </a:p>
                    <a:p>
                      <a:pPr algn="ctr"/>
                      <a:r>
                        <a:rPr lang="en-US" sz="1400" dirty="0" smtClean="0"/>
                        <a:t>…member of Y</a:t>
                      </a:r>
                    </a:p>
                    <a:p>
                      <a:pPr algn="ctr"/>
                      <a:r>
                        <a:rPr lang="en-US" sz="1400" dirty="0" smtClean="0"/>
                        <a:t>…made of Y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Entailment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82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132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 X is true, then also Y is true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</a:rPr>
                        <a:t>HasA</a:t>
                      </a:r>
                      <a:endParaRPr lang="en-US" sz="18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800" dirty="0" smtClean="0"/>
                        <a:t>(possession)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544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460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can have</a:t>
                      </a:r>
                      <a:r>
                        <a:rPr lang="en-US" sz="1400" baseline="0" dirty="0" smtClean="0"/>
                        <a:t> or can contain Y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</a:rPr>
                        <a:t>HasProperty</a:t>
                      </a:r>
                      <a:endParaRPr lang="en-US" sz="18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800" dirty="0" smtClean="0"/>
                        <a:t>(attribute)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1297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770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 is to specify X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161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Additional Information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1"/>
            <a:ext cx="8534400" cy="468897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000FF"/>
                </a:solidFill>
              </a:rPr>
              <a:t>Relata</a:t>
            </a:r>
            <a:r>
              <a:rPr lang="en-US" sz="2000" dirty="0"/>
              <a:t>: Crowdflower (</a:t>
            </a:r>
            <a:r>
              <a:rPr lang="en-US" sz="2000" dirty="0" smtClean="0"/>
              <a:t>2 annotators) </a:t>
            </a:r>
            <a:r>
              <a:rPr lang="en-US" sz="2000" dirty="0"/>
              <a:t>+ Corpus (</a:t>
            </a:r>
            <a:r>
              <a:rPr lang="en-US" sz="2000" dirty="0" err="1"/>
              <a:t>ukWac</a:t>
            </a:r>
            <a:r>
              <a:rPr lang="en-US" sz="2000" dirty="0"/>
              <a:t> + </a:t>
            </a:r>
            <a:r>
              <a:rPr lang="en-US" sz="2000" dirty="0" err="1"/>
              <a:t>Wackypedia</a:t>
            </a:r>
            <a:r>
              <a:rPr lang="en-US" sz="2000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Semantic tags </a:t>
            </a:r>
            <a:r>
              <a:rPr lang="en-US" sz="1600" dirty="0" smtClean="0">
                <a:solidFill>
                  <a:srgbClr val="000000"/>
                </a:solidFill>
              </a:rPr>
              <a:t>(basic, superordinate, event, time, object, etc.)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Frequency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Dominant POS / Distribution of POS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Distribution of inflected/capitalized forms</a:t>
            </a:r>
          </a:p>
          <a:p>
            <a:pPr lvl="1">
              <a:spcBef>
                <a:spcPts val="1000"/>
              </a:spcBef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000FF"/>
                </a:solidFill>
              </a:rPr>
              <a:t>Pairs</a:t>
            </a:r>
            <a:r>
              <a:rPr lang="en-US" sz="2000" dirty="0"/>
              <a:t>: Crowdflower </a:t>
            </a:r>
            <a:r>
              <a:rPr lang="en-US" sz="2000" dirty="0" smtClean="0"/>
              <a:t>(5 </a:t>
            </a:r>
            <a:r>
              <a:rPr lang="en-US" sz="2000" dirty="0"/>
              <a:t>annotators) + </a:t>
            </a:r>
            <a:r>
              <a:rPr lang="en-US" sz="2000" dirty="0" smtClean="0"/>
              <a:t>ConceptNet 5.0</a:t>
            </a:r>
          </a:p>
          <a:p>
            <a:pPr lvl="1">
              <a:spcBef>
                <a:spcPts val="1000"/>
              </a:spcBef>
            </a:pPr>
            <a:r>
              <a:rPr lang="en-US" sz="1600" dirty="0">
                <a:solidFill>
                  <a:srgbClr val="FF0000"/>
                </a:solidFill>
              </a:rPr>
              <a:t>Semantic tags </a:t>
            </a:r>
            <a:r>
              <a:rPr lang="en-US" sz="1600" dirty="0" smtClean="0">
                <a:solidFill>
                  <a:srgbClr val="000000"/>
                </a:solidFill>
              </a:rPr>
              <a:t>(event, time, space, object, etc</a:t>
            </a:r>
            <a:r>
              <a:rPr lang="en-US" sz="1600" dirty="0">
                <a:solidFill>
                  <a:srgbClr val="000000"/>
                </a:solidFill>
              </a:rPr>
              <a:t>.)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Paraphrases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Judgments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Source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Score in the source, if available</a:t>
            </a:r>
          </a:p>
        </p:txBody>
      </p:sp>
    </p:spTree>
    <p:extLst>
      <p:ext uri="{BB962C8B-B14F-4D97-AF65-F5344CB8AC3E}">
        <p14:creationId xmlns:p14="http://schemas.microsoft.com/office/powerpoint/2010/main" val="233975205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Dataset Evaluation</a:t>
            </a:r>
            <a:endParaRPr lang="en-US" sz="4000" dirty="0"/>
          </a:p>
        </p:txBody>
      </p:sp>
      <p:pic>
        <p:nvPicPr>
          <p:cNvPr id="6" name="Content Placeholder 5" descr="Schermata 2015-07-31 alle 10.30.0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5" r="-10565"/>
          <a:stretch>
            <a:fillRect/>
          </a:stretch>
        </p:blipFill>
        <p:spPr>
          <a:xfrm>
            <a:off x="270577" y="1650968"/>
            <a:ext cx="8712729" cy="4684263"/>
          </a:xfrm>
        </p:spPr>
      </p:pic>
    </p:spTree>
    <p:extLst>
      <p:ext uri="{BB962C8B-B14F-4D97-AF65-F5344CB8AC3E}">
        <p14:creationId xmlns:p14="http://schemas.microsoft.com/office/powerpoint/2010/main" val="270821690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692" y="1600201"/>
            <a:ext cx="7983517" cy="47343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have introduced </a:t>
            </a:r>
            <a:r>
              <a:rPr lang="en-US" b="1" dirty="0" smtClean="0">
                <a:solidFill>
                  <a:srgbClr val="0000FF"/>
                </a:solidFill>
              </a:rPr>
              <a:t>EVALution 1.0</a:t>
            </a:r>
            <a:r>
              <a:rPr lang="en-US" dirty="0" smtClean="0"/>
              <a:t>, an evolving semantic dataset designed for </a:t>
            </a:r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evaluation</a:t>
            </a:r>
            <a:r>
              <a:rPr lang="en-US" dirty="0" smtClean="0"/>
              <a:t> of </a:t>
            </a:r>
            <a:r>
              <a:rPr lang="en-US" i="1" dirty="0" smtClean="0"/>
              <a:t>DSMs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EVALution 1.0 </a:t>
            </a:r>
            <a:r>
              <a:rPr lang="en-US" b="1" dirty="0" smtClean="0"/>
              <a:t>vs.</a:t>
            </a:r>
            <a:r>
              <a:rPr lang="en-US" dirty="0" smtClean="0"/>
              <a:t> </a:t>
            </a:r>
            <a:r>
              <a:rPr lang="en-US" dirty="0"/>
              <a:t>previous </a:t>
            </a:r>
            <a:r>
              <a:rPr lang="en-US" dirty="0" smtClean="0"/>
              <a:t>resources:</a:t>
            </a:r>
          </a:p>
          <a:p>
            <a:pPr lvl="1"/>
            <a:r>
              <a:rPr lang="en-US" sz="2300" b="1" dirty="0">
                <a:solidFill>
                  <a:srgbClr val="000000"/>
                </a:solidFill>
              </a:rPr>
              <a:t>prototypical pairs </a:t>
            </a:r>
            <a:r>
              <a:rPr lang="en-US" sz="2300" dirty="0">
                <a:solidFill>
                  <a:srgbClr val="000000"/>
                </a:solidFill>
              </a:rPr>
              <a:t>(i.e. human judgments)</a:t>
            </a:r>
            <a:r>
              <a:rPr lang="en-US" sz="2300" dirty="0" smtClean="0">
                <a:solidFill>
                  <a:srgbClr val="000000"/>
                </a:solidFill>
              </a:rPr>
              <a:t>;</a:t>
            </a:r>
            <a:endParaRPr lang="en-US" sz="2300" b="1" dirty="0" smtClean="0">
              <a:solidFill>
                <a:srgbClr val="000000"/>
              </a:solidFill>
            </a:endParaRPr>
          </a:p>
          <a:p>
            <a:pPr lvl="1"/>
            <a:r>
              <a:rPr lang="en-US" sz="2300" b="1" dirty="0" smtClean="0">
                <a:solidFill>
                  <a:srgbClr val="000000"/>
                </a:solidFill>
              </a:rPr>
              <a:t>internal </a:t>
            </a:r>
            <a:r>
              <a:rPr lang="en-US" sz="2300" b="1" dirty="0">
                <a:solidFill>
                  <a:srgbClr val="000000"/>
                </a:solidFill>
              </a:rPr>
              <a:t>consistency </a:t>
            </a:r>
            <a:r>
              <a:rPr lang="en-US" sz="2300" dirty="0">
                <a:solidFill>
                  <a:srgbClr val="000000"/>
                </a:solidFill>
              </a:rPr>
              <a:t>(i.e. </a:t>
            </a:r>
            <a:r>
              <a:rPr lang="en-US" sz="2300" dirty="0" smtClean="0">
                <a:solidFill>
                  <a:srgbClr val="000000"/>
                </a:solidFill>
              </a:rPr>
              <a:t>proportion term/</a:t>
            </a:r>
            <a:r>
              <a:rPr lang="en-US" sz="2300" dirty="0" err="1" smtClean="0">
                <a:solidFill>
                  <a:srgbClr val="000000"/>
                </a:solidFill>
              </a:rPr>
              <a:t>SemRel</a:t>
            </a:r>
            <a:r>
              <a:rPr lang="en-US" sz="2300" dirty="0" smtClean="0">
                <a:solidFill>
                  <a:srgbClr val="000000"/>
                </a:solidFill>
              </a:rPr>
              <a:t>);</a:t>
            </a:r>
          </a:p>
          <a:p>
            <a:pPr lvl="1"/>
            <a:r>
              <a:rPr lang="en-US" sz="2300" b="1" dirty="0" smtClean="0">
                <a:solidFill>
                  <a:srgbClr val="000000"/>
                </a:solidFill>
              </a:rPr>
              <a:t>additional </a:t>
            </a:r>
            <a:r>
              <a:rPr lang="en-US" sz="2300" b="1" dirty="0">
                <a:solidFill>
                  <a:srgbClr val="000000"/>
                </a:solidFill>
              </a:rPr>
              <a:t>information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(i.e. data </a:t>
            </a:r>
            <a:r>
              <a:rPr lang="en-US" sz="2300" dirty="0">
                <a:solidFill>
                  <a:srgbClr val="000000"/>
                </a:solidFill>
              </a:rPr>
              <a:t>filtering and </a:t>
            </a:r>
            <a:r>
              <a:rPr lang="en-US" sz="2300" dirty="0" smtClean="0">
                <a:solidFill>
                  <a:srgbClr val="000000"/>
                </a:solidFill>
              </a:rPr>
              <a:t>analysis).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Extensions </a:t>
            </a:r>
            <a:r>
              <a:rPr lang="en-US" dirty="0"/>
              <a:t>include: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Use of </a:t>
            </a:r>
            <a:r>
              <a:rPr lang="en-US" sz="2600" dirty="0" smtClean="0">
                <a:solidFill>
                  <a:srgbClr val="0000FF"/>
                </a:solidFill>
              </a:rPr>
              <a:t>RDF</a:t>
            </a:r>
            <a:r>
              <a:rPr lang="en-US" sz="2600" dirty="0" smtClean="0">
                <a:solidFill>
                  <a:srgbClr val="000000"/>
                </a:solidFill>
              </a:rPr>
              <a:t> (</a:t>
            </a:r>
            <a:r>
              <a:rPr lang="en-US" sz="2600" i="1" dirty="0" smtClean="0">
                <a:solidFill>
                  <a:srgbClr val="000000"/>
                </a:solidFill>
              </a:rPr>
              <a:t>LEMON</a:t>
            </a:r>
            <a:r>
              <a:rPr lang="en-US" sz="2600" dirty="0" smtClean="0">
                <a:solidFill>
                  <a:srgbClr val="000000"/>
                </a:solidFill>
              </a:rPr>
              <a:t>)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FF"/>
                </a:solidFill>
              </a:rPr>
              <a:t>Scripts</a:t>
            </a:r>
            <a:r>
              <a:rPr lang="en-US" sz="2600" dirty="0">
                <a:solidFill>
                  <a:srgbClr val="000000"/>
                </a:solidFill>
              </a:rPr>
              <a:t> for Data </a:t>
            </a:r>
            <a:r>
              <a:rPr lang="en-US" sz="2600" dirty="0" smtClean="0">
                <a:solidFill>
                  <a:srgbClr val="000000"/>
                </a:solidFill>
              </a:rPr>
              <a:t>Analysis &amp; Filtering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Inclusion and Analysis of </a:t>
            </a:r>
            <a:r>
              <a:rPr lang="en-US" sz="2600" dirty="0" smtClean="0">
                <a:solidFill>
                  <a:srgbClr val="0000FF"/>
                </a:solidFill>
              </a:rPr>
              <a:t>Rejected Pairs</a:t>
            </a:r>
            <a:endParaRPr lang="en-US" sz="2600" dirty="0">
              <a:solidFill>
                <a:srgbClr val="0000FF"/>
              </a:solidFill>
            </a:endParaRP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Extension of </a:t>
            </a:r>
            <a:r>
              <a:rPr lang="en-US" sz="2600" dirty="0" smtClean="0">
                <a:solidFill>
                  <a:srgbClr val="000000"/>
                </a:solidFill>
              </a:rPr>
              <a:t>the</a:t>
            </a:r>
          </a:p>
          <a:p>
            <a:pPr lvl="2"/>
            <a:r>
              <a:rPr lang="en-US" sz="2600" dirty="0" smtClean="0">
                <a:solidFill>
                  <a:srgbClr val="0000FF"/>
                </a:solidFill>
              </a:rPr>
              <a:t># </a:t>
            </a:r>
            <a:r>
              <a:rPr lang="en-US" sz="2600" dirty="0">
                <a:solidFill>
                  <a:srgbClr val="0000FF"/>
                </a:solidFill>
              </a:rPr>
              <a:t>of </a:t>
            </a:r>
            <a:r>
              <a:rPr lang="en-US" sz="2600" dirty="0" smtClean="0">
                <a:solidFill>
                  <a:srgbClr val="0000FF"/>
                </a:solidFill>
              </a:rPr>
              <a:t>pairs</a:t>
            </a:r>
          </a:p>
          <a:p>
            <a:pPr lvl="2"/>
            <a:r>
              <a:rPr lang="en-US" sz="2600" dirty="0" smtClean="0">
                <a:solidFill>
                  <a:srgbClr val="0000FF"/>
                </a:solidFill>
              </a:rPr>
              <a:t># and types of annotations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7209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EVALution 1.0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843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resource is available </a:t>
            </a:r>
            <a:r>
              <a:rPr lang="en-US" sz="2400" dirty="0" smtClean="0"/>
              <a:t>at: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https</a:t>
            </a:r>
            <a:r>
              <a:rPr lang="en-US" sz="2400" b="1" dirty="0">
                <a:solidFill>
                  <a:srgbClr val="0000FF"/>
                </a:solidFill>
              </a:rPr>
              <a:t>://</a:t>
            </a:r>
            <a:r>
              <a:rPr lang="en-US" sz="2400" b="1" dirty="0" err="1">
                <a:solidFill>
                  <a:srgbClr val="0000FF"/>
                </a:solidFill>
              </a:rPr>
              <a:t>github.com</a:t>
            </a:r>
            <a:r>
              <a:rPr lang="en-US" sz="2400" b="1" dirty="0">
                <a:solidFill>
                  <a:srgbClr val="0000FF"/>
                </a:solidFill>
              </a:rPr>
              <a:t>/</a:t>
            </a:r>
            <a:r>
              <a:rPr lang="en-US" sz="2400" b="1" dirty="0" err="1" smtClean="0">
                <a:solidFill>
                  <a:srgbClr val="0000FF"/>
                </a:solidFill>
              </a:rPr>
              <a:t>esantus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 descr="Schermata 2015-07-30 alle 16.32.17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62" y="1442123"/>
            <a:ext cx="6034147" cy="3456178"/>
          </a:xfrm>
          <a:prstGeom prst="rect">
            <a:avLst/>
          </a:prstGeom>
        </p:spPr>
      </p:pic>
      <p:pic>
        <p:nvPicPr>
          <p:cNvPr id="5" name="Picture 4" descr="PolyU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97" y="5744921"/>
            <a:ext cx="541538" cy="529440"/>
          </a:xfrm>
          <a:prstGeom prst="rect">
            <a:avLst/>
          </a:prstGeom>
        </p:spPr>
      </p:pic>
      <p:pic>
        <p:nvPicPr>
          <p:cNvPr id="6" name="Picture 5" descr="Logo NAIST Jap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41" y="5744920"/>
            <a:ext cx="549961" cy="529440"/>
          </a:xfrm>
          <a:prstGeom prst="rect">
            <a:avLst/>
          </a:prstGeom>
        </p:spPr>
      </p:pic>
      <p:pic>
        <p:nvPicPr>
          <p:cNvPr id="7" name="Picture 6" descr="UNIPI (1).gi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8" r="29424" b="33511"/>
          <a:stretch/>
        </p:blipFill>
        <p:spPr>
          <a:xfrm>
            <a:off x="8242177" y="5744920"/>
            <a:ext cx="615551" cy="5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437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Distributional Semantic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3" y="1600200"/>
            <a:ext cx="7583488" cy="4291013"/>
          </a:xfrm>
        </p:spPr>
        <p:txBody>
          <a:bodyPr>
            <a:noAutofit/>
          </a:bodyPr>
          <a:lstStyle/>
          <a:p>
            <a:r>
              <a:rPr lang="en-US" sz="2900" b="1" i="1" dirty="0"/>
              <a:t>Distributional Semantic </a:t>
            </a:r>
            <a:r>
              <a:rPr lang="en-US" sz="2900" b="1" i="1" dirty="0" smtClean="0"/>
              <a:t>Models</a:t>
            </a:r>
            <a:r>
              <a:rPr lang="en-US" sz="2900" dirty="0" smtClean="0"/>
              <a:t> </a:t>
            </a:r>
            <a:r>
              <a:rPr lang="en-US" sz="2900" dirty="0"/>
              <a:t>represent lexical meaning in </a:t>
            </a:r>
            <a:r>
              <a:rPr lang="en-US" sz="2900" dirty="0">
                <a:solidFill>
                  <a:srgbClr val="0000FF"/>
                </a:solidFill>
              </a:rPr>
              <a:t>vector spaces </a:t>
            </a:r>
            <a:r>
              <a:rPr lang="en-US" sz="2900" dirty="0"/>
              <a:t>by encoding </a:t>
            </a:r>
            <a:r>
              <a:rPr lang="en-US" sz="2900" dirty="0">
                <a:solidFill>
                  <a:srgbClr val="008000"/>
                </a:solidFill>
              </a:rPr>
              <a:t>corpora derived word co-occurrences in vectors </a:t>
            </a:r>
            <a:r>
              <a:rPr lang="de-DE" sz="2900" dirty="0"/>
              <a:t>(</a:t>
            </a:r>
            <a:r>
              <a:rPr lang="de-DE" sz="2900" dirty="0" err="1"/>
              <a:t>Sahlgren</a:t>
            </a:r>
            <a:r>
              <a:rPr lang="de-DE" sz="2900" dirty="0"/>
              <a:t>, 2006)</a:t>
            </a:r>
            <a:r>
              <a:rPr lang="en-US" sz="2900" dirty="0" smtClean="0"/>
              <a:t>.</a:t>
            </a:r>
          </a:p>
          <a:p>
            <a:endParaRPr lang="en-US" sz="2900" dirty="0"/>
          </a:p>
          <a:p>
            <a:pPr lvl="1"/>
            <a:r>
              <a:rPr lang="en-US" sz="2600" b="1" dirty="0"/>
              <a:t>Distributional Hypothesis </a:t>
            </a:r>
            <a:r>
              <a:rPr lang="en-US" sz="2600" dirty="0"/>
              <a:t>(Harris, 1954</a:t>
            </a:r>
            <a:r>
              <a:rPr lang="en-US" sz="2600" dirty="0" smtClean="0"/>
              <a:t>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“You shall know a word by the company it keeps” (Firth, J. R. 1957:11)</a:t>
            </a:r>
            <a:r>
              <a:rPr lang="en-US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1765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DSMs are known to be particularly </a:t>
            </a:r>
            <a:r>
              <a:rPr lang="en-US" u="sng" dirty="0"/>
              <a:t>strong</a:t>
            </a:r>
            <a:r>
              <a:rPr lang="en-US" dirty="0"/>
              <a:t> in identifying </a:t>
            </a:r>
            <a:r>
              <a:rPr lang="en-US" b="1" dirty="0"/>
              <a:t>semantic </a:t>
            </a:r>
            <a:r>
              <a:rPr lang="en-US" b="1" dirty="0">
                <a:solidFill>
                  <a:srgbClr val="0000FF"/>
                </a:solidFill>
              </a:rPr>
              <a:t>similarity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between lexical items, thanks to their </a:t>
            </a:r>
            <a:r>
              <a:rPr lang="en-US" b="1" dirty="0"/>
              <a:t>geometric representation</a:t>
            </a:r>
            <a:r>
              <a:rPr lang="en-US" dirty="0"/>
              <a:t> (</a:t>
            </a:r>
            <a:r>
              <a:rPr lang="en-US" dirty="0" err="1"/>
              <a:t>Zesch</a:t>
            </a:r>
            <a:r>
              <a:rPr lang="en-US" dirty="0"/>
              <a:t> and </a:t>
            </a:r>
            <a:r>
              <a:rPr lang="en-US" dirty="0" err="1"/>
              <a:t>Gurevych</a:t>
            </a:r>
            <a:r>
              <a:rPr lang="en-US" dirty="0"/>
              <a:t>, 2006)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Vector cosine</a:t>
            </a:r>
            <a:r>
              <a:rPr lang="en-US" dirty="0" smtClean="0">
                <a:solidFill>
                  <a:schemeClr val="tx1"/>
                </a:solidFill>
              </a:rPr>
              <a:t>: distance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similarity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sine_similarity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86"/>
          <a:stretch/>
        </p:blipFill>
        <p:spPr>
          <a:xfrm>
            <a:off x="5049239" y="3377891"/>
            <a:ext cx="3786914" cy="31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66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Many kinds of Similarity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Lexical items are similar to each other in </a:t>
            </a:r>
            <a:r>
              <a:rPr lang="en-US" sz="3200" b="1" dirty="0" smtClean="0"/>
              <a:t>many ways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lvl="1"/>
            <a:r>
              <a:rPr lang="en-US" sz="2000" b="1" dirty="0" smtClean="0">
                <a:solidFill>
                  <a:srgbClr val="000000"/>
                </a:solidFill>
              </a:rPr>
              <a:t>cat </a:t>
            </a:r>
            <a:r>
              <a:rPr lang="en-US" sz="2000" dirty="0" smtClean="0">
                <a:solidFill>
                  <a:srgbClr val="000000"/>
                </a:solidFill>
              </a:rPr>
              <a:t>is </a:t>
            </a:r>
            <a:r>
              <a:rPr lang="en-US" sz="2000" dirty="0">
                <a:solidFill>
                  <a:srgbClr val="000000"/>
                </a:solidFill>
              </a:rPr>
              <a:t>similar to </a:t>
            </a:r>
            <a:r>
              <a:rPr lang="en-US" sz="2000" b="1" dirty="0" smtClean="0">
                <a:solidFill>
                  <a:srgbClr val="000000"/>
                </a:solidFill>
              </a:rPr>
              <a:t>lion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000" u="sng" dirty="0" smtClean="0">
                <a:solidFill>
                  <a:srgbClr val="0000FF"/>
                </a:solidFill>
                <a:sym typeface="Wingdings"/>
              </a:rPr>
              <a:t>COORDINATES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(under </a:t>
            </a:r>
            <a:r>
              <a:rPr lang="en-US" sz="2000" b="1" i="1" dirty="0" smtClean="0">
                <a:solidFill>
                  <a:srgbClr val="000000"/>
                </a:solidFill>
                <a:sym typeface="Wingdings"/>
              </a:rPr>
              <a:t>feline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cat </a:t>
            </a:r>
            <a:r>
              <a:rPr lang="en-US" sz="2000" dirty="0" smtClean="0">
                <a:solidFill>
                  <a:srgbClr val="000000"/>
                </a:solidFill>
              </a:rPr>
              <a:t>is </a:t>
            </a:r>
            <a:r>
              <a:rPr lang="en-US" sz="2000" dirty="0">
                <a:solidFill>
                  <a:srgbClr val="000000"/>
                </a:solidFill>
              </a:rPr>
              <a:t>similar to </a:t>
            </a:r>
            <a:r>
              <a:rPr lang="en-US" sz="2000" b="1" dirty="0" smtClean="0">
                <a:solidFill>
                  <a:srgbClr val="000000"/>
                </a:solidFill>
              </a:rPr>
              <a:t>animal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000" u="sng" dirty="0">
                <a:solidFill>
                  <a:srgbClr val="0000FF"/>
                </a:solidFill>
                <a:sym typeface="Wingdings"/>
              </a:rPr>
              <a:t>HYPONYM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cat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is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similar to </a:t>
            </a:r>
            <a:r>
              <a:rPr lang="en-US" sz="2000" b="1" dirty="0" smtClean="0">
                <a:solidFill>
                  <a:srgbClr val="000000"/>
                </a:solidFill>
                <a:sym typeface="Wingdings"/>
              </a:rPr>
              <a:t>dog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000" u="sng" dirty="0" smtClean="0">
                <a:solidFill>
                  <a:srgbClr val="0000FF"/>
                </a:solidFill>
                <a:sym typeface="Wingdings"/>
              </a:rPr>
              <a:t>ANTONYMS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(or: </a:t>
            </a:r>
            <a:r>
              <a:rPr lang="en-US" sz="2000" u="sng" dirty="0" smtClean="0">
                <a:solidFill>
                  <a:srgbClr val="000000"/>
                </a:solidFill>
                <a:sym typeface="Wingdings"/>
              </a:rPr>
              <a:t>PARANYMS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300" b="1" dirty="0" smtClean="0">
              <a:sym typeface="Wingdings"/>
            </a:endParaRPr>
          </a:p>
          <a:p>
            <a:endParaRPr lang="en-US" sz="2300" b="1" dirty="0" smtClean="0">
              <a:sym typeface="Wingdings"/>
            </a:endParaRPr>
          </a:p>
          <a:p>
            <a:r>
              <a:rPr lang="en-US" sz="2300" b="1" dirty="0" smtClean="0">
                <a:sym typeface="Wingdings"/>
              </a:rPr>
              <a:t>How to actually </a:t>
            </a:r>
            <a:r>
              <a:rPr lang="en-US" sz="2300" b="1" dirty="0" smtClean="0">
                <a:solidFill>
                  <a:srgbClr val="0000FF"/>
                </a:solidFill>
                <a:sym typeface="Wingdings"/>
              </a:rPr>
              <a:t>discriminate</a:t>
            </a:r>
            <a:r>
              <a:rPr lang="en-US" sz="2300" b="1" dirty="0" smtClean="0">
                <a:sym typeface="Wingdings"/>
              </a:rPr>
              <a:t/>
            </a:r>
            <a:br>
              <a:rPr lang="en-US" sz="2300" b="1" dirty="0" smtClean="0">
                <a:sym typeface="Wingdings"/>
              </a:rPr>
            </a:br>
            <a:r>
              <a:rPr lang="en-US" sz="2300" b="1" dirty="0" smtClean="0">
                <a:sym typeface="Wingdings"/>
              </a:rPr>
              <a:t>the different types of similarity?</a:t>
            </a:r>
          </a:p>
        </p:txBody>
      </p:sp>
      <p:pic>
        <p:nvPicPr>
          <p:cNvPr id="7" name="Picture 6" descr="wordspace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31" y="4662355"/>
            <a:ext cx="1684533" cy="16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630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Discriminate Semantic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463" y="1600200"/>
            <a:ext cx="7703024" cy="4794805"/>
          </a:xfrm>
        </p:spPr>
        <p:txBody>
          <a:bodyPr>
            <a:normAutofit/>
          </a:bodyPr>
          <a:lstStyle/>
          <a:p>
            <a:r>
              <a:rPr lang="en-US" dirty="0"/>
              <a:t>Several distributional approaches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sz="2000" b="1" dirty="0" smtClean="0">
                <a:solidFill>
                  <a:srgbClr val="0000FF"/>
                </a:solidFill>
              </a:rPr>
              <a:t>Pattern based approaches </a:t>
            </a:r>
            <a:r>
              <a:rPr lang="en-US" sz="2000" dirty="0" smtClean="0"/>
              <a:t>(Hearst, 1992):</a:t>
            </a:r>
          </a:p>
          <a:p>
            <a:pPr lvl="2"/>
            <a:r>
              <a:rPr lang="en-US" sz="1800" dirty="0" smtClean="0"/>
              <a:t>word-pairs = </a:t>
            </a:r>
            <a:r>
              <a:rPr lang="en-US" sz="1800" b="1" dirty="0" smtClean="0"/>
              <a:t>seeds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collocations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patterns (training &amp; evaluation)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b="1" dirty="0" smtClean="0">
                <a:solidFill>
                  <a:srgbClr val="0000FF"/>
                </a:solidFill>
              </a:rPr>
              <a:t>Unsupervised distributional measures </a:t>
            </a:r>
            <a:r>
              <a:rPr lang="en-US" sz="2000" dirty="0" smtClean="0"/>
              <a:t>(</a:t>
            </a:r>
            <a:r>
              <a:rPr lang="en-US" sz="2000" dirty="0"/>
              <a:t>Santus et al., </a:t>
            </a:r>
            <a:r>
              <a:rPr lang="en-US" sz="2000" dirty="0" smtClean="0"/>
              <a:t>2014; Lenci </a:t>
            </a:r>
            <a:r>
              <a:rPr lang="en-US" sz="2000" dirty="0"/>
              <a:t>and Benotto, </a:t>
            </a:r>
            <a:r>
              <a:rPr lang="en-US" sz="2000" dirty="0" smtClean="0"/>
              <a:t>2012)</a:t>
            </a:r>
          </a:p>
          <a:p>
            <a:pPr lvl="2"/>
            <a:r>
              <a:rPr lang="en-US" sz="1800" dirty="0" smtClean="0"/>
              <a:t>weighting the features (evaluation)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Both the approaches rely on datasets containing semantic relations, for </a:t>
            </a:r>
            <a:r>
              <a:rPr lang="en-US" sz="2400" b="1" dirty="0" smtClean="0"/>
              <a:t>training</a:t>
            </a:r>
            <a:r>
              <a:rPr lang="en-US" sz="2400" dirty="0" smtClean="0"/>
              <a:t> and/or </a:t>
            </a:r>
            <a:r>
              <a:rPr lang="en-US" sz="2400" b="1" dirty="0" smtClean="0"/>
              <a:t>evaluation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949018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1444" y="1600200"/>
            <a:ext cx="8769772" cy="48250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Test Of English as a Foreign Language </a:t>
            </a:r>
            <a:r>
              <a:rPr lang="en-US" sz="3100" dirty="0" smtClean="0"/>
              <a:t>(TOEFL) </a:t>
            </a:r>
            <a:r>
              <a:rPr lang="en-US" sz="3100" dirty="0" smtClean="0">
                <a:sym typeface="Wingdings"/>
              </a:rPr>
              <a:t> 80 multiple-choice questions about </a:t>
            </a:r>
            <a:r>
              <a:rPr lang="en-US" sz="3100" dirty="0">
                <a:sym typeface="Wingdings"/>
              </a:rPr>
              <a:t>SYN (</a:t>
            </a:r>
            <a:r>
              <a:rPr lang="en-US" sz="3100" dirty="0" err="1">
                <a:solidFill>
                  <a:srgbClr val="FF0000"/>
                </a:solidFill>
                <a:sym typeface="Wingdings"/>
              </a:rPr>
              <a:t>Landauer</a:t>
            </a:r>
            <a:r>
              <a:rPr lang="en-US" sz="3100" dirty="0">
                <a:solidFill>
                  <a:srgbClr val="FF0000"/>
                </a:solidFill>
                <a:sym typeface="Wingdings"/>
              </a:rPr>
              <a:t> and </a:t>
            </a:r>
            <a:r>
              <a:rPr lang="en-US" sz="3100" dirty="0" err="1" smtClean="0">
                <a:solidFill>
                  <a:srgbClr val="FF0000"/>
                </a:solidFill>
                <a:sym typeface="Wingdings"/>
              </a:rPr>
              <a:t>Dumais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, 1997</a:t>
            </a:r>
            <a:r>
              <a:rPr lang="en-US" sz="3100" dirty="0" smtClean="0">
                <a:sym typeface="Wingdings"/>
              </a:rPr>
              <a:t>)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Extended Graduate Record Examination </a:t>
            </a:r>
            <a:r>
              <a:rPr lang="en-US" sz="3100" dirty="0" smtClean="0"/>
              <a:t>(GRE) </a:t>
            </a:r>
            <a:r>
              <a:rPr lang="en-US" sz="3100" dirty="0" smtClean="0">
                <a:sym typeface="Wingdings"/>
              </a:rPr>
              <a:t> Multiple-choice questions about ANT (</a:t>
            </a:r>
            <a:r>
              <a:rPr lang="da-DK" sz="3100" dirty="0">
                <a:solidFill>
                  <a:srgbClr val="FF0000"/>
                </a:solidFill>
                <a:sym typeface="Wingdings"/>
              </a:rPr>
              <a:t>Mohammed et al</a:t>
            </a:r>
            <a:r>
              <a:rPr lang="da-DK" sz="3100" dirty="0" smtClean="0">
                <a:solidFill>
                  <a:srgbClr val="FF0000"/>
                </a:solidFill>
                <a:sym typeface="Wingdings"/>
              </a:rPr>
              <a:t>., 2008</a:t>
            </a:r>
            <a:r>
              <a:rPr lang="en-US" sz="3100" dirty="0" smtClean="0">
                <a:sym typeface="Wingdings"/>
              </a:rPr>
              <a:t>)</a:t>
            </a:r>
            <a:endParaRPr lang="en-US" sz="3100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WordNet</a:t>
            </a:r>
            <a:r>
              <a:rPr lang="en-US" sz="3100" dirty="0" smtClean="0"/>
              <a:t> </a:t>
            </a:r>
            <a:r>
              <a:rPr lang="en-US" sz="3100" dirty="0" smtClean="0">
                <a:sym typeface="Wingdings"/>
              </a:rPr>
              <a:t> Computational lexicon, developed by lexicographers, containing several relations (HYPER, COORD, SYN, etc.) (</a:t>
            </a:r>
            <a:r>
              <a:rPr lang="de-DE" sz="3100" dirty="0">
                <a:solidFill>
                  <a:srgbClr val="FF0000"/>
                </a:solidFill>
                <a:sym typeface="Wingdings"/>
              </a:rPr>
              <a:t>Fellbaum, </a:t>
            </a:r>
            <a:r>
              <a:rPr lang="de-DE" sz="3100" dirty="0" smtClean="0">
                <a:solidFill>
                  <a:srgbClr val="FF0000"/>
                </a:solidFill>
                <a:sym typeface="Wingdings"/>
              </a:rPr>
              <a:t>1998</a:t>
            </a:r>
            <a:r>
              <a:rPr lang="en-US" sz="3100" dirty="0" smtClean="0">
                <a:sym typeface="Wingdings"/>
              </a:rPr>
              <a:t>)</a:t>
            </a:r>
            <a:endParaRPr lang="en-US" sz="3100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ConceptNet</a:t>
            </a:r>
            <a:r>
              <a:rPr lang="en-US" sz="3100" dirty="0" smtClean="0"/>
              <a:t> </a:t>
            </a:r>
            <a:r>
              <a:rPr lang="en-US" sz="3100" dirty="0" smtClean="0">
                <a:sym typeface="Wingdings"/>
              </a:rPr>
              <a:t> Semantic network including WordNet and many other resources, plus additional relations (</a:t>
            </a:r>
            <a:r>
              <a:rPr lang="en-US" sz="3100" dirty="0" err="1" smtClean="0">
                <a:sym typeface="Wingdings"/>
              </a:rPr>
              <a:t>UsedFor</a:t>
            </a:r>
            <a:r>
              <a:rPr lang="en-US" sz="3100" dirty="0" smtClean="0">
                <a:sym typeface="Wingdings"/>
              </a:rPr>
              <a:t>, Desires, etc.</a:t>
            </a:r>
            <a:r>
              <a:rPr lang="en-US" sz="3100" dirty="0">
                <a:sym typeface="Wingdings"/>
              </a:rPr>
              <a:t>) </a:t>
            </a:r>
            <a:r>
              <a:rPr lang="en-US" sz="3100" dirty="0" smtClean="0">
                <a:sym typeface="Wingdings"/>
              </a:rPr>
              <a:t>(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Liu </a:t>
            </a:r>
            <a:r>
              <a:rPr lang="en-US" sz="3100" dirty="0">
                <a:solidFill>
                  <a:srgbClr val="FF0000"/>
                </a:solidFill>
                <a:sym typeface="Wingdings"/>
              </a:rPr>
              <a:t>and Singh, 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2004</a:t>
            </a:r>
            <a:r>
              <a:rPr lang="en-US" sz="3100" dirty="0" smtClean="0">
                <a:sym typeface="Wingdings"/>
              </a:rPr>
              <a:t>)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err="1" smtClean="0">
                <a:sym typeface="Wingdings"/>
              </a:rPr>
              <a:t>WordSim</a:t>
            </a:r>
            <a:r>
              <a:rPr lang="en-US" sz="3100" b="1" dirty="0" smtClean="0">
                <a:sym typeface="Wingdings"/>
              </a:rPr>
              <a:t> 353</a:t>
            </a:r>
            <a:r>
              <a:rPr lang="en-US" sz="3100" dirty="0" smtClean="0">
                <a:sym typeface="Wingdings"/>
              </a:rPr>
              <a:t>  Human ratings; “similarity” is left undefined and it contains several kinds of paradigmatic relations (SIMIL</a:t>
            </a:r>
            <a:r>
              <a:rPr lang="en-US" sz="3100" dirty="0">
                <a:sym typeface="Wingdings"/>
              </a:rPr>
              <a:t>) (</a:t>
            </a:r>
            <a:r>
              <a:rPr lang="en-US" sz="3100" dirty="0">
                <a:solidFill>
                  <a:srgbClr val="FF0000"/>
                </a:solidFill>
                <a:sym typeface="Wingdings"/>
              </a:rPr>
              <a:t>Finkelstein et al., 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2002</a:t>
            </a:r>
            <a:r>
              <a:rPr lang="en-US" sz="3100" dirty="0" smtClean="0">
                <a:sym typeface="Wingdings"/>
              </a:rPr>
              <a:t>)</a:t>
            </a:r>
            <a:endParaRPr lang="en-US" sz="3100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BLESS</a:t>
            </a:r>
            <a:r>
              <a:rPr lang="en-US" sz="3100" dirty="0" smtClean="0"/>
              <a:t> </a:t>
            </a:r>
            <a:r>
              <a:rPr lang="en-US" sz="3100" dirty="0" smtClean="0">
                <a:sym typeface="Wingdings"/>
              </a:rPr>
              <a:t> Balanced resource, developed for evaluating DSMs. It contains several relations (HYPER, COORD, MERO, EVENT, RANDOM, etc.</a:t>
            </a:r>
            <a:r>
              <a:rPr lang="en-US" sz="3100" dirty="0">
                <a:sym typeface="Wingdings"/>
              </a:rPr>
              <a:t>) (</a:t>
            </a:r>
            <a:r>
              <a:rPr lang="en-US" sz="3100" dirty="0" err="1">
                <a:solidFill>
                  <a:srgbClr val="FF0000"/>
                </a:solidFill>
                <a:sym typeface="Wingdings"/>
              </a:rPr>
              <a:t>Baroni</a:t>
            </a:r>
            <a:r>
              <a:rPr lang="en-US" sz="3100" dirty="0">
                <a:solidFill>
                  <a:srgbClr val="FF0000"/>
                </a:solidFill>
                <a:sym typeface="Wingdings"/>
              </a:rPr>
              <a:t> and Lenci, 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2011</a:t>
            </a:r>
            <a:r>
              <a:rPr lang="en-US" sz="3100" dirty="0" smtClean="0">
                <a:sym typeface="Wingdings"/>
              </a:rPr>
              <a:t>)</a:t>
            </a:r>
            <a:endParaRPr lang="en-US" sz="3100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3100" b="1" dirty="0" smtClean="0"/>
              <a:t>Lenci/Benotto </a:t>
            </a:r>
            <a:r>
              <a:rPr lang="en-US" sz="3100" dirty="0" smtClean="0">
                <a:sym typeface="Wingdings"/>
              </a:rPr>
              <a:t> Balanced resource based on human judgments (HYPER, SYN, ANT) (</a:t>
            </a:r>
            <a:r>
              <a:rPr lang="en-US" sz="3100" dirty="0" smtClean="0">
                <a:solidFill>
                  <a:srgbClr val="FF0000"/>
                </a:solidFill>
                <a:sym typeface="Wingdings"/>
              </a:rPr>
              <a:t>Santus et al., 2014</a:t>
            </a:r>
            <a:r>
              <a:rPr lang="en-US" sz="3100" dirty="0" smtClean="0">
                <a:sym typeface="Wingdings"/>
              </a:rPr>
              <a:t>)</a:t>
            </a:r>
            <a:endParaRPr lang="en-US" sz="3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6643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a new One?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692" y="1631181"/>
            <a:ext cx="7983517" cy="450268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Benchmarks</a:t>
            </a:r>
            <a:r>
              <a:rPr lang="en-US" dirty="0" smtClean="0"/>
              <a:t> developed for purposes other than DSMs training and evaluation.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Most of the adopted benchmarks include: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</a:rPr>
              <a:t>Task-specific resources </a:t>
            </a:r>
            <a:r>
              <a:rPr lang="en-US" dirty="0" smtClean="0"/>
              <a:t>(TOEFL, GRE)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semantic relations defined </a:t>
            </a:r>
            <a:r>
              <a:rPr lang="en-US" dirty="0">
                <a:solidFill>
                  <a:schemeClr val="tx1"/>
                </a:solidFill>
              </a:rPr>
              <a:t>according to the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</a:rPr>
              <a:t>General</a:t>
            </a:r>
            <a:r>
              <a:rPr lang="en-US" b="1" dirty="0">
                <a:solidFill>
                  <a:srgbClr val="0000FF"/>
                </a:solidFill>
              </a:rPr>
              <a:t>-purpose </a:t>
            </a:r>
            <a:r>
              <a:rPr lang="en-US" b="1" dirty="0" smtClean="0">
                <a:solidFill>
                  <a:srgbClr val="0000FF"/>
                </a:solidFill>
              </a:rPr>
              <a:t>resources </a:t>
            </a:r>
            <a:r>
              <a:rPr lang="en-US" dirty="0" smtClean="0"/>
              <a:t>(WordNet, ConceptNet)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need to </a:t>
            </a:r>
            <a:r>
              <a:rPr lang="en-US" dirty="0">
                <a:solidFill>
                  <a:schemeClr val="tx1"/>
                </a:solidFill>
              </a:rPr>
              <a:t>be inclusive and </a:t>
            </a:r>
            <a:r>
              <a:rPr lang="en-US" dirty="0" smtClean="0">
                <a:solidFill>
                  <a:schemeClr val="tx1"/>
                </a:solidFill>
              </a:rPr>
              <a:t>comprehensive, so inhomogeneous</a:t>
            </a:r>
          </a:p>
          <a:p>
            <a:endParaRPr lang="en-US" dirty="0"/>
          </a:p>
          <a:p>
            <a:r>
              <a:rPr lang="en-US" dirty="0" smtClean="0"/>
              <a:t>Relata and relations are given </a:t>
            </a:r>
            <a:r>
              <a:rPr lang="en-US" b="1" dirty="0" smtClean="0"/>
              <a:t>without </a:t>
            </a:r>
            <a:r>
              <a:rPr lang="en-US" b="1" dirty="0" smtClean="0">
                <a:solidFill>
                  <a:srgbClr val="0000FF"/>
                </a:solidFill>
              </a:rPr>
              <a:t>additional information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(e.g. relation domain, word semantic field, frequency, POS, etc.).</a:t>
            </a:r>
          </a:p>
        </p:txBody>
      </p:sp>
    </p:spTree>
    <p:extLst>
      <p:ext uri="{BB962C8B-B14F-4D97-AF65-F5344CB8AC3E}">
        <p14:creationId xmlns:p14="http://schemas.microsoft.com/office/powerpoint/2010/main" val="2989432774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647" y="1600200"/>
            <a:ext cx="8452246" cy="42910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the following pairs:</a:t>
            </a:r>
          </a:p>
          <a:p>
            <a:pPr lvl="1"/>
            <a:endParaRPr lang="en-US" sz="1700" dirty="0" smtClean="0"/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key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chemeClr val="tx1"/>
                </a:solidFill>
              </a:rPr>
              <a:t>space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relief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chemeClr val="tx1"/>
                </a:solidFill>
              </a:rPr>
              <a:t>damage</a:t>
            </a:r>
            <a:endParaRPr lang="en-US" sz="2400" dirty="0" smtClean="0">
              <a:solidFill>
                <a:schemeClr val="tx1"/>
              </a:solidFill>
              <a:sym typeface="Wingdings"/>
            </a:endParaRPr>
          </a:p>
          <a:p>
            <a:pPr lvl="1">
              <a:spcBef>
                <a:spcPts val="2000"/>
              </a:spcBef>
            </a:pPr>
            <a:r>
              <a:rPr lang="en-US" sz="2400" b="1" dirty="0">
                <a:solidFill>
                  <a:schemeClr val="tx1"/>
                </a:solidFill>
              </a:rPr>
              <a:t>silly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chemeClr val="tx1"/>
                </a:solidFill>
              </a:rPr>
              <a:t>child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apple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chemeClr val="tx1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8387082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9BBB59">
                    <a:shade val="75000"/>
                  </a:srgbClr>
                </a:solidFill>
              </a:rPr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647" y="1600200"/>
            <a:ext cx="8452246" cy="4809923"/>
          </a:xfrm>
        </p:spPr>
        <p:txBody>
          <a:bodyPr>
            <a:normAutofit/>
          </a:bodyPr>
          <a:lstStyle/>
          <a:p>
            <a:r>
              <a:rPr lang="en-US" sz="2800" dirty="0"/>
              <a:t>Consider the following pairs:</a:t>
            </a:r>
          </a:p>
          <a:p>
            <a:pPr lvl="1"/>
            <a:endParaRPr lang="en-US" sz="1700" dirty="0" smtClean="0"/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key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chemeClr val="tx1"/>
                </a:solidFill>
              </a:rPr>
              <a:t>space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WordNet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4.0 (basketball)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relief </a:t>
            </a: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b="1" dirty="0" smtClean="0">
                <a:solidFill>
                  <a:srgbClr val="000000"/>
                </a:solidFill>
              </a:rPr>
              <a:t>damage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WordNet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4.0 (law)</a:t>
            </a:r>
          </a:p>
          <a:p>
            <a:pPr lvl="1">
              <a:spcBef>
                <a:spcPts val="2000"/>
              </a:spcBef>
            </a:pPr>
            <a:r>
              <a:rPr lang="en-US" sz="2400" b="1" dirty="0">
                <a:solidFill>
                  <a:srgbClr val="000000"/>
                </a:solidFill>
              </a:rPr>
              <a:t>silly</a:t>
            </a:r>
            <a:r>
              <a:rPr lang="en-US" sz="2400" dirty="0">
                <a:solidFill>
                  <a:srgbClr val="000000"/>
                </a:solidFill>
              </a:rPr>
              <a:t> is a </a:t>
            </a:r>
            <a:r>
              <a:rPr lang="en-US" sz="2400" b="1" dirty="0">
                <a:solidFill>
                  <a:srgbClr val="000000"/>
                </a:solidFill>
              </a:rPr>
              <a:t>child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WordNet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4.0 (hypernymy?)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200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apple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b="1" dirty="0" smtClean="0">
                <a:solidFill>
                  <a:srgbClr val="000000"/>
                </a:solidFill>
              </a:rPr>
              <a:t>best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ConceptNet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5.0 (judgment)</a:t>
            </a:r>
          </a:p>
          <a:p>
            <a:pPr lvl="2"/>
            <a:endParaRPr lang="en-US" dirty="0" smtClean="0">
              <a:solidFill>
                <a:srgbClr val="0000FF"/>
              </a:solidFill>
              <a:sym typeface="Wingdings"/>
            </a:endParaRPr>
          </a:p>
          <a:p>
            <a:r>
              <a:rPr lang="en-US" sz="2600" dirty="0" smtClean="0"/>
              <a:t>In </a:t>
            </a:r>
            <a:r>
              <a:rPr lang="en-US" sz="2600" i="1" u="sng" dirty="0" smtClean="0"/>
              <a:t>a certain </a:t>
            </a:r>
            <a:r>
              <a:rPr lang="en-US" sz="2600" b="1" i="1" u="sng" dirty="0" smtClean="0"/>
              <a:t>sense</a:t>
            </a:r>
            <a:r>
              <a:rPr lang="en-US" sz="2600" dirty="0" smtClean="0"/>
              <a:t>, these pairs are </a:t>
            </a:r>
            <a:r>
              <a:rPr lang="en-US" sz="2600" dirty="0" smtClean="0">
                <a:solidFill>
                  <a:srgbClr val="0000FF"/>
                </a:solidFill>
              </a:rPr>
              <a:t>right</a:t>
            </a:r>
            <a:r>
              <a:rPr lang="en-US" sz="2600" dirty="0" smtClean="0"/>
              <a:t>. But how representative are them?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7191</TotalTime>
  <Words>1194</Words>
  <Application>Microsoft Macintosh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EVALution 1.0</vt:lpstr>
      <vt:lpstr>Distributional Semantic Models</vt:lpstr>
      <vt:lpstr>Similarity</vt:lpstr>
      <vt:lpstr>Many kinds of Similarity</vt:lpstr>
      <vt:lpstr>Discriminate Semantic Relations</vt:lpstr>
      <vt:lpstr>Datasets</vt:lpstr>
      <vt:lpstr>Why a new One?</vt:lpstr>
      <vt:lpstr>Example</vt:lpstr>
      <vt:lpstr>Example</vt:lpstr>
      <vt:lpstr>Design</vt:lpstr>
      <vt:lpstr>EVALution 1.0</vt:lpstr>
      <vt:lpstr>Methodology</vt:lpstr>
      <vt:lpstr>Relations, Pairs and Relata</vt:lpstr>
      <vt:lpstr>Additional Information</vt:lpstr>
      <vt:lpstr>Dataset Evaluation</vt:lpstr>
      <vt:lpstr>Conclusions</vt:lpstr>
      <vt:lpstr>EVALution 1.0</vt:lpstr>
    </vt:vector>
  </TitlesOfParts>
  <Company>Enrico Santus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EVALution 1.0</dc:title>
  <dc:creator>Enrico Santus</dc:creator>
  <cp:lastModifiedBy>Enrico Santus</cp:lastModifiedBy>
  <cp:revision>61</cp:revision>
  <dcterms:created xsi:type="dcterms:W3CDTF">2015-07-26T03:04:08Z</dcterms:created>
  <dcterms:modified xsi:type="dcterms:W3CDTF">2015-07-31T08:19:01Z</dcterms:modified>
</cp:coreProperties>
</file>