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8" r:id="rId17"/>
    <p:sldId id="279" r:id="rId18"/>
    <p:sldId id="280" r:id="rId19"/>
    <p:sldId id="273" r:id="rId20"/>
    <p:sldId id="274" r:id="rId21"/>
    <p:sldId id="275" r:id="rId22"/>
    <p:sldId id="277"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44067F-200B-4EE6-9336-A0643238C69D}" type="datetimeFigureOut">
              <a:rPr lang="en-US" smtClean="0"/>
              <a:t>23/11/2021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135811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44067F-200B-4EE6-9336-A0643238C69D}" type="datetimeFigureOut">
              <a:rPr lang="en-US" smtClean="0"/>
              <a:t>23/11/2021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324812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44067F-200B-4EE6-9336-A0643238C69D}"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1520908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44067F-200B-4EE6-9336-A0643238C69D}"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2645054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44067F-200B-4EE6-9336-A0643238C69D}"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46826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44067F-200B-4EE6-9336-A0643238C69D}" type="datetimeFigureOut">
              <a:rPr lang="en-US" smtClean="0"/>
              <a:t>23/11/2021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3906073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44067F-200B-4EE6-9336-A0643238C69D}" type="datetimeFigureOut">
              <a:rPr lang="en-US" smtClean="0"/>
              <a:t>23/11/2021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1529198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44067F-200B-4EE6-9336-A0643238C69D}"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1847818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44067F-200B-4EE6-9336-A0643238C69D}"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4606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4067F-200B-4EE6-9336-A0643238C69D}"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333738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44067F-200B-4EE6-9336-A0643238C69D}"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78788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44067F-200B-4EE6-9336-A0643238C69D}" type="datetimeFigureOut">
              <a:rPr lang="en-US" smtClean="0"/>
              <a:t>23/11/2021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279062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44067F-200B-4EE6-9336-A0643238C69D}" type="datetimeFigureOut">
              <a:rPr lang="en-US" smtClean="0"/>
              <a:t>23/11/2021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153962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44067F-200B-4EE6-9336-A0643238C69D}" type="datetimeFigureOut">
              <a:rPr lang="en-US" smtClean="0"/>
              <a:t>23/11/2021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101067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4067F-200B-4EE6-9336-A0643238C69D}" type="datetimeFigureOut">
              <a:rPr lang="en-US" smtClean="0"/>
              <a:t>23/11/2021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13031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44067F-200B-4EE6-9336-A0643238C69D}" type="datetimeFigureOut">
              <a:rPr lang="en-US" smtClean="0"/>
              <a:t>23/11/2021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23868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44067F-200B-4EE6-9336-A0643238C69D}" type="datetimeFigureOut">
              <a:rPr lang="en-US" smtClean="0"/>
              <a:t>23/11/2021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169830-B1A8-4506-A5EB-661E2F85EF4E}" type="slidenum">
              <a:rPr lang="en-US" smtClean="0"/>
              <a:t>‹#›</a:t>
            </a:fld>
            <a:endParaRPr lang="en-US"/>
          </a:p>
        </p:txBody>
      </p:sp>
    </p:spTree>
    <p:extLst>
      <p:ext uri="{BB962C8B-B14F-4D97-AF65-F5344CB8AC3E}">
        <p14:creationId xmlns:p14="http://schemas.microsoft.com/office/powerpoint/2010/main" val="99739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44067F-200B-4EE6-9336-A0643238C69D}" type="datetimeFigureOut">
              <a:rPr lang="en-US" smtClean="0"/>
              <a:t>23/11/2021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3169830-B1A8-4506-A5EB-661E2F85EF4E}" type="slidenum">
              <a:rPr lang="en-US" smtClean="0"/>
              <a:t>‹#›</a:t>
            </a:fld>
            <a:endParaRPr lang="en-US"/>
          </a:p>
        </p:txBody>
      </p:sp>
    </p:spTree>
    <p:extLst>
      <p:ext uri="{BB962C8B-B14F-4D97-AF65-F5344CB8AC3E}">
        <p14:creationId xmlns:p14="http://schemas.microsoft.com/office/powerpoint/2010/main" val="38939204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vi.wikipedia.org/wiki/Bi%E1%BA%BFn_ng%E1%BA%ABu_nhi%C3%AA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achinelearningcoban.com/2017/01/16/gradientdescent2/#-stochastic-gradient-desc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67E1-B3A7-4BFC-94BB-FB8B2519FB50}"/>
              </a:ext>
            </a:extLst>
          </p:cNvPr>
          <p:cNvSpPr>
            <a:spLocks noGrp="1"/>
          </p:cNvSpPr>
          <p:nvPr>
            <p:ph type="ctrTitle"/>
          </p:nvPr>
        </p:nvSpPr>
        <p:spPr>
          <a:xfrm>
            <a:off x="1154955" y="2099733"/>
            <a:ext cx="8825658" cy="1211503"/>
          </a:xfrm>
        </p:spPr>
        <p:txBody>
          <a:bodyPr/>
          <a:lstStyle/>
          <a:p>
            <a:r>
              <a:rPr lang="en-US">
                <a:latin typeface="Times New Roman" panose="02020603050405020304" pitchFamily="18" charset="0"/>
                <a:cs typeface="Times New Roman" panose="02020603050405020304" pitchFamily="18" charset="0"/>
              </a:rPr>
              <a:t>																																																																					</a:t>
            </a:r>
            <a:r>
              <a:rPr lang="en-US">
                <a:solidFill>
                  <a:schemeClr val="accent6">
                    <a:lumMod val="40000"/>
                    <a:lumOff val="60000"/>
                  </a:schemeClr>
                </a:solidFill>
                <a:latin typeface="Times New Roman" panose="02020603050405020304" pitchFamily="18" charset="0"/>
                <a:cs typeface="Times New Roman" panose="02020603050405020304" pitchFamily="18" charset="0"/>
              </a:rPr>
              <a:t>Logistic regression</a:t>
            </a:r>
          </a:p>
        </p:txBody>
      </p:sp>
      <p:sp>
        <p:nvSpPr>
          <p:cNvPr id="3" name="Subtitle 2">
            <a:extLst>
              <a:ext uri="{FF2B5EF4-FFF2-40B4-BE49-F238E27FC236}">
                <a16:creationId xmlns:a16="http://schemas.microsoft.com/office/drawing/2014/main" id="{967F640A-1B9B-4D38-AFCD-7809C18BFCED}"/>
              </a:ext>
            </a:extLst>
          </p:cNvPr>
          <p:cNvSpPr>
            <a:spLocks noGrp="1"/>
          </p:cNvSpPr>
          <p:nvPr>
            <p:ph type="subTitle" idx="1"/>
          </p:nvPr>
        </p:nvSpPr>
        <p:spPr>
          <a:xfrm>
            <a:off x="1524000" y="3782291"/>
            <a:ext cx="9144000" cy="1787235"/>
          </a:xfrm>
        </p:spPr>
        <p:txBody>
          <a:bodyPr>
            <a:normAutofit/>
          </a:bodyPr>
          <a:lstStyle/>
          <a:p>
            <a:pPr algn="l"/>
            <a:r>
              <a:rPr lang="en-US" sz="2400">
                <a:latin typeface="Times New Roman" panose="02020603050405020304" pitchFamily="18" charset="0"/>
                <a:cs typeface="Times New Roman" panose="02020603050405020304" pitchFamily="18" charset="0"/>
              </a:rPr>
              <a:t>Nghiêm Bá Cương </a:t>
            </a:r>
          </a:p>
          <a:p>
            <a:pPr algn="l"/>
            <a:r>
              <a:rPr lang="en-US" sz="2400">
                <a:latin typeface="Times New Roman" panose="02020603050405020304" pitchFamily="18" charset="0"/>
                <a:cs typeface="Times New Roman" panose="02020603050405020304" pitchFamily="18" charset="0"/>
              </a:rPr>
              <a:t>CNTT-1405  Đại học Đại Nam </a:t>
            </a:r>
          </a:p>
        </p:txBody>
      </p:sp>
    </p:spTree>
    <p:extLst>
      <p:ext uri="{BB962C8B-B14F-4D97-AF65-F5344CB8AC3E}">
        <p14:creationId xmlns:p14="http://schemas.microsoft.com/office/powerpoint/2010/main" val="27863716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39B8-04C9-4F6A-8E07-8F745ACC300C}"/>
              </a:ext>
            </a:extLst>
          </p:cNvPr>
          <p:cNvSpPr>
            <a:spLocks noGrp="1"/>
          </p:cNvSpPr>
          <p:nvPr>
            <p:ph type="title"/>
          </p:nvPr>
        </p:nvSpPr>
        <p:spPr/>
        <p:txBody>
          <a:bodyPr>
            <a:normAutofit/>
          </a:bodyPr>
          <a:lstStyle/>
          <a:p>
            <a:pPr algn="l"/>
            <a:r>
              <a:rPr lang="vi-VN" sz="2800" b="0" i="0">
                <a:solidFill>
                  <a:schemeClr val="accent1">
                    <a:lumMod val="40000"/>
                    <a:lumOff val="60000"/>
                  </a:schemeClr>
                </a:solidFill>
                <a:effectLst/>
              </a:rPr>
              <a:t>Hàm mất mát và phương pháp tối ưu</a:t>
            </a:r>
            <a:endParaRPr lang="en-US" sz="2800">
              <a:solidFill>
                <a:schemeClr val="accent1">
                  <a:lumMod val="40000"/>
                  <a:lumOff val="6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D427F5-810F-4187-8045-A899F9C64A94}"/>
                  </a:ext>
                </a:extLst>
              </p:cNvPr>
              <p:cNvSpPr>
                <a:spLocks noGrp="1"/>
              </p:cNvSpPr>
              <p:nvPr>
                <p:ph idx="1"/>
              </p:nvPr>
            </p:nvSpPr>
            <p:spPr/>
            <p:txBody>
              <a:bodyPr>
                <a:normAutofit fontScale="62500" lnSpcReduction="20000"/>
              </a:bodyPr>
              <a:lstStyle/>
              <a:p>
                <a:pPr marL="0" indent="0" algn="just">
                  <a:buNone/>
                </a:pPr>
                <a:r>
                  <a:rPr lang="vi-VN" sz="3100" b="0" i="0">
                    <a:solidFill>
                      <a:srgbClr val="000000"/>
                    </a:solidFill>
                    <a:effectLst/>
                  </a:rPr>
                  <a:t>Ký hiệu </a:t>
                </a:r>
                <a14:m>
                  <m:oMath xmlns:m="http://schemas.openxmlformats.org/officeDocument/2006/math">
                    <m:sSub>
                      <m:sSubPr>
                        <m:ctrlPr>
                          <a:rPr lang="en-US" sz="3100" b="0" i="1" smtClean="0">
                            <a:solidFill>
                              <a:srgbClr val="000000"/>
                            </a:solidFill>
                            <a:effectLst/>
                            <a:latin typeface="Cambria Math" panose="02040503050406030204" pitchFamily="18" charset="0"/>
                            <a:cs typeface="Times New Roman" panose="02020603050405020304" pitchFamily="18" charset="0"/>
                          </a:rPr>
                        </m:ctrlPr>
                      </m:sSubPr>
                      <m:e>
                        <m:r>
                          <a:rPr lang="en-US" sz="3100" b="0" i="1" smtClean="0">
                            <a:solidFill>
                              <a:srgbClr val="000000"/>
                            </a:solidFill>
                            <a:effectLst/>
                            <a:latin typeface="Cambria Math" panose="02040503050406030204" pitchFamily="18" charset="0"/>
                            <a:cs typeface="Times New Roman" panose="02020603050405020304" pitchFamily="18" charset="0"/>
                          </a:rPr>
                          <m:t>𝑧</m:t>
                        </m:r>
                      </m:e>
                      <m:sub>
                        <m:r>
                          <a:rPr lang="en-US" sz="3100" b="0" i="1" smtClean="0">
                            <a:solidFill>
                              <a:srgbClr val="000000"/>
                            </a:solidFill>
                            <a:effectLst/>
                            <a:latin typeface="Cambria Math" panose="02040503050406030204" pitchFamily="18" charset="0"/>
                            <a:cs typeface="Times New Roman" panose="02020603050405020304" pitchFamily="18" charset="0"/>
                          </a:rPr>
                          <m:t>𝑖</m:t>
                        </m:r>
                      </m:sub>
                    </m:sSub>
                    <m:r>
                      <a:rPr lang="en-US" sz="3100" b="0" i="1" smtClean="0">
                        <a:solidFill>
                          <a:srgbClr val="000000"/>
                        </a:solidFill>
                        <a:effectLst/>
                        <a:latin typeface="Cambria Math" panose="02040503050406030204" pitchFamily="18" charset="0"/>
                        <a:cs typeface="Times New Roman" panose="02020603050405020304" pitchFamily="18" charset="0"/>
                      </a:rPr>
                      <m:t>=</m:t>
                    </m:r>
                    <m:r>
                      <a:rPr lang="en-US" sz="3100" b="0" i="1" smtClean="0">
                        <a:solidFill>
                          <a:srgbClr val="000000"/>
                        </a:solidFill>
                        <a:effectLst/>
                        <a:latin typeface="Cambria Math" panose="02040503050406030204" pitchFamily="18" charset="0"/>
                        <a:cs typeface="Times New Roman" panose="02020603050405020304" pitchFamily="18" charset="0"/>
                      </a:rPr>
                      <m:t>𝑓</m:t>
                    </m:r>
                    <m:d>
                      <m:dPr>
                        <m:ctrlPr>
                          <a:rPr lang="en-US" sz="3100" b="0" i="1" smtClean="0">
                            <a:solidFill>
                              <a:srgbClr val="000000"/>
                            </a:solidFill>
                            <a:effectLst/>
                            <a:latin typeface="Cambria Math" panose="02040503050406030204" pitchFamily="18" charset="0"/>
                            <a:cs typeface="Times New Roman" panose="02020603050405020304" pitchFamily="18" charset="0"/>
                          </a:rPr>
                        </m:ctrlPr>
                      </m:dPr>
                      <m:e>
                        <m:sSup>
                          <m:sSupPr>
                            <m:ctrlPr>
                              <a:rPr lang="en-US" sz="3100" b="0" i="1" smtClean="0">
                                <a:solidFill>
                                  <a:srgbClr val="000000"/>
                                </a:solidFill>
                                <a:effectLst/>
                                <a:latin typeface="Cambria Math" panose="02040503050406030204" pitchFamily="18" charset="0"/>
                                <a:cs typeface="Times New Roman" panose="02020603050405020304" pitchFamily="18" charset="0"/>
                              </a:rPr>
                            </m:ctrlPr>
                          </m:sSupPr>
                          <m:e>
                            <m:r>
                              <a:rPr lang="en-US" sz="3100" b="0" i="1" smtClean="0">
                                <a:solidFill>
                                  <a:srgbClr val="000000"/>
                                </a:solidFill>
                                <a:effectLst/>
                                <a:latin typeface="Cambria Math" panose="02040503050406030204" pitchFamily="18" charset="0"/>
                                <a:cs typeface="Times New Roman" panose="02020603050405020304" pitchFamily="18" charset="0"/>
                              </a:rPr>
                              <m:t>𝑤</m:t>
                            </m:r>
                          </m:e>
                          <m:sup>
                            <m:r>
                              <a:rPr lang="en-US" sz="3100" b="0" i="1" smtClean="0">
                                <a:solidFill>
                                  <a:srgbClr val="000000"/>
                                </a:solidFill>
                                <a:effectLst/>
                                <a:latin typeface="Cambria Math" panose="02040503050406030204" pitchFamily="18" charset="0"/>
                                <a:cs typeface="Times New Roman" panose="02020603050405020304" pitchFamily="18" charset="0"/>
                              </a:rPr>
                              <m:t>𝑇</m:t>
                            </m:r>
                          </m:sup>
                        </m:sSup>
                        <m:sSub>
                          <m:sSubPr>
                            <m:ctrlPr>
                              <a:rPr lang="en-US" sz="3100" b="0" i="1" smtClean="0">
                                <a:solidFill>
                                  <a:srgbClr val="000000"/>
                                </a:solidFill>
                                <a:effectLst/>
                                <a:latin typeface="Cambria Math" panose="02040503050406030204" pitchFamily="18" charset="0"/>
                                <a:cs typeface="Times New Roman" panose="02020603050405020304" pitchFamily="18" charset="0"/>
                              </a:rPr>
                            </m:ctrlPr>
                          </m:sSubPr>
                          <m:e>
                            <m:r>
                              <a:rPr lang="en-US" sz="3100" b="0" i="1" smtClean="0">
                                <a:solidFill>
                                  <a:srgbClr val="000000"/>
                                </a:solidFill>
                                <a:effectLst/>
                                <a:latin typeface="Cambria Math" panose="02040503050406030204" pitchFamily="18" charset="0"/>
                                <a:cs typeface="Times New Roman" panose="02020603050405020304" pitchFamily="18" charset="0"/>
                              </a:rPr>
                              <m:t>𝑥</m:t>
                            </m:r>
                          </m:e>
                          <m:sub>
                            <m:r>
                              <a:rPr lang="en-US" sz="3100" b="0" i="1" smtClean="0">
                                <a:solidFill>
                                  <a:srgbClr val="000000"/>
                                </a:solidFill>
                                <a:effectLst/>
                                <a:latin typeface="Cambria Math" panose="02040503050406030204" pitchFamily="18" charset="0"/>
                                <a:cs typeface="Times New Roman" panose="02020603050405020304" pitchFamily="18" charset="0"/>
                              </a:rPr>
                              <m:t>𝑖</m:t>
                            </m:r>
                          </m:sub>
                        </m:sSub>
                      </m:e>
                    </m:d>
                    <m:r>
                      <a:rPr lang="en-US" sz="3100" b="0" i="1" smtClean="0">
                        <a:solidFill>
                          <a:srgbClr val="000000"/>
                        </a:solidFill>
                        <a:effectLst/>
                        <a:latin typeface="Cambria Math" panose="02040503050406030204" pitchFamily="18" charset="0"/>
                        <a:cs typeface="Times New Roman" panose="02020603050405020304" pitchFamily="18" charset="0"/>
                      </a:rPr>
                      <m:t> </m:t>
                    </m:r>
                  </m:oMath>
                </a14:m>
                <a:r>
                  <a:rPr lang="vi-VN" sz="3100" b="0" i="0">
                    <a:solidFill>
                      <a:srgbClr val="000000"/>
                    </a:solidFill>
                    <a:effectLst/>
                  </a:rPr>
                  <a:t>và viết gộp lại hai biểu thức bên trên ta có:</a:t>
                </a:r>
                <a:endParaRPr lang="en-US" sz="3100" b="0" i="0">
                  <a:solidFill>
                    <a:srgbClr val="000000"/>
                  </a:solidFill>
                  <a:effectLst/>
                </a:endParaRPr>
              </a:p>
              <a:p>
                <a:pPr marL="0" indent="0" algn="just">
                  <a:buNone/>
                </a:pPr>
                <a14:m>
                  <m:oMathPara xmlns:m="http://schemas.openxmlformats.org/officeDocument/2006/math">
                    <m:oMathParaPr>
                      <m:jc m:val="centerGroup"/>
                    </m:oMathParaPr>
                    <m:oMath xmlns:m="http://schemas.openxmlformats.org/officeDocument/2006/math">
                      <m:r>
                        <a:rPr lang="en-US" sz="3100" b="0" i="1" smtClean="0">
                          <a:solidFill>
                            <a:srgbClr val="000000"/>
                          </a:solidFill>
                          <a:effectLst/>
                          <a:latin typeface="Cambria Math" panose="02040503050406030204" pitchFamily="18" charset="0"/>
                        </a:rPr>
                        <m:t>𝑃</m:t>
                      </m:r>
                      <m:d>
                        <m:dPr>
                          <m:ctrlPr>
                            <a:rPr lang="en-US" sz="3100" b="0" i="1" smtClean="0">
                              <a:solidFill>
                                <a:srgbClr val="000000"/>
                              </a:solidFill>
                              <a:effectLst/>
                              <a:latin typeface="Cambria Math" panose="02040503050406030204" pitchFamily="18" charset="0"/>
                            </a:rPr>
                          </m:ctrlPr>
                        </m:dPr>
                        <m:e>
                          <m:sSub>
                            <m:sSubPr>
                              <m:ctrlPr>
                                <a:rPr lang="en-US" sz="3100" b="0" i="1" smtClean="0">
                                  <a:solidFill>
                                    <a:srgbClr val="000000"/>
                                  </a:solidFill>
                                  <a:effectLst/>
                                  <a:latin typeface="Cambria Math" panose="02040503050406030204" pitchFamily="18" charset="0"/>
                                </a:rPr>
                              </m:ctrlPr>
                            </m:sSubPr>
                            <m:e>
                              <m:r>
                                <a:rPr lang="en-US" sz="3100" b="0" i="1" smtClean="0">
                                  <a:solidFill>
                                    <a:srgbClr val="000000"/>
                                  </a:solidFill>
                                  <a:effectLst/>
                                  <a:latin typeface="Cambria Math" panose="02040503050406030204" pitchFamily="18" charset="0"/>
                                </a:rPr>
                                <m:t>𝑦</m:t>
                              </m:r>
                            </m:e>
                            <m:sub>
                              <m:r>
                                <a:rPr lang="en-US" sz="3100" b="0" i="1" smtClean="0">
                                  <a:solidFill>
                                    <a:srgbClr val="000000"/>
                                  </a:solidFill>
                                  <a:effectLst/>
                                  <a:latin typeface="Cambria Math" panose="02040503050406030204" pitchFamily="18" charset="0"/>
                                </a:rPr>
                                <m:t>𝑖</m:t>
                              </m:r>
                            </m:sub>
                          </m:sSub>
                          <m:r>
                            <a:rPr lang="en-US" sz="3100" b="0" i="1" smtClean="0">
                              <a:solidFill>
                                <a:srgbClr val="000000"/>
                              </a:solidFill>
                              <a:effectLst/>
                              <a:latin typeface="Cambria Math" panose="02040503050406030204" pitchFamily="18" charset="0"/>
                            </a:rPr>
                            <m:t>=1</m:t>
                          </m:r>
                        </m:e>
                        <m:e>
                          <m:sSub>
                            <m:sSubPr>
                              <m:ctrlPr>
                                <a:rPr lang="en-US" sz="3100" b="0" i="1" smtClean="0">
                                  <a:solidFill>
                                    <a:srgbClr val="000000"/>
                                  </a:solidFill>
                                  <a:effectLst/>
                                  <a:latin typeface="Cambria Math" panose="02040503050406030204" pitchFamily="18" charset="0"/>
                                </a:rPr>
                              </m:ctrlPr>
                            </m:sSubPr>
                            <m:e>
                              <m:r>
                                <a:rPr lang="en-US" sz="3100" b="0" i="1" smtClean="0">
                                  <a:solidFill>
                                    <a:srgbClr val="000000"/>
                                  </a:solidFill>
                                  <a:effectLst/>
                                  <a:latin typeface="Cambria Math" panose="02040503050406030204" pitchFamily="18" charset="0"/>
                                </a:rPr>
                                <m:t>𝑥</m:t>
                              </m:r>
                            </m:e>
                            <m:sub>
                              <m:r>
                                <a:rPr lang="en-US" sz="3100" b="0" i="1" smtClean="0">
                                  <a:solidFill>
                                    <a:srgbClr val="000000"/>
                                  </a:solidFill>
                                  <a:effectLst/>
                                  <a:latin typeface="Cambria Math" panose="02040503050406030204" pitchFamily="18" charset="0"/>
                                </a:rPr>
                                <m:t>𝑖</m:t>
                              </m:r>
                            </m:sub>
                          </m:sSub>
                          <m:r>
                            <a:rPr lang="en-US" sz="3100" b="0" i="1" smtClean="0">
                              <a:solidFill>
                                <a:srgbClr val="000000"/>
                              </a:solidFill>
                              <a:effectLst/>
                              <a:latin typeface="Cambria Math" panose="02040503050406030204" pitchFamily="18" charset="0"/>
                            </a:rPr>
                            <m:t>;</m:t>
                          </m:r>
                          <m:r>
                            <a:rPr lang="en-US" sz="3100" b="0" i="1" smtClean="0">
                              <a:solidFill>
                                <a:srgbClr val="000000"/>
                              </a:solidFill>
                              <a:effectLst/>
                              <a:latin typeface="Cambria Math" panose="02040503050406030204" pitchFamily="18" charset="0"/>
                            </a:rPr>
                            <m:t>𝑤</m:t>
                          </m:r>
                        </m:e>
                      </m:d>
                      <m:r>
                        <a:rPr lang="en-US" sz="3100" b="0" i="1" smtClean="0">
                          <a:solidFill>
                            <a:srgbClr val="000000"/>
                          </a:solidFill>
                          <a:effectLst/>
                          <a:latin typeface="Cambria Math" panose="02040503050406030204" pitchFamily="18" charset="0"/>
                        </a:rPr>
                        <m:t>=</m:t>
                      </m:r>
                      <m:sSubSup>
                        <m:sSubSupPr>
                          <m:ctrlPr>
                            <a:rPr lang="en-US" sz="3100" b="0" i="1" smtClean="0">
                              <a:solidFill>
                                <a:srgbClr val="000000"/>
                              </a:solidFill>
                              <a:effectLst/>
                              <a:latin typeface="Cambria Math" panose="02040503050406030204" pitchFamily="18" charset="0"/>
                            </a:rPr>
                          </m:ctrlPr>
                        </m:sSubSupPr>
                        <m:e>
                          <m:r>
                            <a:rPr lang="en-US" sz="3100" b="0" i="1" smtClean="0">
                              <a:solidFill>
                                <a:srgbClr val="000000"/>
                              </a:solidFill>
                              <a:effectLst/>
                              <a:latin typeface="Cambria Math" panose="02040503050406030204" pitchFamily="18" charset="0"/>
                            </a:rPr>
                            <m:t>𝑧</m:t>
                          </m:r>
                        </m:e>
                        <m:sub>
                          <m:r>
                            <a:rPr lang="en-US" sz="3100" b="0" i="1" smtClean="0">
                              <a:solidFill>
                                <a:srgbClr val="000000"/>
                              </a:solidFill>
                              <a:effectLst/>
                              <a:latin typeface="Cambria Math" panose="02040503050406030204" pitchFamily="18" charset="0"/>
                            </a:rPr>
                            <m:t>𝑖</m:t>
                          </m:r>
                        </m:sub>
                        <m:sup>
                          <m:sSub>
                            <m:sSubPr>
                              <m:ctrlPr>
                                <a:rPr lang="en-US" sz="3100" b="0" i="1" smtClean="0">
                                  <a:solidFill>
                                    <a:srgbClr val="000000"/>
                                  </a:solidFill>
                                  <a:effectLst/>
                                  <a:latin typeface="Cambria Math" panose="02040503050406030204" pitchFamily="18" charset="0"/>
                                </a:rPr>
                              </m:ctrlPr>
                            </m:sSubPr>
                            <m:e>
                              <m:r>
                                <a:rPr lang="en-US" sz="3100" b="0" i="1" smtClean="0">
                                  <a:solidFill>
                                    <a:srgbClr val="000000"/>
                                  </a:solidFill>
                                  <a:effectLst/>
                                  <a:latin typeface="Cambria Math" panose="02040503050406030204" pitchFamily="18" charset="0"/>
                                </a:rPr>
                                <m:t>𝑦</m:t>
                              </m:r>
                            </m:e>
                            <m:sub>
                              <m:r>
                                <a:rPr lang="en-US" sz="3100" b="0" i="1" smtClean="0">
                                  <a:solidFill>
                                    <a:srgbClr val="000000"/>
                                  </a:solidFill>
                                  <a:effectLst/>
                                  <a:latin typeface="Cambria Math" panose="02040503050406030204" pitchFamily="18" charset="0"/>
                                </a:rPr>
                                <m:t>𝑖</m:t>
                              </m:r>
                            </m:sub>
                          </m:sSub>
                        </m:sup>
                      </m:sSubSup>
                      <m:sSup>
                        <m:sSupPr>
                          <m:ctrlPr>
                            <a:rPr lang="en-US" sz="3100" b="0" i="1" smtClean="0">
                              <a:solidFill>
                                <a:srgbClr val="000000"/>
                              </a:solidFill>
                              <a:effectLst/>
                              <a:latin typeface="Cambria Math" panose="02040503050406030204" pitchFamily="18" charset="0"/>
                            </a:rPr>
                          </m:ctrlPr>
                        </m:sSupPr>
                        <m:e>
                          <m:r>
                            <a:rPr lang="en-US" sz="3100" b="0" i="1" smtClean="0">
                              <a:solidFill>
                                <a:srgbClr val="000000"/>
                              </a:solidFill>
                              <a:effectLst/>
                              <a:latin typeface="Cambria Math" panose="02040503050406030204" pitchFamily="18" charset="0"/>
                            </a:rPr>
                            <m:t>(1−</m:t>
                          </m:r>
                          <m:sSub>
                            <m:sSubPr>
                              <m:ctrlPr>
                                <a:rPr lang="en-US" sz="3100" b="0" i="1" smtClean="0">
                                  <a:solidFill>
                                    <a:srgbClr val="000000"/>
                                  </a:solidFill>
                                  <a:effectLst/>
                                  <a:latin typeface="Cambria Math" panose="02040503050406030204" pitchFamily="18" charset="0"/>
                                </a:rPr>
                              </m:ctrlPr>
                            </m:sSubPr>
                            <m:e>
                              <m:r>
                                <a:rPr lang="en-US" sz="3100" b="0" i="1" smtClean="0">
                                  <a:solidFill>
                                    <a:srgbClr val="000000"/>
                                  </a:solidFill>
                                  <a:effectLst/>
                                  <a:latin typeface="Cambria Math" panose="02040503050406030204" pitchFamily="18" charset="0"/>
                                </a:rPr>
                                <m:t>𝑧</m:t>
                              </m:r>
                            </m:e>
                            <m:sub>
                              <m:r>
                                <a:rPr lang="en-US" sz="3100" b="0" i="1" smtClean="0">
                                  <a:solidFill>
                                    <a:srgbClr val="000000"/>
                                  </a:solidFill>
                                  <a:effectLst/>
                                  <a:latin typeface="Cambria Math" panose="02040503050406030204" pitchFamily="18" charset="0"/>
                                </a:rPr>
                                <m:t>𝑖</m:t>
                              </m:r>
                            </m:sub>
                          </m:sSub>
                          <m:r>
                            <a:rPr lang="en-US" sz="3100" b="0" i="1" smtClean="0">
                              <a:solidFill>
                                <a:srgbClr val="000000"/>
                              </a:solidFill>
                              <a:effectLst/>
                              <a:latin typeface="Cambria Math" panose="02040503050406030204" pitchFamily="18" charset="0"/>
                            </a:rPr>
                            <m:t>)</m:t>
                          </m:r>
                        </m:e>
                        <m:sup>
                          <m:r>
                            <a:rPr lang="en-US" sz="3100" b="0" i="1" smtClean="0">
                              <a:solidFill>
                                <a:srgbClr val="000000"/>
                              </a:solidFill>
                              <a:effectLst/>
                              <a:latin typeface="Cambria Math" panose="02040503050406030204" pitchFamily="18" charset="0"/>
                            </a:rPr>
                            <m:t>1−</m:t>
                          </m:r>
                          <m:sSub>
                            <m:sSubPr>
                              <m:ctrlPr>
                                <a:rPr lang="en-US" sz="3100" b="0" i="1" smtClean="0">
                                  <a:solidFill>
                                    <a:srgbClr val="000000"/>
                                  </a:solidFill>
                                  <a:effectLst/>
                                  <a:latin typeface="Cambria Math" panose="02040503050406030204" pitchFamily="18" charset="0"/>
                                </a:rPr>
                              </m:ctrlPr>
                            </m:sSubPr>
                            <m:e>
                              <m:r>
                                <a:rPr lang="en-US" sz="3100" b="0" i="1" smtClean="0">
                                  <a:solidFill>
                                    <a:srgbClr val="000000"/>
                                  </a:solidFill>
                                  <a:effectLst/>
                                  <a:latin typeface="Cambria Math" panose="02040503050406030204" pitchFamily="18" charset="0"/>
                                </a:rPr>
                                <m:t>𝑦</m:t>
                              </m:r>
                            </m:e>
                            <m:sub>
                              <m:r>
                                <a:rPr lang="en-US" sz="3100" b="0" i="1" smtClean="0">
                                  <a:solidFill>
                                    <a:srgbClr val="000000"/>
                                  </a:solidFill>
                                  <a:effectLst/>
                                  <a:latin typeface="Cambria Math" panose="02040503050406030204" pitchFamily="18" charset="0"/>
                                </a:rPr>
                                <m:t>𝑖</m:t>
                              </m:r>
                            </m:sub>
                          </m:sSub>
                        </m:sup>
                      </m:sSup>
                    </m:oMath>
                  </m:oMathPara>
                </a14:m>
                <a:endParaRPr lang="en-US" sz="3100" b="0" i="0">
                  <a:solidFill>
                    <a:srgbClr val="000000"/>
                  </a:solidFill>
                  <a:effectLst/>
                </a:endParaRPr>
              </a:p>
              <a:p>
                <a:pPr marL="0" indent="0" algn="just">
                  <a:buNone/>
                </a:pPr>
                <a:r>
                  <a:rPr lang="vi-VN" sz="3100" b="0" i="0">
                    <a:solidFill>
                      <a:srgbClr val="000000"/>
                    </a:solidFill>
                    <a:effectLst/>
                  </a:rPr>
                  <a:t>Biểu thức này là tương đương với hai biểu thức (1) và (2) ở trên vì khi </a:t>
                </a:r>
                <a14:m>
                  <m:oMath xmlns:m="http://schemas.openxmlformats.org/officeDocument/2006/math">
                    <m:sSub>
                      <m:sSubPr>
                        <m:ctrlPr>
                          <a:rPr lang="vi-VN" sz="3100" b="0" i="1" smtClean="0">
                            <a:solidFill>
                              <a:srgbClr val="000000"/>
                            </a:solidFill>
                            <a:effectLst/>
                            <a:latin typeface="Cambria Math" panose="02040503050406030204" pitchFamily="18" charset="0"/>
                          </a:rPr>
                        </m:ctrlPr>
                      </m:sSubPr>
                      <m:e>
                        <m:r>
                          <a:rPr lang="en-US" sz="3100" b="0" i="1" smtClean="0">
                            <a:solidFill>
                              <a:srgbClr val="000000"/>
                            </a:solidFill>
                            <a:effectLst/>
                            <a:latin typeface="Cambria Math" panose="02040503050406030204" pitchFamily="18" charset="0"/>
                          </a:rPr>
                          <m:t>𝑦</m:t>
                        </m:r>
                      </m:e>
                      <m:sub>
                        <m:r>
                          <a:rPr lang="en-US" sz="3100" b="0" i="1" smtClean="0">
                            <a:solidFill>
                              <a:srgbClr val="000000"/>
                            </a:solidFill>
                            <a:effectLst/>
                            <a:latin typeface="Cambria Math" panose="02040503050406030204" pitchFamily="18" charset="0"/>
                          </a:rPr>
                          <m:t>𝑖</m:t>
                        </m:r>
                      </m:sub>
                    </m:sSub>
                    <m:r>
                      <a:rPr lang="vi-VN" sz="3100" b="0" i="1" smtClean="0">
                        <a:solidFill>
                          <a:srgbClr val="000000"/>
                        </a:solidFill>
                        <a:effectLst/>
                        <a:latin typeface="Cambria Math" panose="02040503050406030204" pitchFamily="18" charset="0"/>
                      </a:rPr>
                      <m:t>=1</m:t>
                    </m:r>
                  </m:oMath>
                </a14:m>
                <a:r>
                  <a:rPr lang="vi-VN" sz="3100" b="0" i="0">
                    <a:solidFill>
                      <a:srgbClr val="000000"/>
                    </a:solidFill>
                    <a:effectLst/>
                  </a:rPr>
                  <a:t>, phần thứ hai của vế phải sẽ triệt tiêu, khi</a:t>
                </a:r>
                <a14:m>
                  <m:oMath xmlns:m="http://schemas.openxmlformats.org/officeDocument/2006/math">
                    <m:r>
                      <a:rPr lang="vi-VN" sz="3100" b="0" i="1" smtClean="0">
                        <a:solidFill>
                          <a:srgbClr val="000000"/>
                        </a:solidFill>
                        <a:effectLst/>
                        <a:latin typeface="Cambria Math" panose="02040503050406030204" pitchFamily="18" charset="0"/>
                      </a:rPr>
                      <m:t> </m:t>
                    </m:r>
                    <m:sSub>
                      <m:sSubPr>
                        <m:ctrlPr>
                          <a:rPr lang="vi-VN" sz="3100" b="0" i="1" smtClean="0">
                            <a:solidFill>
                              <a:srgbClr val="000000"/>
                            </a:solidFill>
                            <a:effectLst/>
                            <a:latin typeface="Cambria Math" panose="02040503050406030204" pitchFamily="18" charset="0"/>
                          </a:rPr>
                        </m:ctrlPr>
                      </m:sSubPr>
                      <m:e>
                        <m:r>
                          <a:rPr lang="en-US" sz="3100" b="0" i="1" smtClean="0">
                            <a:solidFill>
                              <a:srgbClr val="000000"/>
                            </a:solidFill>
                            <a:effectLst/>
                            <a:latin typeface="Cambria Math" panose="02040503050406030204" pitchFamily="18" charset="0"/>
                          </a:rPr>
                          <m:t>𝑦</m:t>
                        </m:r>
                      </m:e>
                      <m:sub>
                        <m:r>
                          <a:rPr lang="en-US" sz="3100" b="0" i="1" smtClean="0">
                            <a:solidFill>
                              <a:srgbClr val="000000"/>
                            </a:solidFill>
                            <a:effectLst/>
                            <a:latin typeface="Cambria Math" panose="02040503050406030204" pitchFamily="18" charset="0"/>
                          </a:rPr>
                          <m:t>𝑖</m:t>
                        </m:r>
                      </m:sub>
                    </m:sSub>
                    <m:r>
                      <a:rPr lang="vi-VN" sz="3100" b="0" i="1" smtClean="0">
                        <a:solidFill>
                          <a:srgbClr val="000000"/>
                        </a:solidFill>
                        <a:effectLst/>
                        <a:latin typeface="Cambria Math" panose="02040503050406030204" pitchFamily="18" charset="0"/>
                      </a:rPr>
                      <m:t>=0</m:t>
                    </m:r>
                  </m:oMath>
                </a14:m>
                <a:r>
                  <a:rPr lang="vi-VN" sz="3100" b="0" i="0">
                    <a:solidFill>
                      <a:srgbClr val="000000"/>
                    </a:solidFill>
                    <a:effectLst/>
                  </a:rPr>
                  <a:t>, phần thứ nhất sẽ bị triệt tiêu! Chúng ta muốn mô hình gần với dữ liệu đã cho nhất, tức xác suất này đạt giá trị cao nhất.</a:t>
                </a:r>
              </a:p>
              <a:p>
                <a:pPr algn="just"/>
                <a:r>
                  <a:rPr lang="vi-VN" sz="3100" b="0" i="0">
                    <a:solidFill>
                      <a:srgbClr val="000000"/>
                    </a:solidFill>
                    <a:effectLst/>
                  </a:rPr>
                  <a:t>Xét toàn bộ training set với</a:t>
                </a:r>
                <a:endParaRPr lang="en-US" sz="3100" b="0" i="0">
                  <a:solidFill>
                    <a:srgbClr val="000000"/>
                  </a:solidFill>
                  <a:effectLst/>
                </a:endParaRPr>
              </a:p>
              <a:p>
                <a:pPr marL="0" indent="0" algn="just">
                  <a:buNone/>
                </a:pPr>
                <a:r>
                  <a:rPr lang="vi-VN" sz="3100" b="0" i="0">
                    <a:solidFill>
                      <a:srgbClr val="000000"/>
                    </a:solidFill>
                    <a:effectLst/>
                  </a:rPr>
                  <a:t>X=[x1,x2,…,xN]∈Rd</a:t>
                </a:r>
                <a:r>
                  <a:rPr lang="en-US" sz="3100" b="0" i="0">
                    <a:solidFill>
                      <a:srgbClr val="000000"/>
                    </a:solidFill>
                    <a:effectLst/>
                  </a:rPr>
                  <a:t> </a:t>
                </a:r>
                <a:r>
                  <a:rPr lang="vi-VN" sz="3100" b="0" i="0">
                    <a:solidFill>
                      <a:srgbClr val="000000"/>
                    </a:solidFill>
                    <a:effectLst/>
                  </a:rPr>
                  <a:t>và y=[y1,y2,…,yN] chúng ta cần tìm ww để biểu thức sau đây đạt giá trị lớn nhất:</a:t>
                </a:r>
                <a:r>
                  <a:rPr lang="en-US" sz="3100">
                    <a:solidFill>
                      <a:srgbClr val="000000"/>
                    </a:solidFill>
                  </a:rPr>
                  <a:t> </a:t>
                </a:r>
                <a14:m>
                  <m:oMath xmlns:m="http://schemas.openxmlformats.org/officeDocument/2006/math">
                    <m:r>
                      <a:rPr lang="en-US" sz="3100" b="0" i="1" smtClean="0">
                        <a:solidFill>
                          <a:srgbClr val="000000"/>
                        </a:solidFill>
                        <a:effectLst/>
                        <a:latin typeface="Cambria Math" panose="02040503050406030204" pitchFamily="18" charset="0"/>
                      </a:rPr>
                      <m:t>𝑃</m:t>
                    </m:r>
                    <m:d>
                      <m:dPr>
                        <m:ctrlPr>
                          <a:rPr lang="en-US" sz="3100" b="0" i="1" smtClean="0">
                            <a:solidFill>
                              <a:srgbClr val="000000"/>
                            </a:solidFill>
                            <a:effectLst/>
                            <a:latin typeface="Cambria Math" panose="02040503050406030204" pitchFamily="18" charset="0"/>
                          </a:rPr>
                        </m:ctrlPr>
                      </m:dPr>
                      <m:e>
                        <m:r>
                          <a:rPr lang="en-US" sz="3100" b="0" i="1" smtClean="0">
                            <a:solidFill>
                              <a:srgbClr val="000000"/>
                            </a:solidFill>
                            <a:effectLst/>
                            <a:latin typeface="Cambria Math" panose="02040503050406030204" pitchFamily="18" charset="0"/>
                          </a:rPr>
                          <m:t>𝑦</m:t>
                        </m:r>
                      </m:e>
                      <m:e>
                        <m:r>
                          <a:rPr lang="en-US" sz="3100" b="0" i="1" smtClean="0">
                            <a:solidFill>
                              <a:srgbClr val="000000"/>
                            </a:solidFill>
                            <a:effectLst/>
                            <a:latin typeface="Cambria Math" panose="02040503050406030204" pitchFamily="18" charset="0"/>
                          </a:rPr>
                          <m:t>𝑋</m:t>
                        </m:r>
                        <m:r>
                          <a:rPr lang="en-US" sz="3100" b="0" i="1" smtClean="0">
                            <a:solidFill>
                              <a:srgbClr val="000000"/>
                            </a:solidFill>
                            <a:effectLst/>
                            <a:latin typeface="Cambria Math" panose="02040503050406030204" pitchFamily="18" charset="0"/>
                          </a:rPr>
                          <m:t>;</m:t>
                        </m:r>
                        <m:r>
                          <a:rPr lang="en-US" sz="3100" b="0" i="1" smtClean="0">
                            <a:solidFill>
                              <a:srgbClr val="000000"/>
                            </a:solidFill>
                            <a:effectLst/>
                            <a:latin typeface="Cambria Math" panose="02040503050406030204" pitchFamily="18" charset="0"/>
                          </a:rPr>
                          <m:t>𝑤</m:t>
                        </m:r>
                      </m:e>
                    </m:d>
                  </m:oMath>
                </a14:m>
                <a:endParaRPr lang="en-US" sz="3100" b="0" i="0">
                  <a:solidFill>
                    <a:srgbClr val="000000"/>
                  </a:solidFill>
                  <a:effectLst/>
                </a:endParaRPr>
              </a:p>
              <a:p>
                <a:pPr marL="0" indent="0" algn="just">
                  <a:buNone/>
                </a:pPr>
                <a:r>
                  <a:rPr lang="vi-VN" sz="3100" b="0" i="0">
                    <a:solidFill>
                      <a:srgbClr val="000000"/>
                    </a:solidFill>
                    <a:effectLst/>
                  </a:rPr>
                  <a:t>ở đây, ta cũng ký hiệu X,y như các </a:t>
                </a:r>
                <a:r>
                  <a:rPr lang="vi-VN" sz="3100" b="0" i="0" u="none" strike="noStrike">
                    <a:solidFill>
                      <a:srgbClr val="337AB7"/>
                    </a:solidFill>
                    <a:effectLst/>
                    <a:hlinkClick r:id="rId2"/>
                  </a:rPr>
                  <a:t>biến ngẫu nhiên</a:t>
                </a:r>
                <a:r>
                  <a:rPr lang="vi-VN" sz="3100" b="0" i="0">
                    <a:solidFill>
                      <a:srgbClr val="000000"/>
                    </a:solidFill>
                    <a:effectLst/>
                  </a:rPr>
                  <a:t> (random variables). Nói cách khác:</a:t>
                </a:r>
                <a14:m>
                  <m:oMath xmlns:m="http://schemas.openxmlformats.org/officeDocument/2006/math">
                    <m:r>
                      <a:rPr lang="vi-VN" sz="3100" b="0" i="1" smtClean="0">
                        <a:solidFill>
                          <a:srgbClr val="000000"/>
                        </a:solidFill>
                        <a:effectLst/>
                        <a:latin typeface="Cambria Math" panose="02040503050406030204" pitchFamily="18" charset="0"/>
                      </a:rPr>
                      <m:t>𝑤</m:t>
                    </m:r>
                    <m:r>
                      <a:rPr lang="vi-VN" sz="3100" b="0" i="1" smtClean="0">
                        <a:solidFill>
                          <a:srgbClr val="000000"/>
                        </a:solidFill>
                        <a:effectLst/>
                        <a:latin typeface="Cambria Math" panose="02040503050406030204" pitchFamily="18" charset="0"/>
                      </a:rPr>
                      <m:t>=</m:t>
                    </m:r>
                    <m:r>
                      <a:rPr lang="vi-VN" sz="3100" b="0" i="1" smtClean="0">
                        <a:solidFill>
                          <a:srgbClr val="000000"/>
                        </a:solidFill>
                        <a:effectLst/>
                        <a:latin typeface="Cambria Math" panose="02040503050406030204" pitchFamily="18" charset="0"/>
                      </a:rPr>
                      <m:t>𝑎𝑟𝑔𝑚𝑎𝑥𝑤𝑃</m:t>
                    </m:r>
                    <m:r>
                      <a:rPr lang="vi-VN" sz="3100" b="0" i="1" smtClean="0">
                        <a:solidFill>
                          <a:srgbClr val="000000"/>
                        </a:solidFill>
                        <a:effectLst/>
                        <a:latin typeface="Cambria Math" panose="02040503050406030204" pitchFamily="18" charset="0"/>
                      </a:rPr>
                      <m:t>(</m:t>
                    </m:r>
                    <m:r>
                      <a:rPr lang="vi-VN" sz="3100" b="0" i="1" smtClean="0">
                        <a:solidFill>
                          <a:srgbClr val="000000"/>
                        </a:solidFill>
                        <a:effectLst/>
                        <a:latin typeface="Cambria Math" panose="02040503050406030204" pitchFamily="18" charset="0"/>
                      </a:rPr>
                      <m:t>𝑦</m:t>
                    </m:r>
                    <m:r>
                      <a:rPr lang="vi-VN" sz="3100" b="0" i="1" smtClean="0">
                        <a:solidFill>
                          <a:srgbClr val="000000"/>
                        </a:solidFill>
                        <a:effectLst/>
                        <a:latin typeface="Cambria Math" panose="02040503050406030204" pitchFamily="18" charset="0"/>
                      </a:rPr>
                      <m:t>|</m:t>
                    </m:r>
                    <m:r>
                      <a:rPr lang="vi-VN" sz="3100" b="0" i="1" smtClean="0">
                        <a:solidFill>
                          <a:srgbClr val="000000"/>
                        </a:solidFill>
                        <a:effectLst/>
                        <a:latin typeface="Cambria Math" panose="02040503050406030204" pitchFamily="18" charset="0"/>
                      </a:rPr>
                      <m:t>𝑋</m:t>
                    </m:r>
                    <m:r>
                      <a:rPr lang="vi-VN" sz="3100" b="0" i="1" smtClean="0">
                        <a:solidFill>
                          <a:srgbClr val="000000"/>
                        </a:solidFill>
                        <a:effectLst/>
                        <a:latin typeface="Cambria Math" panose="02040503050406030204" pitchFamily="18" charset="0"/>
                      </a:rPr>
                      <m:t>;</m:t>
                    </m:r>
                    <m:r>
                      <a:rPr lang="vi-VN" sz="3100" b="0" i="1" smtClean="0">
                        <a:solidFill>
                          <a:srgbClr val="000000"/>
                        </a:solidFill>
                        <a:effectLst/>
                        <a:latin typeface="Cambria Math" panose="02040503050406030204" pitchFamily="18" charset="0"/>
                      </a:rPr>
                      <m:t>𝑤</m:t>
                    </m:r>
                    <m:r>
                      <a:rPr lang="vi-VN" sz="3100" b="0" i="1" smtClean="0">
                        <a:solidFill>
                          <a:srgbClr val="000000"/>
                        </a:solidFill>
                        <a:effectLst/>
                        <a:latin typeface="Cambria Math" panose="02040503050406030204" pitchFamily="18" charset="0"/>
                      </a:rPr>
                      <m:t>)</m:t>
                    </m:r>
                  </m:oMath>
                </a14:m>
                <a:endParaRPr lang="vi-VN" sz="3100" b="0" i="0">
                  <a:solidFill>
                    <a:srgbClr val="000000"/>
                  </a:solidFill>
                  <a:effectLst/>
                </a:endParaRPr>
              </a:p>
              <a:p>
                <a:pPr marL="0" indent="0">
                  <a:buNone/>
                </a:pPr>
                <a:endParaRPr lang="en-US"/>
              </a:p>
            </p:txBody>
          </p:sp>
        </mc:Choice>
        <mc:Fallback xmlns="">
          <p:sp>
            <p:nvSpPr>
              <p:cNvPr id="3" name="Content Placeholder 2">
                <a:extLst>
                  <a:ext uri="{FF2B5EF4-FFF2-40B4-BE49-F238E27FC236}">
                    <a16:creationId xmlns:a16="http://schemas.microsoft.com/office/drawing/2014/main" id="{98D427F5-810F-4187-8045-A899F9C64A94}"/>
                  </a:ext>
                </a:extLst>
              </p:cNvPr>
              <p:cNvSpPr>
                <a:spLocks noGrp="1" noRot="1" noChangeAspect="1" noMove="1" noResize="1" noEditPoints="1" noAdjustHandles="1" noChangeArrowheads="1" noChangeShapeType="1" noTextEdit="1"/>
              </p:cNvSpPr>
              <p:nvPr>
                <p:ph idx="1"/>
              </p:nvPr>
            </p:nvSpPr>
            <p:spPr>
              <a:blipFill>
                <a:blip r:embed="rId3"/>
                <a:stretch>
                  <a:fillRect l="-762" t="-2018" r="-635"/>
                </a:stretch>
              </a:blipFill>
            </p:spPr>
            <p:txBody>
              <a:bodyPr/>
              <a:lstStyle/>
              <a:p>
                <a:r>
                  <a:rPr lang="en-US">
                    <a:noFill/>
                  </a:rPr>
                  <a:t> </a:t>
                </a:r>
              </a:p>
            </p:txBody>
          </p:sp>
        </mc:Fallback>
      </mc:AlternateContent>
    </p:spTree>
    <p:extLst>
      <p:ext uri="{BB962C8B-B14F-4D97-AF65-F5344CB8AC3E}">
        <p14:creationId xmlns:p14="http://schemas.microsoft.com/office/powerpoint/2010/main" val="136301016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70C9-941B-48FC-AF09-2B83EFA7862F}"/>
              </a:ext>
            </a:extLst>
          </p:cNvPr>
          <p:cNvSpPr>
            <a:spLocks noGrp="1"/>
          </p:cNvSpPr>
          <p:nvPr>
            <p:ph type="title"/>
          </p:nvPr>
        </p:nvSpPr>
        <p:spPr/>
        <p:txBody>
          <a:bodyPr>
            <a:normAutofit/>
          </a:bodyPr>
          <a:lstStyle/>
          <a:p>
            <a:pPr algn="l"/>
            <a:r>
              <a:rPr lang="vi-VN" sz="2800" b="0" i="0">
                <a:solidFill>
                  <a:srgbClr val="000000"/>
                </a:solidFill>
                <a:effectLst/>
                <a:latin typeface="+mn-lt"/>
              </a:rPr>
              <a:t>Hàm mất mát và phương pháp tối ưu</a:t>
            </a:r>
            <a:endParaRPr lang="en-US" sz="28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D0AC8D-3BF9-4167-AC23-DFBCE18B35AE}"/>
                  </a:ext>
                </a:extLst>
              </p:cNvPr>
              <p:cNvSpPr>
                <a:spLocks noGrp="1"/>
              </p:cNvSpPr>
              <p:nvPr>
                <p:ph idx="1"/>
              </p:nvPr>
            </p:nvSpPr>
            <p:spPr>
              <a:xfrm>
                <a:off x="1154954" y="2603500"/>
                <a:ext cx="9097410" cy="3416300"/>
              </a:xfrm>
            </p:spPr>
            <p:txBody>
              <a:bodyPr>
                <a:normAutofit fontScale="92500" lnSpcReduction="10000"/>
              </a:bodyPr>
              <a:lstStyle/>
              <a:p>
                <a:pPr algn="just"/>
                <a:r>
                  <a:rPr lang="vi-VN" sz="2600" b="0" i="0">
                    <a:solidFill>
                      <a:srgbClr val="000000"/>
                    </a:solidFill>
                    <a:effectLst/>
                    <a:latin typeface="+mj-lt"/>
                  </a:rPr>
                  <a:t>Giả sử thêm rằng các điểm dữ liệu được sinh ra một cách ngẫu nhiên độc lập với nhau (independent), ta có thể viết:</a:t>
                </a:r>
                <a:endParaRPr lang="en-US" sz="2600" b="0" i="0">
                  <a:solidFill>
                    <a:srgbClr val="000000"/>
                  </a:solidFill>
                  <a:effectLst/>
                  <a:latin typeface="+mj-lt"/>
                </a:endParaRPr>
              </a:p>
              <a:p>
                <a:pPr marL="0" indent="0" algn="just">
                  <a:buNone/>
                </a:pPr>
                <a14:m>
                  <m:oMath xmlns:m="http://schemas.openxmlformats.org/officeDocument/2006/math">
                    <m:r>
                      <a:rPr lang="vi-VN" sz="2600" b="0" i="1" smtClean="0">
                        <a:solidFill>
                          <a:srgbClr val="000000"/>
                        </a:solidFill>
                        <a:effectLst/>
                        <a:latin typeface="+mj-lt"/>
                      </a:rPr>
                      <m:t>𝑃</m:t>
                    </m:r>
                    <m:r>
                      <a:rPr lang="vi-VN" sz="2600" b="0" i="1" smtClean="0">
                        <a:solidFill>
                          <a:srgbClr val="000000"/>
                        </a:solidFill>
                        <a:effectLst/>
                        <a:latin typeface="+mj-lt"/>
                      </a:rPr>
                      <m:t>(</m:t>
                    </m:r>
                    <m:r>
                      <a:rPr lang="vi-VN" sz="2600" b="0" i="1" smtClean="0">
                        <a:solidFill>
                          <a:srgbClr val="000000"/>
                        </a:solidFill>
                        <a:effectLst/>
                        <a:latin typeface="+mj-lt"/>
                      </a:rPr>
                      <m:t>𝑦</m:t>
                    </m:r>
                    <m:r>
                      <a:rPr lang="vi-VN" sz="2600" b="0" i="1" smtClean="0">
                        <a:solidFill>
                          <a:srgbClr val="000000"/>
                        </a:solidFill>
                        <a:effectLst/>
                        <a:latin typeface="+mj-lt"/>
                      </a:rPr>
                      <m:t>|</m:t>
                    </m:r>
                    <m:r>
                      <a:rPr lang="vi-VN" sz="2600" b="0" i="1" smtClean="0">
                        <a:solidFill>
                          <a:srgbClr val="000000"/>
                        </a:solidFill>
                        <a:effectLst/>
                        <a:latin typeface="+mj-lt"/>
                      </a:rPr>
                      <m:t>𝑋</m:t>
                    </m:r>
                    <m:r>
                      <a:rPr lang="vi-VN" sz="2600" b="0" i="1" smtClean="0">
                        <a:solidFill>
                          <a:srgbClr val="000000"/>
                        </a:solidFill>
                        <a:effectLst/>
                        <a:latin typeface="+mj-lt"/>
                      </a:rPr>
                      <m:t>;</m:t>
                    </m:r>
                    <m:r>
                      <a:rPr lang="vi-VN" sz="2600" b="0" i="1" smtClean="0">
                        <a:solidFill>
                          <a:srgbClr val="000000"/>
                        </a:solidFill>
                        <a:effectLst/>
                        <a:latin typeface="+mj-lt"/>
                      </a:rPr>
                      <m:t>𝑤</m:t>
                    </m:r>
                    <m:r>
                      <a:rPr lang="vi-VN" sz="2600" b="0" i="1" smtClean="0">
                        <a:solidFill>
                          <a:srgbClr val="000000"/>
                        </a:solidFill>
                        <a:effectLst/>
                        <a:latin typeface="+mj-lt"/>
                      </a:rPr>
                      <m:t>)=</m:t>
                    </m:r>
                    <m:m>
                      <m:mPr>
                        <m:mcs>
                          <m:mc>
                            <m:mcPr>
                              <m:count m:val="1"/>
                              <m:mcJc m:val="center"/>
                            </m:mcPr>
                          </m:mc>
                        </m:mcs>
                        <m:ctrlPr>
                          <a:rPr lang="vi-VN" sz="2600" b="0" i="1" smtClean="0">
                            <a:solidFill>
                              <a:srgbClr val="000000"/>
                            </a:solidFill>
                            <a:effectLst/>
                            <a:latin typeface="+mj-lt"/>
                          </a:rPr>
                        </m:ctrlPr>
                      </m:mPr>
                      <m:mr>
                        <m:e>
                          <m:r>
                            <m:rPr>
                              <m:brk m:alnAt="7"/>
                            </m:rPr>
                            <a:rPr lang="en-US" sz="2600" b="0" i="1" smtClean="0">
                              <a:solidFill>
                                <a:srgbClr val="000000"/>
                              </a:solidFill>
                              <a:effectLst/>
                              <a:latin typeface="+mj-lt"/>
                            </a:rPr>
                            <m:t>𝑁</m:t>
                          </m:r>
                        </m:e>
                      </m:mr>
                      <m:mr>
                        <m:e>
                          <m:r>
                            <a:rPr lang="vi-VN" sz="2600" b="0" i="1" smtClean="0">
                              <a:solidFill>
                                <a:srgbClr val="000000"/>
                              </a:solidFill>
                              <a:effectLst/>
                              <a:latin typeface="+mj-lt"/>
                            </a:rPr>
                            <m:t>∏</m:t>
                          </m:r>
                        </m:e>
                      </m:mr>
                      <m:mr>
                        <m:e>
                          <m:r>
                            <a:rPr lang="en-US" sz="2600" b="0" i="1" smtClean="0">
                              <a:solidFill>
                                <a:srgbClr val="000000"/>
                              </a:solidFill>
                              <a:effectLst/>
                              <a:latin typeface="+mj-lt"/>
                            </a:rPr>
                            <m:t>𝑖</m:t>
                          </m:r>
                          <m:r>
                            <a:rPr lang="en-US" sz="2600" b="0" i="1" smtClean="0">
                              <a:solidFill>
                                <a:srgbClr val="000000"/>
                              </a:solidFill>
                              <a:effectLst/>
                              <a:latin typeface="+mj-lt"/>
                            </a:rPr>
                            <m:t>=1</m:t>
                          </m:r>
                        </m:e>
                      </m:mr>
                    </m:m>
                    <m:r>
                      <a:rPr lang="vi-VN" sz="2600" b="0" i="1" smtClean="0">
                        <a:solidFill>
                          <a:srgbClr val="000000"/>
                        </a:solidFill>
                        <a:effectLst/>
                        <a:latin typeface="+mj-lt"/>
                      </a:rPr>
                      <m:t>=</m:t>
                    </m:r>
                    <m:r>
                      <a:rPr lang="vi-VN" sz="2600" b="0" i="1" smtClean="0">
                        <a:solidFill>
                          <a:srgbClr val="000000"/>
                        </a:solidFill>
                        <a:effectLst/>
                        <a:latin typeface="+mj-lt"/>
                      </a:rPr>
                      <m:t>𝑃</m:t>
                    </m:r>
                    <m:r>
                      <a:rPr lang="vi-VN" sz="2600" b="0" i="1" smtClean="0">
                        <a:solidFill>
                          <a:srgbClr val="000000"/>
                        </a:solidFill>
                        <a:effectLst/>
                        <a:latin typeface="+mj-lt"/>
                      </a:rPr>
                      <m:t>(</m:t>
                    </m:r>
                    <m:sSub>
                      <m:sSubPr>
                        <m:ctrlPr>
                          <a:rPr lang="vi-VN" sz="2600" b="0" i="1" smtClean="0">
                            <a:solidFill>
                              <a:srgbClr val="000000"/>
                            </a:solidFill>
                            <a:effectLst/>
                            <a:latin typeface="+mj-lt"/>
                          </a:rPr>
                        </m:ctrlPr>
                      </m:sSubPr>
                      <m:e>
                        <m:r>
                          <a:rPr lang="en-US" sz="2600" b="0" i="1" smtClean="0">
                            <a:solidFill>
                              <a:srgbClr val="000000"/>
                            </a:solidFill>
                            <a:effectLst/>
                            <a:latin typeface="+mj-lt"/>
                          </a:rPr>
                          <m:t>𝑦</m:t>
                        </m:r>
                      </m:e>
                      <m:sub>
                        <m:r>
                          <a:rPr lang="en-US" sz="2600" b="0" i="1" smtClean="0">
                            <a:solidFill>
                              <a:srgbClr val="000000"/>
                            </a:solidFill>
                            <a:effectLst/>
                            <a:latin typeface="+mj-lt"/>
                          </a:rPr>
                          <m:t>𝑖</m:t>
                        </m:r>
                      </m:sub>
                    </m:sSub>
                    <m:r>
                      <a:rPr lang="vi-VN" sz="2600" b="0" i="1" smtClean="0">
                        <a:solidFill>
                          <a:srgbClr val="000000"/>
                        </a:solidFill>
                        <a:effectLst/>
                        <a:latin typeface="+mj-lt"/>
                      </a:rPr>
                      <m:t>|</m:t>
                    </m:r>
                    <m:sSub>
                      <m:sSubPr>
                        <m:ctrlPr>
                          <a:rPr lang="vi-VN" sz="2600" b="0" i="1" smtClean="0">
                            <a:solidFill>
                              <a:srgbClr val="000000"/>
                            </a:solidFill>
                            <a:effectLst/>
                            <a:latin typeface="+mj-lt"/>
                          </a:rPr>
                        </m:ctrlPr>
                      </m:sSubPr>
                      <m:e>
                        <m:r>
                          <a:rPr lang="en-US" sz="2600" b="0" i="1" smtClean="0">
                            <a:solidFill>
                              <a:srgbClr val="000000"/>
                            </a:solidFill>
                            <a:effectLst/>
                            <a:latin typeface="+mj-lt"/>
                          </a:rPr>
                          <m:t>𝑥</m:t>
                        </m:r>
                      </m:e>
                      <m:sub>
                        <m:r>
                          <a:rPr lang="en-US" sz="2600" b="0" i="1" smtClean="0">
                            <a:solidFill>
                              <a:srgbClr val="000000"/>
                            </a:solidFill>
                            <a:effectLst/>
                            <a:latin typeface="+mj-lt"/>
                          </a:rPr>
                          <m:t>𝑖</m:t>
                        </m:r>
                      </m:sub>
                    </m:sSub>
                    <m:r>
                      <a:rPr lang="vi-VN" sz="2600" b="0" i="1" smtClean="0">
                        <a:solidFill>
                          <a:srgbClr val="000000"/>
                        </a:solidFill>
                        <a:effectLst/>
                        <a:latin typeface="+mj-lt"/>
                      </a:rPr>
                      <m:t>;</m:t>
                    </m:r>
                    <m:r>
                      <a:rPr lang="vi-VN" sz="2600" b="0" i="1" smtClean="0">
                        <a:solidFill>
                          <a:srgbClr val="000000"/>
                        </a:solidFill>
                        <a:effectLst/>
                        <a:latin typeface="+mj-lt"/>
                      </a:rPr>
                      <m:t>𝑤</m:t>
                    </m:r>
                    <m:r>
                      <a:rPr lang="vi-VN" sz="2600" b="0" i="1" smtClean="0">
                        <a:solidFill>
                          <a:srgbClr val="000000"/>
                        </a:solidFill>
                        <a:effectLst/>
                        <a:latin typeface="+mj-lt"/>
                      </a:rPr>
                      <m:t>) =</m:t>
                    </m:r>
                    <m:m>
                      <m:mPr>
                        <m:mcs>
                          <m:mc>
                            <m:mcPr>
                              <m:count m:val="1"/>
                              <m:mcJc m:val="center"/>
                            </m:mcPr>
                          </m:mc>
                        </m:mcs>
                        <m:ctrlPr>
                          <a:rPr lang="vi-VN" sz="2600" b="0" i="1" smtClean="0">
                            <a:solidFill>
                              <a:srgbClr val="000000"/>
                            </a:solidFill>
                            <a:effectLst/>
                            <a:latin typeface="+mj-lt"/>
                          </a:rPr>
                        </m:ctrlPr>
                      </m:mPr>
                      <m:mr>
                        <m:e>
                          <m:r>
                            <m:rPr>
                              <m:brk m:alnAt="7"/>
                            </m:rPr>
                            <a:rPr lang="en-US" sz="2600" b="0" i="1" smtClean="0">
                              <a:solidFill>
                                <a:srgbClr val="000000"/>
                              </a:solidFill>
                              <a:effectLst/>
                              <a:latin typeface="+mj-lt"/>
                            </a:rPr>
                            <m:t>𝑁</m:t>
                          </m:r>
                        </m:e>
                      </m:mr>
                      <m:mr>
                        <m:e>
                          <m:r>
                            <a:rPr lang="vi-VN" sz="2600" b="0" i="1" smtClean="0">
                              <a:solidFill>
                                <a:srgbClr val="000000"/>
                              </a:solidFill>
                              <a:effectLst/>
                              <a:latin typeface="+mj-lt"/>
                            </a:rPr>
                            <m:t>∏</m:t>
                          </m:r>
                        </m:e>
                      </m:mr>
                      <m:mr>
                        <m:e>
                          <m:r>
                            <a:rPr lang="en-US" sz="2600" b="0" i="1" smtClean="0">
                              <a:solidFill>
                                <a:srgbClr val="000000"/>
                              </a:solidFill>
                              <a:effectLst/>
                              <a:latin typeface="+mj-lt"/>
                            </a:rPr>
                            <m:t>𝑖</m:t>
                          </m:r>
                          <m:r>
                            <a:rPr lang="en-US" sz="2600" b="0" i="1" smtClean="0">
                              <a:solidFill>
                                <a:srgbClr val="000000"/>
                              </a:solidFill>
                              <a:effectLst/>
                              <a:latin typeface="+mj-lt"/>
                            </a:rPr>
                            <m:t>=1</m:t>
                          </m:r>
                        </m:e>
                      </m:mr>
                    </m:m>
                    <m:r>
                      <a:rPr lang="vi-VN" sz="2600" b="0" i="1" smtClean="0">
                        <a:solidFill>
                          <a:srgbClr val="000000"/>
                        </a:solidFill>
                        <a:effectLst/>
                        <a:latin typeface="+mj-lt"/>
                      </a:rPr>
                      <m:t>=</m:t>
                    </m:r>
                    <m:sSubSup>
                      <m:sSubSupPr>
                        <m:ctrlPr>
                          <a:rPr lang="vi-VN" sz="2600" b="0" i="1" smtClean="0">
                            <a:solidFill>
                              <a:srgbClr val="000000"/>
                            </a:solidFill>
                            <a:effectLst/>
                            <a:latin typeface="+mj-lt"/>
                          </a:rPr>
                        </m:ctrlPr>
                      </m:sSubSupPr>
                      <m:e>
                        <m:r>
                          <a:rPr lang="en-US" sz="2600" b="0" i="1" smtClean="0">
                            <a:solidFill>
                              <a:srgbClr val="000000"/>
                            </a:solidFill>
                            <a:effectLst/>
                            <a:latin typeface="+mj-lt"/>
                          </a:rPr>
                          <m:t>𝑥</m:t>
                        </m:r>
                      </m:e>
                      <m:sub>
                        <m:r>
                          <a:rPr lang="en-US" sz="2600" b="0" i="1" smtClean="0">
                            <a:solidFill>
                              <a:srgbClr val="000000"/>
                            </a:solidFill>
                            <a:effectLst/>
                            <a:latin typeface="+mj-lt"/>
                          </a:rPr>
                          <m:t>𝑖</m:t>
                        </m:r>
                      </m:sub>
                      <m:sup>
                        <m:sSub>
                          <m:sSubPr>
                            <m:ctrlPr>
                              <a:rPr lang="vi-VN" sz="2600" b="0" i="1" smtClean="0">
                                <a:solidFill>
                                  <a:srgbClr val="000000"/>
                                </a:solidFill>
                                <a:effectLst/>
                                <a:latin typeface="+mj-lt"/>
                              </a:rPr>
                            </m:ctrlPr>
                          </m:sSubPr>
                          <m:e>
                            <m:r>
                              <a:rPr lang="en-US" sz="2600" b="0" i="1" smtClean="0">
                                <a:solidFill>
                                  <a:srgbClr val="000000"/>
                                </a:solidFill>
                                <a:effectLst/>
                                <a:latin typeface="+mj-lt"/>
                              </a:rPr>
                              <m:t>𝑦</m:t>
                            </m:r>
                          </m:e>
                          <m:sub>
                            <m:r>
                              <a:rPr lang="en-US" sz="2600" b="0" i="1" smtClean="0">
                                <a:solidFill>
                                  <a:srgbClr val="000000"/>
                                </a:solidFill>
                                <a:effectLst/>
                                <a:latin typeface="+mj-lt"/>
                              </a:rPr>
                              <m:t>𝑖</m:t>
                            </m:r>
                          </m:sub>
                        </m:sSub>
                      </m:sup>
                    </m:sSubSup>
                    <m:sSup>
                      <m:sSupPr>
                        <m:ctrlPr>
                          <a:rPr lang="vi-VN" sz="2600" b="0" i="1" smtClean="0">
                            <a:solidFill>
                              <a:srgbClr val="000000"/>
                            </a:solidFill>
                            <a:effectLst/>
                            <a:latin typeface="+mj-lt"/>
                          </a:rPr>
                        </m:ctrlPr>
                      </m:sSupPr>
                      <m:e>
                        <m:r>
                          <a:rPr lang="en-US" sz="2600" b="0" i="1" smtClean="0">
                            <a:solidFill>
                              <a:srgbClr val="000000"/>
                            </a:solidFill>
                            <a:effectLst/>
                            <a:latin typeface="+mj-lt"/>
                          </a:rPr>
                          <m:t>(1−</m:t>
                        </m:r>
                        <m:sSub>
                          <m:sSubPr>
                            <m:ctrlPr>
                              <a:rPr lang="en-US" sz="2600" b="0" i="1" smtClean="0">
                                <a:solidFill>
                                  <a:srgbClr val="000000"/>
                                </a:solidFill>
                                <a:effectLst/>
                                <a:latin typeface="+mj-lt"/>
                              </a:rPr>
                            </m:ctrlPr>
                          </m:sSubPr>
                          <m:e>
                            <m:r>
                              <a:rPr lang="en-US" sz="2600" b="0" i="1" smtClean="0">
                                <a:solidFill>
                                  <a:srgbClr val="000000"/>
                                </a:solidFill>
                                <a:effectLst/>
                                <a:latin typeface="+mj-lt"/>
                              </a:rPr>
                              <m:t>𝑧</m:t>
                            </m:r>
                          </m:e>
                          <m:sub>
                            <m:r>
                              <a:rPr lang="en-US" sz="2600" b="0" i="1" smtClean="0">
                                <a:solidFill>
                                  <a:srgbClr val="000000"/>
                                </a:solidFill>
                                <a:effectLst/>
                                <a:latin typeface="+mj-lt"/>
                              </a:rPr>
                              <m:t>𝑖</m:t>
                            </m:r>
                          </m:sub>
                        </m:sSub>
                        <m:r>
                          <a:rPr lang="en-US" sz="2600" b="0" i="1" smtClean="0">
                            <a:solidFill>
                              <a:srgbClr val="000000"/>
                            </a:solidFill>
                            <a:effectLst/>
                            <a:latin typeface="+mj-lt"/>
                          </a:rPr>
                          <m:t>)</m:t>
                        </m:r>
                      </m:e>
                      <m:sup>
                        <m:r>
                          <a:rPr lang="en-US" sz="2600" b="0" i="1" smtClean="0">
                            <a:solidFill>
                              <a:srgbClr val="000000"/>
                            </a:solidFill>
                            <a:effectLst/>
                            <a:latin typeface="+mj-lt"/>
                          </a:rPr>
                          <m:t>1−</m:t>
                        </m:r>
                        <m:sSub>
                          <m:sSubPr>
                            <m:ctrlPr>
                              <a:rPr lang="en-US" sz="2600" b="0" i="1" smtClean="0">
                                <a:solidFill>
                                  <a:srgbClr val="000000"/>
                                </a:solidFill>
                                <a:effectLst/>
                                <a:latin typeface="+mj-lt"/>
                              </a:rPr>
                            </m:ctrlPr>
                          </m:sSubPr>
                          <m:e>
                            <m:r>
                              <a:rPr lang="en-US" sz="2600" b="0" i="1" smtClean="0">
                                <a:solidFill>
                                  <a:srgbClr val="000000"/>
                                </a:solidFill>
                                <a:effectLst/>
                                <a:latin typeface="+mj-lt"/>
                              </a:rPr>
                              <m:t>𝑦</m:t>
                            </m:r>
                          </m:e>
                          <m:sub>
                            <m:r>
                              <a:rPr lang="en-US" sz="2600" b="0" i="1" smtClean="0">
                                <a:solidFill>
                                  <a:srgbClr val="000000"/>
                                </a:solidFill>
                                <a:effectLst/>
                                <a:latin typeface="+mj-lt"/>
                              </a:rPr>
                              <m:t>𝑖</m:t>
                            </m:r>
                          </m:sub>
                        </m:sSub>
                      </m:sup>
                    </m:sSup>
                    <m:r>
                      <a:rPr lang="vi-VN" sz="2600" b="0" i="1" smtClean="0">
                        <a:solidFill>
                          <a:srgbClr val="000000"/>
                        </a:solidFill>
                        <a:effectLst/>
                        <a:latin typeface="+mj-lt"/>
                      </a:rPr>
                      <m:t> </m:t>
                    </m:r>
                  </m:oMath>
                </a14:m>
                <a:r>
                  <a:rPr lang="vi-VN" sz="2600" b="0" i="0">
                    <a:solidFill>
                      <a:srgbClr val="000000"/>
                    </a:solidFill>
                    <a:effectLst/>
                    <a:latin typeface="+mj-lt"/>
                  </a:rPr>
                  <a:t>với ∏ là ký hiệu của tích. Bạn đọc có thể muốn đọc thêm v</a:t>
                </a:r>
                <a:r>
                  <a:rPr lang="en-US" sz="2600">
                    <a:solidFill>
                      <a:srgbClr val="000000"/>
                    </a:solidFill>
                    <a:latin typeface="+mj-lt"/>
                    <a:cs typeface="Times New Roman" panose="02020603050405020304" pitchFamily="18" charset="0"/>
                  </a:rPr>
                  <a:t>ề độc lập thống kê. </a:t>
                </a:r>
                <a:endParaRPr lang="vi-VN" sz="2600" b="0">
                  <a:solidFill>
                    <a:srgbClr val="000000"/>
                  </a:solidFill>
                  <a:effectLst/>
                  <a:latin typeface="+mj-lt"/>
                </a:endParaRPr>
              </a:p>
              <a:p>
                <a:pPr marL="0" indent="0" algn="just">
                  <a:buNone/>
                </a:pPr>
                <a:r>
                  <a:rPr lang="vi-VN" sz="2600" b="0" i="0">
                    <a:solidFill>
                      <a:srgbClr val="000000"/>
                    </a:solidFill>
                    <a:effectLst/>
                    <a:latin typeface="+mj-lt"/>
                  </a:rPr>
                  <a:t>Trực tiếp tối ưu hàm số này theo ww nhìn qua không đơn giản! Hơn nữa, khi N lớn, tích của N số nhỏ hơn 1 có thể dẫn tới sai số trong tính toán (numerial error) vì tích là một số quá nhỏ.</a:t>
                </a:r>
              </a:p>
              <a:p>
                <a:pPr marL="0" indent="0">
                  <a:buNone/>
                </a:pPr>
                <a:endParaRPr lang="en-US"/>
              </a:p>
            </p:txBody>
          </p:sp>
        </mc:Choice>
        <mc:Fallback>
          <p:sp>
            <p:nvSpPr>
              <p:cNvPr id="3" name="Content Placeholder 2">
                <a:extLst>
                  <a:ext uri="{FF2B5EF4-FFF2-40B4-BE49-F238E27FC236}">
                    <a16:creationId xmlns:a16="http://schemas.microsoft.com/office/drawing/2014/main" id="{8CD0AC8D-3BF9-4167-AC23-DFBCE18B35AE}"/>
                  </a:ext>
                </a:extLst>
              </p:cNvPr>
              <p:cNvSpPr>
                <a:spLocks noGrp="1" noRot="1" noChangeAspect="1" noMove="1" noResize="1" noEditPoints="1" noAdjustHandles="1" noChangeArrowheads="1" noChangeShapeType="1" noTextEdit="1"/>
              </p:cNvSpPr>
              <p:nvPr>
                <p:ph idx="1"/>
              </p:nvPr>
            </p:nvSpPr>
            <p:spPr>
              <a:xfrm>
                <a:off x="1154954" y="2603500"/>
                <a:ext cx="9097410" cy="3416300"/>
              </a:xfrm>
              <a:blipFill>
                <a:blip r:embed="rId2"/>
                <a:stretch>
                  <a:fillRect l="-1005" t="-2496" r="-1005"/>
                </a:stretch>
              </a:blipFill>
            </p:spPr>
            <p:txBody>
              <a:bodyPr/>
              <a:lstStyle/>
              <a:p>
                <a:r>
                  <a:rPr lang="en-US">
                    <a:noFill/>
                  </a:rPr>
                  <a:t> </a:t>
                </a:r>
              </a:p>
            </p:txBody>
          </p:sp>
        </mc:Fallback>
      </mc:AlternateContent>
    </p:spTree>
    <p:extLst>
      <p:ext uri="{BB962C8B-B14F-4D97-AF65-F5344CB8AC3E}">
        <p14:creationId xmlns:p14="http://schemas.microsoft.com/office/powerpoint/2010/main" val="22581408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6FC2-303D-440D-AA9B-A3DBDF1E9D5F}"/>
              </a:ext>
            </a:extLst>
          </p:cNvPr>
          <p:cNvSpPr>
            <a:spLocks noGrp="1"/>
          </p:cNvSpPr>
          <p:nvPr>
            <p:ph type="title"/>
          </p:nvPr>
        </p:nvSpPr>
        <p:spPr/>
        <p:txBody>
          <a:bodyPr>
            <a:normAutofit/>
          </a:bodyPr>
          <a:lstStyle/>
          <a:p>
            <a:pPr algn="l"/>
            <a:r>
              <a:rPr lang="vi-VN" sz="2800" b="0" i="0">
                <a:solidFill>
                  <a:schemeClr val="accent1">
                    <a:lumMod val="40000"/>
                    <a:lumOff val="60000"/>
                  </a:schemeClr>
                </a:solidFill>
                <a:effectLst/>
              </a:rPr>
              <a:t>Hàm mất mát và phương pháp tối ưu</a:t>
            </a:r>
            <a:endParaRPr lang="en-US" sz="2800">
              <a:solidFill>
                <a:schemeClr val="accent1">
                  <a:lumMod val="40000"/>
                  <a:lumOff val="60000"/>
                </a:schemeClr>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FE6075-0C4E-48B8-ACE1-E126D09FFE98}"/>
                  </a:ext>
                </a:extLst>
              </p:cNvPr>
              <p:cNvSpPr>
                <a:spLocks noGrp="1"/>
              </p:cNvSpPr>
              <p:nvPr>
                <p:ph idx="1"/>
              </p:nvPr>
            </p:nvSpPr>
            <p:spPr/>
            <p:txBody>
              <a:bodyPr>
                <a:normAutofit fontScale="92500" lnSpcReduction="20000"/>
              </a:bodyPr>
              <a:lstStyle/>
              <a:p>
                <a:pPr marL="0" indent="0" algn="just">
                  <a:buNone/>
                </a:pPr>
                <a:r>
                  <a:rPr lang="vi-VN" b="0" i="0">
                    <a:solidFill>
                      <a:srgbClr val="000000"/>
                    </a:solidFill>
                    <a:effectLst/>
                    <a:latin typeface="Arial" panose="020B0604020202020204" pitchFamily="34" charset="0"/>
                  </a:rPr>
                  <a:t> </a:t>
                </a:r>
                <a:r>
                  <a:rPr lang="vi-VN" sz="2600" b="0" i="0">
                    <a:solidFill>
                      <a:srgbClr val="000000"/>
                    </a:solidFill>
                    <a:effectLst/>
                    <a:latin typeface="+mj-lt"/>
                  </a:rPr>
                  <a:t>Một phương pháp thường được sử dụng đó là lấy logarit tự nhiên (cơ số e) của </a:t>
                </a:r>
                <a:r>
                  <a:rPr lang="vi-VN" sz="2600" b="0" i="1">
                    <a:solidFill>
                      <a:srgbClr val="000000"/>
                    </a:solidFill>
                    <a:effectLst/>
                    <a:latin typeface="+mj-lt"/>
                  </a:rPr>
                  <a:t>likelihood function</a:t>
                </a:r>
                <a:r>
                  <a:rPr lang="vi-VN" sz="2600" b="0" i="0">
                    <a:solidFill>
                      <a:srgbClr val="000000"/>
                    </a:solidFill>
                    <a:effectLst/>
                    <a:latin typeface="+mj-lt"/>
                  </a:rPr>
                  <a:t> biến phép nhân thành phép cộng và để tránh việc số quá nhỏ. Sau đó lấy ngược dấu để được một hàm và coi nó là hàm mất mát. Lúc này bài toán tìm giá trị lớn nhất (maximum likelihood) trở thành bài toán tìm giá trị nhỏ nhất của hàm mất mát (hàm này còn được gọi là negative log likelihood):</a:t>
                </a:r>
                <a:endParaRPr lang="en-US" sz="2600" b="0" i="0">
                  <a:solidFill>
                    <a:srgbClr val="000000"/>
                  </a:solidFill>
                  <a:effectLst/>
                  <a:latin typeface="+mj-lt"/>
                </a:endParaRPr>
              </a:p>
              <a:p>
                <a:pPr marL="0" indent="0">
                  <a:buNone/>
                </a:pPr>
                <a:endParaRPr lang="en-US" sz="2600" b="0" i="0">
                  <a:solidFill>
                    <a:srgbClr val="000000"/>
                  </a:solidFill>
                  <a:effectLst/>
                </a:endParaRPr>
              </a:p>
              <a:p>
                <a:pPr marL="0" indent="0">
                  <a:buNone/>
                </a:pPr>
                <a14:m>
                  <m:oMathPara xmlns:m="http://schemas.openxmlformats.org/officeDocument/2006/math">
                    <m:oMathParaPr>
                      <m:jc m:val="centerGroup"/>
                    </m:oMathParaPr>
                    <m:oMath xmlns:m="http://schemas.openxmlformats.org/officeDocument/2006/math">
                      <m:r>
                        <a:rPr lang="en-US" sz="2600" b="0" i="1" smtClean="0">
                          <a:solidFill>
                            <a:srgbClr val="000000"/>
                          </a:solidFill>
                          <a:effectLst/>
                          <a:latin typeface="Cambria Math" panose="02040503050406030204" pitchFamily="18" charset="0"/>
                          <a:cs typeface="Times New Roman" panose="02020603050405020304" pitchFamily="18" charset="0"/>
                        </a:rPr>
                        <m:t>𝐽</m:t>
                      </m:r>
                      <m:r>
                        <a:rPr lang="en-US" sz="2600" b="0" i="1" smtClean="0">
                          <a:solidFill>
                            <a:srgbClr val="000000"/>
                          </a:solidFill>
                          <a:effectLst/>
                          <a:latin typeface="Cambria Math" panose="02040503050406030204" pitchFamily="18" charset="0"/>
                          <a:cs typeface="Times New Roman" panose="02020603050405020304" pitchFamily="18" charset="0"/>
                        </a:rPr>
                        <m:t>(</m:t>
                      </m:r>
                      <m:r>
                        <a:rPr lang="en-US" sz="2600" b="0" i="1" smtClean="0">
                          <a:solidFill>
                            <a:srgbClr val="000000"/>
                          </a:solidFill>
                          <a:effectLst/>
                          <a:latin typeface="Cambria Math" panose="02040503050406030204" pitchFamily="18" charset="0"/>
                          <a:cs typeface="Times New Roman" panose="02020603050405020304" pitchFamily="18" charset="0"/>
                        </a:rPr>
                        <m:t>𝑤</m:t>
                      </m:r>
                      <m:r>
                        <a:rPr lang="en-US" sz="2600" b="0" i="1" smtClean="0">
                          <a:solidFill>
                            <a:srgbClr val="000000"/>
                          </a:solidFill>
                          <a:effectLst/>
                          <a:latin typeface="Cambria Math" panose="02040503050406030204" pitchFamily="18" charset="0"/>
                          <a:cs typeface="Times New Roman" panose="02020603050405020304" pitchFamily="18" charset="0"/>
                        </a:rPr>
                        <m:t>)=−</m:t>
                      </m:r>
                      <m:r>
                        <a:rPr lang="en-US" sz="2600" b="0" i="1" smtClean="0">
                          <a:solidFill>
                            <a:srgbClr val="000000"/>
                          </a:solidFill>
                          <a:effectLst/>
                          <a:latin typeface="Cambria Math" panose="02040503050406030204" pitchFamily="18" charset="0"/>
                          <a:cs typeface="Times New Roman" panose="02020603050405020304" pitchFamily="18" charset="0"/>
                        </a:rPr>
                        <m:t>𝑙𝑜𝑔𝑃</m:t>
                      </m:r>
                      <m:r>
                        <a:rPr lang="en-US" sz="2600" b="0" i="1" smtClean="0">
                          <a:solidFill>
                            <a:srgbClr val="000000"/>
                          </a:solidFill>
                          <a:effectLst/>
                          <a:latin typeface="Cambria Math" panose="02040503050406030204" pitchFamily="18" charset="0"/>
                          <a:cs typeface="Times New Roman" panose="02020603050405020304" pitchFamily="18" charset="0"/>
                        </a:rPr>
                        <m:t>(</m:t>
                      </m:r>
                      <m:r>
                        <a:rPr lang="en-US" sz="2600" b="0" i="1" smtClean="0">
                          <a:solidFill>
                            <a:srgbClr val="000000"/>
                          </a:solidFill>
                          <a:effectLst/>
                          <a:latin typeface="Cambria Math" panose="02040503050406030204" pitchFamily="18" charset="0"/>
                          <a:cs typeface="Times New Roman" panose="02020603050405020304" pitchFamily="18" charset="0"/>
                        </a:rPr>
                        <m:t>𝑦</m:t>
                      </m:r>
                      <m:r>
                        <a:rPr lang="en-US" sz="2600" b="0" i="1" smtClean="0">
                          <a:solidFill>
                            <a:srgbClr val="000000"/>
                          </a:solidFill>
                          <a:effectLst/>
                          <a:latin typeface="Cambria Math" panose="02040503050406030204" pitchFamily="18" charset="0"/>
                          <a:cs typeface="Times New Roman" panose="02020603050405020304" pitchFamily="18" charset="0"/>
                        </a:rPr>
                        <m:t>|</m:t>
                      </m:r>
                      <m:r>
                        <a:rPr lang="en-US" sz="2600" b="0" i="1" smtClean="0">
                          <a:solidFill>
                            <a:srgbClr val="000000"/>
                          </a:solidFill>
                          <a:effectLst/>
                          <a:latin typeface="Cambria Math" panose="02040503050406030204" pitchFamily="18" charset="0"/>
                          <a:cs typeface="Times New Roman" panose="02020603050405020304" pitchFamily="18" charset="0"/>
                        </a:rPr>
                        <m:t>𝑋</m:t>
                      </m:r>
                      <m:r>
                        <a:rPr lang="en-US" sz="2600" b="0" i="1" smtClean="0">
                          <a:solidFill>
                            <a:srgbClr val="000000"/>
                          </a:solidFill>
                          <a:effectLst/>
                          <a:latin typeface="Cambria Math" panose="02040503050406030204" pitchFamily="18" charset="0"/>
                          <a:cs typeface="Times New Roman" panose="02020603050405020304" pitchFamily="18" charset="0"/>
                        </a:rPr>
                        <m:t>;</m:t>
                      </m:r>
                      <m:r>
                        <a:rPr lang="en-US" sz="2600" b="0" i="1" smtClean="0">
                          <a:solidFill>
                            <a:srgbClr val="000000"/>
                          </a:solidFill>
                          <a:effectLst/>
                          <a:latin typeface="Cambria Math" panose="02040503050406030204" pitchFamily="18" charset="0"/>
                          <a:cs typeface="Times New Roman" panose="02020603050405020304" pitchFamily="18" charset="0"/>
                        </a:rPr>
                        <m:t>𝑤</m:t>
                      </m:r>
                      <m:r>
                        <a:rPr lang="en-US" sz="2600" b="0" i="1" smtClean="0">
                          <a:solidFill>
                            <a:srgbClr val="000000"/>
                          </a:solidFill>
                          <a:effectLst/>
                          <a:latin typeface="Cambria Math" panose="02040503050406030204" pitchFamily="18" charset="0"/>
                          <a:cs typeface="Times New Roman" panose="02020603050405020304" pitchFamily="18" charset="0"/>
                        </a:rPr>
                        <m:t>) =−</m:t>
                      </m:r>
                      <m:nary>
                        <m:naryPr>
                          <m:chr m:val="∑"/>
                          <m:ctrlPr>
                            <a:rPr lang="en-US" sz="2600" b="0" i="1" smtClean="0">
                              <a:solidFill>
                                <a:srgbClr val="000000"/>
                              </a:solidFill>
                              <a:effectLst/>
                              <a:latin typeface="Cambria Math" panose="02040503050406030204" pitchFamily="18" charset="0"/>
                              <a:cs typeface="Times New Roman" panose="02020603050405020304" pitchFamily="18" charset="0"/>
                            </a:rPr>
                          </m:ctrlPr>
                        </m:naryPr>
                        <m:sub>
                          <m:r>
                            <m:rPr>
                              <m:brk m:alnAt="23"/>
                            </m:rPr>
                            <a:rPr lang="en-US" sz="2600" b="0" i="1" smtClean="0">
                              <a:solidFill>
                                <a:srgbClr val="000000"/>
                              </a:solidFill>
                              <a:effectLst/>
                              <a:latin typeface="Cambria Math" panose="02040503050406030204" pitchFamily="18" charset="0"/>
                              <a:cs typeface="Times New Roman" panose="02020603050405020304" pitchFamily="18" charset="0"/>
                            </a:rPr>
                            <m:t>𝑖</m:t>
                          </m:r>
                          <m:r>
                            <a:rPr lang="en-US" sz="2600" b="0" i="1" smtClean="0">
                              <a:solidFill>
                                <a:srgbClr val="000000"/>
                              </a:solidFill>
                              <a:effectLst/>
                              <a:latin typeface="Cambria Math" panose="02040503050406030204" pitchFamily="18" charset="0"/>
                              <a:cs typeface="Times New Roman" panose="02020603050405020304" pitchFamily="18" charset="0"/>
                            </a:rPr>
                            <m:t>=1</m:t>
                          </m:r>
                        </m:sub>
                        <m:sup>
                          <m:r>
                            <a:rPr lang="en-US" sz="2600" b="0" i="1" smtClean="0">
                              <a:solidFill>
                                <a:srgbClr val="000000"/>
                              </a:solidFill>
                              <a:effectLst/>
                              <a:latin typeface="Cambria Math" panose="02040503050406030204" pitchFamily="18" charset="0"/>
                              <a:cs typeface="Times New Roman" panose="02020603050405020304" pitchFamily="18" charset="0"/>
                            </a:rPr>
                            <m:t>𝑁</m:t>
                          </m:r>
                        </m:sup>
                        <m:e>
                          <m:r>
                            <a:rPr lang="en-US" sz="2600" b="0" i="1" smtClean="0">
                              <a:solidFill>
                                <a:srgbClr val="000000"/>
                              </a:solidFill>
                              <a:effectLst/>
                              <a:latin typeface="Cambria Math" panose="02040503050406030204" pitchFamily="18" charset="0"/>
                              <a:cs typeface="Times New Roman" panose="02020603050405020304" pitchFamily="18" charset="0"/>
                            </a:rPr>
                            <m:t>(</m:t>
                          </m:r>
                          <m:sSub>
                            <m:sSubPr>
                              <m:ctrlPr>
                                <a:rPr lang="en-US" sz="2600" b="0" i="1" smtClean="0">
                                  <a:solidFill>
                                    <a:srgbClr val="000000"/>
                                  </a:solidFill>
                                  <a:effectLst/>
                                  <a:latin typeface="Cambria Math" panose="02040503050406030204" pitchFamily="18" charset="0"/>
                                  <a:cs typeface="Times New Roman" panose="02020603050405020304" pitchFamily="18" charset="0"/>
                                </a:rPr>
                              </m:ctrlPr>
                            </m:sSubPr>
                            <m:e>
                              <m:r>
                                <a:rPr lang="en-US" sz="2600" b="0" i="1" smtClean="0">
                                  <a:solidFill>
                                    <a:srgbClr val="000000"/>
                                  </a:solidFill>
                                  <a:effectLst/>
                                  <a:latin typeface="Cambria Math" panose="02040503050406030204" pitchFamily="18" charset="0"/>
                                  <a:cs typeface="Times New Roman" panose="02020603050405020304" pitchFamily="18" charset="0"/>
                                </a:rPr>
                                <m:t>𝑦</m:t>
                              </m:r>
                            </m:e>
                            <m:sub>
                              <m:r>
                                <a:rPr lang="en-US" sz="2600" b="0" i="1" smtClean="0">
                                  <a:solidFill>
                                    <a:srgbClr val="000000"/>
                                  </a:solidFill>
                                  <a:effectLst/>
                                  <a:latin typeface="Cambria Math" panose="02040503050406030204" pitchFamily="18" charset="0"/>
                                  <a:cs typeface="Times New Roman" panose="02020603050405020304" pitchFamily="18" charset="0"/>
                                </a:rPr>
                                <m:t>𝑖</m:t>
                              </m:r>
                            </m:sub>
                          </m:sSub>
                          <m:r>
                            <a:rPr lang="en-US" sz="2600" b="0" i="1" smtClean="0">
                              <a:solidFill>
                                <a:srgbClr val="000000"/>
                              </a:solidFill>
                              <a:effectLst/>
                              <a:latin typeface="Cambria Math" panose="02040503050406030204" pitchFamily="18" charset="0"/>
                              <a:cs typeface="Times New Roman" panose="02020603050405020304" pitchFamily="18" charset="0"/>
                            </a:rPr>
                            <m:t>𝑙𝑜𝑔</m:t>
                          </m:r>
                          <m:sSub>
                            <m:sSubPr>
                              <m:ctrlPr>
                                <a:rPr lang="en-US" sz="2600" b="0" i="1" smtClean="0">
                                  <a:solidFill>
                                    <a:srgbClr val="000000"/>
                                  </a:solidFill>
                                  <a:effectLst/>
                                  <a:latin typeface="Cambria Math" panose="02040503050406030204" pitchFamily="18" charset="0"/>
                                  <a:cs typeface="Times New Roman" panose="02020603050405020304" pitchFamily="18" charset="0"/>
                                </a:rPr>
                              </m:ctrlPr>
                            </m:sSubPr>
                            <m:e>
                              <m:r>
                                <a:rPr lang="en-US" sz="2600" b="0" i="1" smtClean="0">
                                  <a:solidFill>
                                    <a:srgbClr val="000000"/>
                                  </a:solidFill>
                                  <a:effectLst/>
                                  <a:latin typeface="Cambria Math" panose="02040503050406030204" pitchFamily="18" charset="0"/>
                                  <a:cs typeface="Times New Roman" panose="02020603050405020304" pitchFamily="18" charset="0"/>
                                </a:rPr>
                                <m:t>𝑧</m:t>
                              </m:r>
                            </m:e>
                            <m:sub>
                              <m:r>
                                <a:rPr lang="en-US" sz="2600" b="0" i="1" smtClean="0">
                                  <a:solidFill>
                                    <a:srgbClr val="000000"/>
                                  </a:solidFill>
                                  <a:effectLst/>
                                  <a:latin typeface="Cambria Math" panose="02040503050406030204" pitchFamily="18" charset="0"/>
                                  <a:cs typeface="Times New Roman" panose="02020603050405020304" pitchFamily="18" charset="0"/>
                                </a:rPr>
                                <m:t>𝑖</m:t>
                              </m:r>
                            </m:sub>
                          </m:sSub>
                          <m:r>
                            <a:rPr lang="en-US" sz="2600" b="0" i="1" smtClean="0">
                              <a:solidFill>
                                <a:srgbClr val="000000"/>
                              </a:solidFill>
                              <a:effectLst/>
                              <a:latin typeface="Cambria Math" panose="02040503050406030204" pitchFamily="18" charset="0"/>
                              <a:cs typeface="Times New Roman" panose="02020603050405020304" pitchFamily="18" charset="0"/>
                            </a:rPr>
                            <m:t>+(1−</m:t>
                          </m:r>
                          <m:sSub>
                            <m:sSubPr>
                              <m:ctrlPr>
                                <a:rPr lang="en-US" sz="2600" b="0" i="1" smtClean="0">
                                  <a:solidFill>
                                    <a:srgbClr val="000000"/>
                                  </a:solidFill>
                                  <a:effectLst/>
                                  <a:latin typeface="Cambria Math" panose="02040503050406030204" pitchFamily="18" charset="0"/>
                                  <a:cs typeface="Times New Roman" panose="02020603050405020304" pitchFamily="18" charset="0"/>
                                </a:rPr>
                              </m:ctrlPr>
                            </m:sSubPr>
                            <m:e>
                              <m:r>
                                <a:rPr lang="en-US" sz="2600" b="0" i="1" smtClean="0">
                                  <a:solidFill>
                                    <a:srgbClr val="000000"/>
                                  </a:solidFill>
                                  <a:effectLst/>
                                  <a:latin typeface="Cambria Math" panose="02040503050406030204" pitchFamily="18" charset="0"/>
                                  <a:cs typeface="Times New Roman" panose="02020603050405020304" pitchFamily="18" charset="0"/>
                                </a:rPr>
                                <m:t>𝑦</m:t>
                              </m:r>
                            </m:e>
                            <m:sub>
                              <m:r>
                                <a:rPr lang="en-US" sz="2600" b="0" i="1" smtClean="0">
                                  <a:solidFill>
                                    <a:srgbClr val="000000"/>
                                  </a:solidFill>
                                  <a:effectLst/>
                                  <a:latin typeface="Cambria Math" panose="02040503050406030204" pitchFamily="18" charset="0"/>
                                  <a:cs typeface="Times New Roman" panose="02020603050405020304" pitchFamily="18" charset="0"/>
                                </a:rPr>
                                <m:t>𝑖</m:t>
                              </m:r>
                            </m:sub>
                          </m:sSub>
                          <m:r>
                            <a:rPr lang="en-US" sz="2600" b="0" i="1" smtClean="0">
                              <a:solidFill>
                                <a:srgbClr val="000000"/>
                              </a:solidFill>
                              <a:effectLst/>
                              <a:latin typeface="Cambria Math" panose="02040503050406030204" pitchFamily="18" charset="0"/>
                              <a:cs typeface="Times New Roman" panose="02020603050405020304" pitchFamily="18" charset="0"/>
                            </a:rPr>
                            <m:t>)</m:t>
                          </m:r>
                          <m:r>
                            <m:rPr>
                              <m:sty m:val="p"/>
                            </m:rPr>
                            <a:rPr lang="en-US" sz="2600" b="0" i="1" smtClean="0">
                              <a:solidFill>
                                <a:srgbClr val="000000"/>
                              </a:solidFill>
                              <a:effectLst/>
                              <a:latin typeface="Cambria Math" panose="02040503050406030204" pitchFamily="18" charset="0"/>
                              <a:cs typeface="Times New Roman" panose="02020603050405020304" pitchFamily="18" charset="0"/>
                            </a:rPr>
                            <m:t>log</m:t>
                          </m:r>
                          <m:r>
                            <a:rPr lang="en-US" sz="2600" b="0" i="1" smtClean="0">
                              <a:solidFill>
                                <a:srgbClr val="000000"/>
                              </a:solidFill>
                              <a:effectLst/>
                              <a:latin typeface="Cambria Math" panose="02040503050406030204" pitchFamily="18" charset="0"/>
                              <a:cs typeface="Times New Roman" panose="02020603050405020304" pitchFamily="18" charset="0"/>
                            </a:rPr>
                            <m:t>⁡(1−</m:t>
                          </m:r>
                          <m:sSub>
                            <m:sSubPr>
                              <m:ctrlPr>
                                <a:rPr lang="en-US" sz="2600" b="0" i="1" smtClean="0">
                                  <a:solidFill>
                                    <a:srgbClr val="000000"/>
                                  </a:solidFill>
                                  <a:effectLst/>
                                  <a:latin typeface="Cambria Math" panose="02040503050406030204" pitchFamily="18" charset="0"/>
                                  <a:cs typeface="Times New Roman" panose="02020603050405020304" pitchFamily="18" charset="0"/>
                                </a:rPr>
                              </m:ctrlPr>
                            </m:sSubPr>
                            <m:e>
                              <m:r>
                                <a:rPr lang="en-US" sz="2600" b="0" i="1" smtClean="0">
                                  <a:solidFill>
                                    <a:srgbClr val="000000"/>
                                  </a:solidFill>
                                  <a:effectLst/>
                                  <a:latin typeface="Cambria Math" panose="02040503050406030204" pitchFamily="18" charset="0"/>
                                  <a:cs typeface="Times New Roman" panose="02020603050405020304" pitchFamily="18" charset="0"/>
                                </a:rPr>
                                <m:t>𝑧</m:t>
                              </m:r>
                            </m:e>
                            <m:sub>
                              <m:r>
                                <a:rPr lang="en-US" sz="2600" b="0" i="1" smtClean="0">
                                  <a:solidFill>
                                    <a:srgbClr val="000000"/>
                                  </a:solidFill>
                                  <a:effectLst/>
                                  <a:latin typeface="Cambria Math" panose="02040503050406030204" pitchFamily="18" charset="0"/>
                                  <a:cs typeface="Times New Roman" panose="02020603050405020304" pitchFamily="18" charset="0"/>
                                </a:rPr>
                                <m:t>𝑖</m:t>
                              </m:r>
                            </m:sub>
                          </m:sSub>
                          <m:r>
                            <a:rPr lang="en-US" sz="2600" b="0" i="1" smtClean="0">
                              <a:solidFill>
                                <a:srgbClr val="000000"/>
                              </a:solidFill>
                              <a:effectLst/>
                              <a:latin typeface="Cambria Math" panose="02040503050406030204" pitchFamily="18" charset="0"/>
                              <a:cs typeface="Times New Roman" panose="02020603050405020304" pitchFamily="18" charset="0"/>
                            </a:rPr>
                            <m:t>)</m:t>
                          </m:r>
                        </m:e>
                      </m:nary>
                    </m:oMath>
                  </m:oMathPara>
                </a14:m>
                <a:endParaRPr lang="en-US" sz="2600"/>
              </a:p>
            </p:txBody>
          </p:sp>
        </mc:Choice>
        <mc:Fallback>
          <p:sp>
            <p:nvSpPr>
              <p:cNvPr id="3" name="Content Placeholder 2">
                <a:extLst>
                  <a:ext uri="{FF2B5EF4-FFF2-40B4-BE49-F238E27FC236}">
                    <a16:creationId xmlns:a16="http://schemas.microsoft.com/office/drawing/2014/main" id="{FDFE6075-0C4E-48B8-ACE1-E126D09FFE98}"/>
                  </a:ext>
                </a:extLst>
              </p:cNvPr>
              <p:cNvSpPr>
                <a:spLocks noGrp="1" noRot="1" noChangeAspect="1" noMove="1" noResize="1" noEditPoints="1" noAdjustHandles="1" noChangeArrowheads="1" noChangeShapeType="1" noTextEdit="1"/>
              </p:cNvSpPr>
              <p:nvPr>
                <p:ph idx="1"/>
              </p:nvPr>
            </p:nvSpPr>
            <p:spPr>
              <a:blipFill>
                <a:blip r:embed="rId2"/>
                <a:stretch>
                  <a:fillRect l="-1036" t="-3565" r="-1105"/>
                </a:stretch>
              </a:blipFill>
            </p:spPr>
            <p:txBody>
              <a:bodyPr/>
              <a:lstStyle/>
              <a:p>
                <a:r>
                  <a:rPr lang="en-US">
                    <a:noFill/>
                  </a:rPr>
                  <a:t> </a:t>
                </a:r>
              </a:p>
            </p:txBody>
          </p:sp>
        </mc:Fallback>
      </mc:AlternateContent>
    </p:spTree>
    <p:extLst>
      <p:ext uri="{BB962C8B-B14F-4D97-AF65-F5344CB8AC3E}">
        <p14:creationId xmlns:p14="http://schemas.microsoft.com/office/powerpoint/2010/main" val="10759300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28D6-3DDF-49B1-90D4-3A18E796498F}"/>
              </a:ext>
            </a:extLst>
          </p:cNvPr>
          <p:cNvSpPr>
            <a:spLocks noGrp="1"/>
          </p:cNvSpPr>
          <p:nvPr>
            <p:ph type="title"/>
          </p:nvPr>
        </p:nvSpPr>
        <p:spPr>
          <a:xfrm>
            <a:off x="1295402" y="982132"/>
            <a:ext cx="9601196" cy="1317723"/>
          </a:xfrm>
        </p:spPr>
        <p:txBody>
          <a:bodyPr>
            <a:normAutofit/>
          </a:bodyPr>
          <a:lstStyle/>
          <a:p>
            <a:pPr algn="l"/>
            <a:r>
              <a:rPr lang="vi-VN" sz="2800" b="0" i="0">
                <a:solidFill>
                  <a:schemeClr val="accent1">
                    <a:lumMod val="40000"/>
                    <a:lumOff val="60000"/>
                  </a:schemeClr>
                </a:solidFill>
                <a:effectLst/>
              </a:rPr>
              <a:t>Tối ưu hàm mất mát</a:t>
            </a:r>
            <a:br>
              <a:rPr lang="vi-VN" b="0" i="0">
                <a:solidFill>
                  <a:srgbClr val="000000"/>
                </a:solidFill>
                <a:effectLst/>
                <a:latin typeface="Arial" panose="020B0604020202020204" pitchFamily="34" charset="0"/>
              </a:rPr>
            </a:b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326B2B-AC3D-49C7-B8A5-5D12595D4DD2}"/>
                  </a:ext>
                </a:extLst>
              </p:cNvPr>
              <p:cNvSpPr>
                <a:spLocks noGrp="1"/>
              </p:cNvSpPr>
              <p:nvPr>
                <p:ph idx="1"/>
              </p:nvPr>
            </p:nvSpPr>
            <p:spPr/>
            <p:txBody>
              <a:bodyPr>
                <a:normAutofit fontScale="55000" lnSpcReduction="20000"/>
              </a:bodyPr>
              <a:lstStyle/>
              <a:p>
                <a:pPr marL="0" indent="0" algn="just">
                  <a:buNone/>
                </a:pPr>
                <a:r>
                  <a:rPr lang="vi-VN" sz="3400" b="0" i="0">
                    <a:solidFill>
                      <a:srgbClr val="000000"/>
                    </a:solidFill>
                    <a:effectLst/>
                    <a:latin typeface="+mj-lt"/>
                  </a:rPr>
                  <a:t>Chúng ta lại sử dụng phương pháp </a:t>
                </a:r>
                <a:r>
                  <a:rPr lang="vi-VN" sz="3400" b="0" i="0" strike="noStrike">
                    <a:effectLst/>
                    <a:latin typeface="+mj-lt"/>
                    <a:hlinkClick r:id="rId2">
                      <a:extLst>
                        <a:ext uri="{A12FA001-AC4F-418D-AE19-62706E023703}">
                          <ahyp:hlinkClr xmlns:ahyp="http://schemas.microsoft.com/office/drawing/2018/hyperlinkcolor" val="tx"/>
                        </a:ext>
                      </a:extLst>
                    </a:hlinkClick>
                  </a:rPr>
                  <a:t>Stochastic Gradient Descent</a:t>
                </a:r>
                <a:r>
                  <a:rPr lang="en-US" sz="3400" strike="noStrike">
                    <a:latin typeface="+mj-lt"/>
                  </a:rPr>
                  <a:t> </a:t>
                </a:r>
                <a:r>
                  <a:rPr lang="vi-VN" sz="3400" b="0" i="0">
                    <a:solidFill>
                      <a:srgbClr val="000000"/>
                    </a:solidFill>
                    <a:effectLst/>
                    <a:latin typeface="+mj-lt"/>
                  </a:rPr>
                  <a:t>(SGD). Hàm mất mát với chỉ một điểm dữ liệu (xi,yi</a:t>
                </a:r>
                <a:r>
                  <a:rPr lang="en-US" sz="3400" b="0" i="0">
                    <a:solidFill>
                      <a:srgbClr val="000000"/>
                    </a:solidFill>
                    <a:effectLst/>
                    <a:latin typeface="+mj-lt"/>
                  </a:rPr>
                  <a:t>)</a:t>
                </a:r>
                <a:r>
                  <a:rPr lang="vi-VN" sz="3400" b="0" i="0">
                    <a:solidFill>
                      <a:srgbClr val="000000"/>
                    </a:solidFill>
                    <a:effectLst/>
                    <a:latin typeface="+mj-lt"/>
                  </a:rPr>
                  <a:t>là:</a:t>
                </a:r>
                <a:endParaRPr lang="en-US" sz="3400" b="0" i="0">
                  <a:solidFill>
                    <a:srgbClr val="000000"/>
                  </a:solidFill>
                  <a:effectLst/>
                  <a:latin typeface="+mj-lt"/>
                </a:endParaRPr>
              </a:p>
              <a:p>
                <a:pPr marL="0" indent="0" algn="just">
                  <a:buNone/>
                </a:pPr>
                <a14:m>
                  <m:oMathPara xmlns:m="http://schemas.openxmlformats.org/officeDocument/2006/math">
                    <m:oMathParaPr>
                      <m:jc m:val="centerGroup"/>
                    </m:oMathParaPr>
                    <m:oMath xmlns:m="http://schemas.openxmlformats.org/officeDocument/2006/math">
                      <m:r>
                        <a:rPr lang="vi-VN" sz="3400" b="0" i="1" smtClean="0">
                          <a:solidFill>
                            <a:srgbClr val="000000"/>
                          </a:solidFill>
                          <a:effectLst/>
                          <a:latin typeface="Cambria Math" panose="02040503050406030204" pitchFamily="18" charset="0"/>
                        </a:rPr>
                        <m:t>𝐽</m:t>
                      </m:r>
                      <m:r>
                        <a:rPr lang="vi-VN" sz="3400" b="0" i="1" smtClean="0">
                          <a:solidFill>
                            <a:srgbClr val="000000"/>
                          </a:solidFill>
                          <a:effectLst/>
                          <a:latin typeface="Cambria Math" panose="02040503050406030204" pitchFamily="18" charset="0"/>
                        </a:rPr>
                        <m:t>(</m:t>
                      </m:r>
                      <m:r>
                        <a:rPr lang="vi-VN" sz="3400" b="0" i="1" smtClean="0">
                          <a:solidFill>
                            <a:srgbClr val="000000"/>
                          </a:solidFill>
                          <a:effectLst/>
                          <a:latin typeface="Cambria Math" panose="02040503050406030204" pitchFamily="18" charset="0"/>
                        </a:rPr>
                        <m:t>𝑤</m:t>
                      </m:r>
                      <m:r>
                        <a:rPr lang="vi-VN" sz="3400" b="0" i="1" smtClean="0">
                          <a:solidFill>
                            <a:srgbClr val="000000"/>
                          </a:solidFill>
                          <a:effectLst/>
                          <a:latin typeface="Cambria Math" panose="02040503050406030204" pitchFamily="18" charset="0"/>
                        </a:rPr>
                        <m:t>;</m:t>
                      </m:r>
                      <m:sSub>
                        <m:sSubPr>
                          <m:ctrlPr>
                            <a:rPr lang="vi-VN"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𝑥</m:t>
                          </m:r>
                        </m:e>
                        <m:sub>
                          <m:r>
                            <a:rPr lang="en-US" sz="3400" b="0" i="1" smtClean="0">
                              <a:solidFill>
                                <a:srgbClr val="000000"/>
                              </a:solidFill>
                              <a:effectLst/>
                              <a:latin typeface="Cambria Math" panose="02040503050406030204" pitchFamily="18" charset="0"/>
                            </a:rPr>
                            <m:t>𝑖</m:t>
                          </m:r>
                        </m:sub>
                      </m:sSub>
                      <m:r>
                        <a:rPr lang="vi-VN" sz="3400" b="0" i="1" smtClean="0">
                          <a:solidFill>
                            <a:srgbClr val="000000"/>
                          </a:solidFill>
                          <a:effectLst/>
                          <a:latin typeface="Cambria Math" panose="02040503050406030204" pitchFamily="18" charset="0"/>
                        </a:rPr>
                        <m:t>,</m:t>
                      </m:r>
                      <m:sSub>
                        <m:sSubPr>
                          <m:ctrlPr>
                            <a:rPr lang="vi-VN"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𝑦</m:t>
                          </m:r>
                        </m:e>
                        <m:sub>
                          <m:r>
                            <a:rPr lang="en-US" sz="3400" b="0" i="1" smtClean="0">
                              <a:solidFill>
                                <a:srgbClr val="000000"/>
                              </a:solidFill>
                              <a:effectLst/>
                              <a:latin typeface="Cambria Math" panose="02040503050406030204" pitchFamily="18" charset="0"/>
                            </a:rPr>
                            <m:t>𝑖</m:t>
                          </m:r>
                        </m:sub>
                      </m:sSub>
                      <m:r>
                        <a:rPr lang="vi-VN" sz="3400" b="0" i="1" smtClean="0">
                          <a:solidFill>
                            <a:srgbClr val="000000"/>
                          </a:solidFill>
                          <a:effectLst/>
                          <a:latin typeface="Cambria Math" panose="02040503050406030204" pitchFamily="18" charset="0"/>
                        </a:rPr>
                        <m:t>)=−(</m:t>
                      </m:r>
                      <m:sSub>
                        <m:sSubPr>
                          <m:ctrlPr>
                            <a:rPr lang="vi-VN"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𝑦</m:t>
                          </m:r>
                        </m:e>
                        <m:sub>
                          <m:r>
                            <a:rPr lang="en-US" sz="3400" b="0" i="1" smtClean="0">
                              <a:solidFill>
                                <a:srgbClr val="000000"/>
                              </a:solidFill>
                              <a:effectLst/>
                              <a:latin typeface="Cambria Math" panose="02040503050406030204" pitchFamily="18" charset="0"/>
                            </a:rPr>
                            <m:t>𝑖</m:t>
                          </m:r>
                        </m:sub>
                      </m:sSub>
                      <m:r>
                        <a:rPr lang="vi-VN" sz="3400" b="0" i="1" smtClean="0">
                          <a:solidFill>
                            <a:srgbClr val="000000"/>
                          </a:solidFill>
                          <a:effectLst/>
                          <a:latin typeface="Cambria Math" panose="02040503050406030204" pitchFamily="18" charset="0"/>
                        </a:rPr>
                        <m:t>𝑙𝑜𝑔</m:t>
                      </m:r>
                      <m:sSub>
                        <m:sSubPr>
                          <m:ctrlPr>
                            <a:rPr lang="vi-VN"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𝑧</m:t>
                          </m:r>
                        </m:e>
                        <m:sub>
                          <m:r>
                            <a:rPr lang="en-US" sz="3400" b="0" i="1" smtClean="0">
                              <a:solidFill>
                                <a:srgbClr val="000000"/>
                              </a:solidFill>
                              <a:effectLst/>
                              <a:latin typeface="Cambria Math" panose="02040503050406030204" pitchFamily="18" charset="0"/>
                            </a:rPr>
                            <m:t>𝑖</m:t>
                          </m:r>
                        </m:sub>
                      </m:sSub>
                      <m:r>
                        <a:rPr lang="vi-VN" sz="3400" b="0" i="1" smtClean="0">
                          <a:solidFill>
                            <a:srgbClr val="000000"/>
                          </a:solidFill>
                          <a:effectLst/>
                          <a:latin typeface="Cambria Math" panose="02040503050406030204" pitchFamily="18" charset="0"/>
                        </a:rPr>
                        <m:t>+</m:t>
                      </m:r>
                      <m:d>
                        <m:dPr>
                          <m:ctrlPr>
                            <a:rPr lang="vi-VN" sz="3400" b="0" i="1" smtClean="0">
                              <a:solidFill>
                                <a:srgbClr val="000000"/>
                              </a:solidFill>
                              <a:effectLst/>
                              <a:latin typeface="Cambria Math" panose="02040503050406030204" pitchFamily="18" charset="0"/>
                            </a:rPr>
                          </m:ctrlPr>
                        </m:dPr>
                        <m:e>
                          <m:r>
                            <a:rPr lang="vi-VN" sz="3400" b="0" i="1" smtClean="0">
                              <a:solidFill>
                                <a:srgbClr val="000000"/>
                              </a:solidFill>
                              <a:effectLst/>
                              <a:latin typeface="Cambria Math" panose="02040503050406030204" pitchFamily="18" charset="0"/>
                            </a:rPr>
                            <m:t>1−</m:t>
                          </m:r>
                          <m:sSub>
                            <m:sSubPr>
                              <m:ctrlPr>
                                <a:rPr lang="vi-VN"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𝑦</m:t>
                              </m:r>
                            </m:e>
                            <m:sub>
                              <m:r>
                                <a:rPr lang="en-US" sz="3400" b="0" i="1" smtClean="0">
                                  <a:solidFill>
                                    <a:srgbClr val="000000"/>
                                  </a:solidFill>
                                  <a:effectLst/>
                                  <a:latin typeface="Cambria Math" panose="02040503050406030204" pitchFamily="18" charset="0"/>
                                </a:rPr>
                                <m:t>𝑖</m:t>
                              </m:r>
                            </m:sub>
                          </m:sSub>
                        </m:e>
                      </m:d>
                      <m:func>
                        <m:funcPr>
                          <m:ctrlPr>
                            <a:rPr lang="vi-VN" sz="3400" b="0" i="1" smtClean="0">
                              <a:solidFill>
                                <a:srgbClr val="000000"/>
                              </a:solidFill>
                              <a:effectLst/>
                              <a:latin typeface="Cambria Math" panose="02040503050406030204" pitchFamily="18" charset="0"/>
                            </a:rPr>
                          </m:ctrlPr>
                        </m:funcPr>
                        <m:fName>
                          <m:r>
                            <m:rPr>
                              <m:sty m:val="p"/>
                            </m:rPr>
                            <a:rPr lang="vi-VN" sz="3400" b="0" i="0" smtClean="0">
                              <a:solidFill>
                                <a:srgbClr val="000000"/>
                              </a:solidFill>
                              <a:effectLst/>
                              <a:latin typeface="Cambria Math" panose="02040503050406030204" pitchFamily="18" charset="0"/>
                            </a:rPr>
                            <m:t>log</m:t>
                          </m:r>
                        </m:fName>
                        <m:e>
                          <m:d>
                            <m:dPr>
                              <m:ctrlPr>
                                <a:rPr lang="vi-VN" sz="3400" b="0" i="1" smtClean="0">
                                  <a:solidFill>
                                    <a:srgbClr val="000000"/>
                                  </a:solidFill>
                                  <a:effectLst/>
                                  <a:latin typeface="Cambria Math" panose="02040503050406030204" pitchFamily="18" charset="0"/>
                                </a:rPr>
                              </m:ctrlPr>
                            </m:dPr>
                            <m:e>
                              <m:r>
                                <a:rPr lang="vi-VN" sz="3400" b="0" i="1" smtClean="0">
                                  <a:solidFill>
                                    <a:srgbClr val="000000"/>
                                  </a:solidFill>
                                  <a:effectLst/>
                                  <a:latin typeface="Cambria Math" panose="02040503050406030204" pitchFamily="18" charset="0"/>
                                </a:rPr>
                                <m:t>1−</m:t>
                              </m:r>
                              <m:sSub>
                                <m:sSubPr>
                                  <m:ctrlPr>
                                    <a:rPr lang="vi-VN"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𝑧</m:t>
                                  </m:r>
                                </m:e>
                                <m:sub>
                                  <m:r>
                                    <a:rPr lang="en-US" sz="3400" b="0" i="1" smtClean="0">
                                      <a:solidFill>
                                        <a:srgbClr val="000000"/>
                                      </a:solidFill>
                                      <a:effectLst/>
                                      <a:latin typeface="Cambria Math" panose="02040503050406030204" pitchFamily="18" charset="0"/>
                                    </a:rPr>
                                    <m:t>𝑖</m:t>
                                  </m:r>
                                </m:sub>
                              </m:sSub>
                            </m:e>
                          </m:d>
                        </m:e>
                      </m:func>
                      <m:r>
                        <a:rPr lang="en-US" sz="3400" b="0" i="1" smtClean="0">
                          <a:solidFill>
                            <a:srgbClr val="000000"/>
                          </a:solidFill>
                          <a:effectLst/>
                          <a:latin typeface="Cambria Math" panose="02040503050406030204" pitchFamily="18" charset="0"/>
                        </a:rPr>
                        <m:t>)</m:t>
                      </m:r>
                    </m:oMath>
                  </m:oMathPara>
                </a14:m>
                <a:endParaRPr lang="vi-VN" sz="3400" b="0" i="0">
                  <a:solidFill>
                    <a:srgbClr val="000000"/>
                  </a:solidFill>
                  <a:effectLst/>
                  <a:latin typeface="+mj-lt"/>
                </a:endParaRPr>
              </a:p>
              <a:p>
                <a:pPr marL="0" indent="0" algn="just">
                  <a:buNone/>
                </a:pPr>
                <a:r>
                  <a:rPr lang="vi-VN" sz="3400" b="0" i="0">
                    <a:solidFill>
                      <a:srgbClr val="000000"/>
                    </a:solidFill>
                    <a:effectLst/>
                    <a:latin typeface="+mj-lt"/>
                  </a:rPr>
                  <a:t>Với đạo hàm:</a:t>
                </a:r>
                <a:endParaRPr lang="en-US" sz="3400" b="0" i="0">
                  <a:solidFill>
                    <a:srgbClr val="000000"/>
                  </a:solidFill>
                  <a:effectLst/>
                  <a:latin typeface="+mj-lt"/>
                </a:endParaRPr>
              </a:p>
              <a:p>
                <a:pPr marL="0" indent="0" algn="ctr">
                  <a:buNone/>
                </a:pPr>
                <a14:m>
                  <m:oMath xmlns:m="http://schemas.openxmlformats.org/officeDocument/2006/math">
                    <m:f>
                      <m:fPr>
                        <m:ctrlPr>
                          <a:rPr lang="vi-VN" sz="3400" b="0" i="1" smtClean="0">
                            <a:solidFill>
                              <a:srgbClr val="000000"/>
                            </a:solidFill>
                            <a:effectLst/>
                            <a:latin typeface="Cambria Math" panose="02040503050406030204" pitchFamily="18" charset="0"/>
                          </a:rPr>
                        </m:ctrlPr>
                      </m:fPr>
                      <m:num>
                        <m:r>
                          <a:rPr lang="vi-VN"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𝑗</m:t>
                        </m:r>
                        <m:r>
                          <a:rPr lang="en-US"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𝑤</m:t>
                        </m:r>
                        <m:r>
                          <a:rPr lang="en-US" sz="3400" b="0" i="1" smtClean="0">
                            <a:solidFill>
                              <a:srgbClr val="000000"/>
                            </a:solidFill>
                            <a:effectLst/>
                            <a:latin typeface="Cambria Math" panose="02040503050406030204" pitchFamily="18" charset="0"/>
                            <a:ea typeface="Cambria Math" panose="02040503050406030204" pitchFamily="18" charset="0"/>
                          </a:rPr>
                          <m:t>;</m:t>
                        </m:r>
                        <m:sSub>
                          <m:sSubPr>
                            <m:ctrlPr>
                              <a:rPr lang="en-US" sz="3400" b="0" i="1" smtClean="0">
                                <a:solidFill>
                                  <a:srgbClr val="000000"/>
                                </a:solidFill>
                                <a:effectLst/>
                                <a:latin typeface="Cambria Math" panose="02040503050406030204" pitchFamily="18" charset="0"/>
                                <a:ea typeface="Cambria Math" panose="02040503050406030204" pitchFamily="18" charset="0"/>
                              </a:rPr>
                            </m:ctrlPr>
                          </m:sSubPr>
                          <m:e>
                            <m:r>
                              <a:rPr lang="en-US" sz="3400" b="0" i="1" smtClean="0">
                                <a:solidFill>
                                  <a:srgbClr val="000000"/>
                                </a:solidFill>
                                <a:effectLst/>
                                <a:latin typeface="Cambria Math" panose="02040503050406030204" pitchFamily="18" charset="0"/>
                                <a:ea typeface="Cambria Math" panose="02040503050406030204" pitchFamily="18" charset="0"/>
                              </a:rPr>
                              <m:t>𝑥</m:t>
                            </m:r>
                          </m:e>
                          <m:sub>
                            <m:r>
                              <a:rPr lang="en-US" sz="3400" b="0" i="1" smtClean="0">
                                <a:solidFill>
                                  <a:srgbClr val="000000"/>
                                </a:solidFill>
                                <a:effectLst/>
                                <a:latin typeface="Cambria Math" panose="02040503050406030204" pitchFamily="18" charset="0"/>
                                <a:ea typeface="Cambria Math" panose="02040503050406030204" pitchFamily="18" charset="0"/>
                              </a:rPr>
                              <m:t>𝑖</m:t>
                            </m:r>
                          </m:sub>
                        </m:sSub>
                        <m:r>
                          <a:rPr lang="en-US" sz="3400" b="0" i="1" smtClean="0">
                            <a:solidFill>
                              <a:srgbClr val="000000"/>
                            </a:solidFill>
                            <a:effectLst/>
                            <a:latin typeface="Cambria Math" panose="02040503050406030204" pitchFamily="18" charset="0"/>
                            <a:ea typeface="Cambria Math" panose="02040503050406030204" pitchFamily="18" charset="0"/>
                          </a:rPr>
                          <m:t>,</m:t>
                        </m:r>
                        <m:sSub>
                          <m:sSubPr>
                            <m:ctrlPr>
                              <a:rPr lang="en-US" sz="3400" b="0" i="1" smtClean="0">
                                <a:solidFill>
                                  <a:srgbClr val="000000"/>
                                </a:solidFill>
                                <a:effectLst/>
                                <a:latin typeface="Cambria Math" panose="02040503050406030204" pitchFamily="18" charset="0"/>
                                <a:ea typeface="Cambria Math" panose="02040503050406030204" pitchFamily="18" charset="0"/>
                              </a:rPr>
                            </m:ctrlPr>
                          </m:sSubPr>
                          <m:e>
                            <m:r>
                              <a:rPr lang="en-US" sz="3400" b="0" i="1" smtClean="0">
                                <a:solidFill>
                                  <a:srgbClr val="000000"/>
                                </a:solidFill>
                                <a:effectLst/>
                                <a:latin typeface="Cambria Math" panose="02040503050406030204" pitchFamily="18" charset="0"/>
                                <a:ea typeface="Cambria Math" panose="02040503050406030204" pitchFamily="18" charset="0"/>
                              </a:rPr>
                              <m:t>𝑦</m:t>
                            </m:r>
                          </m:e>
                          <m:sub>
                            <m:r>
                              <a:rPr lang="en-US" sz="3400" b="0" i="1" smtClean="0">
                                <a:solidFill>
                                  <a:srgbClr val="000000"/>
                                </a:solidFill>
                                <a:effectLst/>
                                <a:latin typeface="Cambria Math" panose="02040503050406030204" pitchFamily="18" charset="0"/>
                                <a:ea typeface="Cambria Math" panose="02040503050406030204" pitchFamily="18" charset="0"/>
                              </a:rPr>
                              <m:t>𝑖</m:t>
                            </m:r>
                          </m:sub>
                        </m:sSub>
                        <m:r>
                          <a:rPr lang="en-US" sz="3400" b="0" i="1" smtClean="0">
                            <a:solidFill>
                              <a:srgbClr val="000000"/>
                            </a:solidFill>
                            <a:effectLst/>
                            <a:latin typeface="Cambria Math" panose="02040503050406030204" pitchFamily="18" charset="0"/>
                            <a:ea typeface="Cambria Math" panose="02040503050406030204" pitchFamily="18" charset="0"/>
                          </a:rPr>
                          <m:t>)</m:t>
                        </m:r>
                      </m:num>
                      <m:den>
                        <m:r>
                          <a:rPr lang="vi-VN"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𝑤</m:t>
                        </m:r>
                      </m:den>
                    </m:f>
                    <m:r>
                      <a:rPr lang="en-US" sz="3400" b="0" i="1" smtClean="0">
                        <a:solidFill>
                          <a:srgbClr val="000000"/>
                        </a:solidFill>
                        <a:effectLst/>
                        <a:latin typeface="Cambria Math" panose="02040503050406030204" pitchFamily="18" charset="0"/>
                      </a:rPr>
                      <m:t>=−</m:t>
                    </m:r>
                    <m:d>
                      <m:dPr>
                        <m:ctrlPr>
                          <a:rPr lang="en-US" sz="3400" b="0" i="1" smtClean="0">
                            <a:solidFill>
                              <a:srgbClr val="000000"/>
                            </a:solidFill>
                            <a:effectLst/>
                            <a:latin typeface="Cambria Math" panose="02040503050406030204" pitchFamily="18" charset="0"/>
                          </a:rPr>
                        </m:ctrlPr>
                      </m:dPr>
                      <m:e>
                        <m:f>
                          <m:fPr>
                            <m:ctrlPr>
                              <a:rPr lang="en-US" sz="3400" b="0" i="1" smtClean="0">
                                <a:solidFill>
                                  <a:srgbClr val="000000"/>
                                </a:solidFill>
                                <a:effectLst/>
                                <a:latin typeface="Cambria Math" panose="02040503050406030204" pitchFamily="18" charset="0"/>
                              </a:rPr>
                            </m:ctrlPr>
                          </m:fPr>
                          <m:num>
                            <m:sSub>
                              <m:sSubPr>
                                <m:ctrlPr>
                                  <a:rPr lang="en-US"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𝑦</m:t>
                                </m:r>
                              </m:e>
                              <m:sub>
                                <m:r>
                                  <a:rPr lang="en-US" sz="3400" b="0" i="1" smtClean="0">
                                    <a:solidFill>
                                      <a:srgbClr val="000000"/>
                                    </a:solidFill>
                                    <a:effectLst/>
                                    <a:latin typeface="Cambria Math" panose="02040503050406030204" pitchFamily="18" charset="0"/>
                                  </a:rPr>
                                  <m:t>𝑖</m:t>
                                </m:r>
                              </m:sub>
                            </m:sSub>
                          </m:num>
                          <m:den>
                            <m:sSub>
                              <m:sSubPr>
                                <m:ctrlPr>
                                  <a:rPr lang="en-US"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𝑧</m:t>
                                </m:r>
                              </m:e>
                              <m:sub>
                                <m:r>
                                  <a:rPr lang="en-US" sz="3400" b="0" i="1" smtClean="0">
                                    <a:solidFill>
                                      <a:srgbClr val="000000"/>
                                    </a:solidFill>
                                    <a:effectLst/>
                                    <a:latin typeface="Cambria Math" panose="02040503050406030204" pitchFamily="18" charset="0"/>
                                  </a:rPr>
                                  <m:t>𝑖</m:t>
                                </m:r>
                              </m:sub>
                            </m:sSub>
                          </m:den>
                        </m:f>
                        <m:r>
                          <a:rPr lang="en-US" sz="3400" b="0" i="1" smtClean="0">
                            <a:solidFill>
                              <a:srgbClr val="000000"/>
                            </a:solidFill>
                            <a:effectLst/>
                            <a:latin typeface="Cambria Math" panose="02040503050406030204" pitchFamily="18" charset="0"/>
                          </a:rPr>
                          <m:t>−</m:t>
                        </m:r>
                        <m:f>
                          <m:fPr>
                            <m:ctrlPr>
                              <a:rPr lang="en-US" sz="3400" b="0" i="1" smtClean="0">
                                <a:solidFill>
                                  <a:srgbClr val="000000"/>
                                </a:solidFill>
                                <a:effectLst/>
                                <a:latin typeface="Cambria Math" panose="02040503050406030204" pitchFamily="18" charset="0"/>
                              </a:rPr>
                            </m:ctrlPr>
                          </m:fPr>
                          <m:num>
                            <m:r>
                              <a:rPr lang="en-US" sz="3400" b="0" i="1" smtClean="0">
                                <a:solidFill>
                                  <a:srgbClr val="000000"/>
                                </a:solidFill>
                                <a:effectLst/>
                                <a:latin typeface="Cambria Math" panose="02040503050406030204" pitchFamily="18" charset="0"/>
                              </a:rPr>
                              <m:t>1−</m:t>
                            </m:r>
                            <m:sSub>
                              <m:sSubPr>
                                <m:ctrlPr>
                                  <a:rPr lang="en-US"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𝑦</m:t>
                                </m:r>
                              </m:e>
                              <m:sub>
                                <m:r>
                                  <a:rPr lang="en-US" sz="3400" b="0" i="1" smtClean="0">
                                    <a:solidFill>
                                      <a:srgbClr val="000000"/>
                                    </a:solidFill>
                                    <a:effectLst/>
                                    <a:latin typeface="Cambria Math" panose="02040503050406030204" pitchFamily="18" charset="0"/>
                                  </a:rPr>
                                  <m:t>𝑖</m:t>
                                </m:r>
                              </m:sub>
                            </m:sSub>
                          </m:num>
                          <m:den>
                            <m:r>
                              <a:rPr lang="en-US" sz="3400" b="0" i="1" smtClean="0">
                                <a:solidFill>
                                  <a:srgbClr val="000000"/>
                                </a:solidFill>
                                <a:effectLst/>
                                <a:latin typeface="Cambria Math" panose="02040503050406030204" pitchFamily="18" charset="0"/>
                              </a:rPr>
                              <m:t>1−</m:t>
                            </m:r>
                            <m:sSub>
                              <m:sSubPr>
                                <m:ctrlPr>
                                  <a:rPr lang="en-US"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𝑧</m:t>
                                </m:r>
                              </m:e>
                              <m:sub>
                                <m:r>
                                  <a:rPr lang="en-US" sz="3400" b="0" i="1" smtClean="0">
                                    <a:solidFill>
                                      <a:srgbClr val="000000"/>
                                    </a:solidFill>
                                    <a:effectLst/>
                                    <a:latin typeface="Cambria Math" panose="02040503050406030204" pitchFamily="18" charset="0"/>
                                  </a:rPr>
                                  <m:t>𝑖</m:t>
                                </m:r>
                              </m:sub>
                            </m:sSub>
                          </m:den>
                        </m:f>
                      </m:e>
                    </m:d>
                    <m:f>
                      <m:fPr>
                        <m:ctrlPr>
                          <a:rPr lang="en-US" sz="3400" b="0" i="1" smtClean="0">
                            <a:solidFill>
                              <a:srgbClr val="000000"/>
                            </a:solidFill>
                            <a:effectLst/>
                            <a:latin typeface="Cambria Math" panose="02040503050406030204" pitchFamily="18" charset="0"/>
                          </a:rPr>
                        </m:ctrlPr>
                      </m:fPr>
                      <m:num>
                        <m:r>
                          <a:rPr lang="en-US" sz="3400" b="0" i="1" smtClean="0">
                            <a:solidFill>
                              <a:srgbClr val="000000"/>
                            </a:solidFill>
                            <a:effectLst/>
                            <a:latin typeface="Cambria Math" panose="02040503050406030204" pitchFamily="18" charset="0"/>
                            <a:ea typeface="Cambria Math" panose="02040503050406030204" pitchFamily="18" charset="0"/>
                          </a:rPr>
                          <m:t>𝜕</m:t>
                        </m:r>
                        <m:sSub>
                          <m:sSubPr>
                            <m:ctrlPr>
                              <a:rPr lang="en-US" sz="3400" b="0" i="1" smtClean="0">
                                <a:solidFill>
                                  <a:srgbClr val="000000"/>
                                </a:solidFill>
                                <a:effectLst/>
                                <a:latin typeface="Cambria Math" panose="02040503050406030204" pitchFamily="18" charset="0"/>
                                <a:ea typeface="Cambria Math" panose="02040503050406030204" pitchFamily="18" charset="0"/>
                              </a:rPr>
                            </m:ctrlPr>
                          </m:sSubPr>
                          <m:e>
                            <m:r>
                              <a:rPr lang="en-US" sz="3400" b="0" i="1" smtClean="0">
                                <a:solidFill>
                                  <a:srgbClr val="000000"/>
                                </a:solidFill>
                                <a:effectLst/>
                                <a:latin typeface="Cambria Math" panose="02040503050406030204" pitchFamily="18" charset="0"/>
                                <a:ea typeface="Cambria Math" panose="02040503050406030204" pitchFamily="18" charset="0"/>
                              </a:rPr>
                              <m:t>𝑧</m:t>
                            </m:r>
                          </m:e>
                          <m:sub>
                            <m:r>
                              <a:rPr lang="en-US" sz="3400" b="0" i="1" smtClean="0">
                                <a:solidFill>
                                  <a:srgbClr val="000000"/>
                                </a:solidFill>
                                <a:effectLst/>
                                <a:latin typeface="Cambria Math" panose="02040503050406030204" pitchFamily="18" charset="0"/>
                                <a:ea typeface="Cambria Math" panose="02040503050406030204" pitchFamily="18" charset="0"/>
                              </a:rPr>
                              <m:t>𝑖</m:t>
                            </m:r>
                          </m:sub>
                        </m:sSub>
                      </m:num>
                      <m:den>
                        <m:r>
                          <a:rPr lang="en-US"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𝑤</m:t>
                        </m:r>
                      </m:den>
                    </m:f>
                    <m:r>
                      <a:rPr lang="en-US" sz="3400" b="0" i="1" smtClean="0">
                        <a:solidFill>
                          <a:srgbClr val="000000"/>
                        </a:solidFill>
                        <a:effectLst/>
                        <a:latin typeface="Cambria Math" panose="02040503050406030204" pitchFamily="18" charset="0"/>
                      </a:rPr>
                      <m:t>=</m:t>
                    </m:r>
                    <m:f>
                      <m:fPr>
                        <m:ctrlPr>
                          <a:rPr lang="en-US" sz="3400" b="0" i="1" smtClean="0">
                            <a:solidFill>
                              <a:srgbClr val="000000"/>
                            </a:solidFill>
                            <a:effectLst/>
                            <a:latin typeface="Cambria Math" panose="02040503050406030204" pitchFamily="18" charset="0"/>
                          </a:rPr>
                        </m:ctrlPr>
                      </m:fPr>
                      <m:num>
                        <m:sSub>
                          <m:sSubPr>
                            <m:ctrlPr>
                              <a:rPr lang="en-US"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𝑧</m:t>
                            </m:r>
                          </m:e>
                          <m:sub>
                            <m:r>
                              <a:rPr lang="en-US" sz="3400" b="0" i="1" smtClean="0">
                                <a:solidFill>
                                  <a:srgbClr val="000000"/>
                                </a:solidFill>
                                <a:effectLst/>
                                <a:latin typeface="Cambria Math" panose="02040503050406030204" pitchFamily="18" charset="0"/>
                              </a:rPr>
                              <m:t>𝑖</m:t>
                            </m:r>
                          </m:sub>
                        </m:sSub>
                        <m:r>
                          <a:rPr lang="en-US" sz="3400" b="0" i="1" smtClean="0">
                            <a:solidFill>
                              <a:srgbClr val="000000"/>
                            </a:solidFill>
                            <a:effectLst/>
                            <a:latin typeface="Cambria Math" panose="02040503050406030204" pitchFamily="18" charset="0"/>
                          </a:rPr>
                          <m:t>−</m:t>
                        </m:r>
                        <m:sSub>
                          <m:sSubPr>
                            <m:ctrlPr>
                              <a:rPr lang="en-US"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𝑦</m:t>
                            </m:r>
                          </m:e>
                          <m:sub>
                            <m:r>
                              <a:rPr lang="en-US" sz="3400" b="0" i="1" smtClean="0">
                                <a:solidFill>
                                  <a:srgbClr val="000000"/>
                                </a:solidFill>
                                <a:effectLst/>
                                <a:latin typeface="Cambria Math" panose="02040503050406030204" pitchFamily="18" charset="0"/>
                              </a:rPr>
                              <m:t>𝑖</m:t>
                            </m:r>
                          </m:sub>
                        </m:sSub>
                      </m:num>
                      <m:den>
                        <m:sSub>
                          <m:sSubPr>
                            <m:ctrlPr>
                              <a:rPr lang="en-US"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𝑧</m:t>
                            </m:r>
                          </m:e>
                          <m:sub>
                            <m:r>
                              <a:rPr lang="en-US" sz="3400" b="0" i="1" smtClean="0">
                                <a:solidFill>
                                  <a:srgbClr val="000000"/>
                                </a:solidFill>
                                <a:effectLst/>
                                <a:latin typeface="Cambria Math" panose="02040503050406030204" pitchFamily="18" charset="0"/>
                              </a:rPr>
                              <m:t>𝑖</m:t>
                            </m:r>
                          </m:sub>
                        </m:sSub>
                        <m:r>
                          <a:rPr lang="en-US" sz="3400" b="0" i="1" smtClean="0">
                            <a:solidFill>
                              <a:srgbClr val="000000"/>
                            </a:solidFill>
                            <a:effectLst/>
                            <a:latin typeface="Cambria Math" panose="02040503050406030204" pitchFamily="18" charset="0"/>
                          </a:rPr>
                          <m:t>(1−</m:t>
                        </m:r>
                        <m:sSub>
                          <m:sSubPr>
                            <m:ctrlPr>
                              <a:rPr lang="en-US" sz="3400" b="0" i="1" smtClean="0">
                                <a:solidFill>
                                  <a:srgbClr val="000000"/>
                                </a:solidFill>
                                <a:effectLst/>
                                <a:latin typeface="Cambria Math" panose="02040503050406030204" pitchFamily="18" charset="0"/>
                              </a:rPr>
                            </m:ctrlPr>
                          </m:sSubPr>
                          <m:e>
                            <m:r>
                              <a:rPr lang="en-US" sz="3400" b="0" i="1" smtClean="0">
                                <a:solidFill>
                                  <a:srgbClr val="000000"/>
                                </a:solidFill>
                                <a:effectLst/>
                                <a:latin typeface="Cambria Math" panose="02040503050406030204" pitchFamily="18" charset="0"/>
                              </a:rPr>
                              <m:t>𝑧</m:t>
                            </m:r>
                          </m:e>
                          <m:sub>
                            <m:r>
                              <a:rPr lang="en-US" sz="3400" b="0" i="1" smtClean="0">
                                <a:solidFill>
                                  <a:srgbClr val="000000"/>
                                </a:solidFill>
                                <a:effectLst/>
                                <a:latin typeface="Cambria Math" panose="02040503050406030204" pitchFamily="18" charset="0"/>
                              </a:rPr>
                              <m:t>𝑖</m:t>
                            </m:r>
                          </m:sub>
                        </m:sSub>
                        <m:r>
                          <a:rPr lang="en-US" sz="3400" b="0" i="1" smtClean="0">
                            <a:solidFill>
                              <a:srgbClr val="000000"/>
                            </a:solidFill>
                            <a:effectLst/>
                            <a:latin typeface="Cambria Math" panose="02040503050406030204" pitchFamily="18" charset="0"/>
                          </a:rPr>
                          <m:t>)</m:t>
                        </m:r>
                      </m:den>
                    </m:f>
                    <m:f>
                      <m:fPr>
                        <m:ctrlPr>
                          <a:rPr lang="en-US" sz="3400" b="0" i="1" smtClean="0">
                            <a:solidFill>
                              <a:srgbClr val="000000"/>
                            </a:solidFill>
                            <a:effectLst/>
                            <a:latin typeface="Cambria Math" panose="02040503050406030204" pitchFamily="18" charset="0"/>
                          </a:rPr>
                        </m:ctrlPr>
                      </m:fPr>
                      <m:num>
                        <m:r>
                          <a:rPr lang="en-US" sz="3400" b="0" i="1" smtClean="0">
                            <a:solidFill>
                              <a:srgbClr val="000000"/>
                            </a:solidFill>
                            <a:effectLst/>
                            <a:latin typeface="Cambria Math" panose="02040503050406030204" pitchFamily="18" charset="0"/>
                            <a:ea typeface="Cambria Math" panose="02040503050406030204" pitchFamily="18" charset="0"/>
                          </a:rPr>
                          <m:t>𝜕</m:t>
                        </m:r>
                        <m:sSub>
                          <m:sSubPr>
                            <m:ctrlPr>
                              <a:rPr lang="en-US" sz="3400" b="0" i="1" smtClean="0">
                                <a:solidFill>
                                  <a:srgbClr val="000000"/>
                                </a:solidFill>
                                <a:effectLst/>
                                <a:latin typeface="Cambria Math" panose="02040503050406030204" pitchFamily="18" charset="0"/>
                                <a:ea typeface="Cambria Math" panose="02040503050406030204" pitchFamily="18" charset="0"/>
                              </a:rPr>
                            </m:ctrlPr>
                          </m:sSubPr>
                          <m:e>
                            <m:r>
                              <a:rPr lang="en-US" sz="3400" b="0" i="1" smtClean="0">
                                <a:solidFill>
                                  <a:srgbClr val="000000"/>
                                </a:solidFill>
                                <a:effectLst/>
                                <a:latin typeface="Cambria Math" panose="02040503050406030204" pitchFamily="18" charset="0"/>
                                <a:ea typeface="Cambria Math" panose="02040503050406030204" pitchFamily="18" charset="0"/>
                              </a:rPr>
                              <m:t>𝑧</m:t>
                            </m:r>
                          </m:e>
                          <m:sub>
                            <m:r>
                              <a:rPr lang="en-US" sz="3400" b="0" i="1" smtClean="0">
                                <a:solidFill>
                                  <a:srgbClr val="000000"/>
                                </a:solidFill>
                                <a:effectLst/>
                                <a:latin typeface="Cambria Math" panose="02040503050406030204" pitchFamily="18" charset="0"/>
                                <a:ea typeface="Cambria Math" panose="02040503050406030204" pitchFamily="18" charset="0"/>
                              </a:rPr>
                              <m:t>𝑖</m:t>
                            </m:r>
                          </m:sub>
                        </m:sSub>
                      </m:num>
                      <m:den>
                        <m:r>
                          <a:rPr lang="en-US"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𝑤</m:t>
                        </m:r>
                      </m:den>
                    </m:f>
                  </m:oMath>
                </a14:m>
                <a:r>
                  <a:rPr lang="vi-VN" sz="3400" b="0" i="0">
                    <a:solidFill>
                      <a:srgbClr val="000000"/>
                    </a:solidFill>
                    <a:effectLst/>
                    <a:latin typeface="+mj-lt"/>
                  </a:rPr>
                  <a:t> </a:t>
                </a:r>
                <a:r>
                  <a:rPr lang="en-US" sz="3400" b="0" i="0">
                    <a:solidFill>
                      <a:srgbClr val="000000"/>
                    </a:solidFill>
                    <a:effectLst/>
                    <a:latin typeface="Times New Roman" panose="02020603050405020304" pitchFamily="18" charset="0"/>
                    <a:cs typeface="Times New Roman" panose="02020603050405020304" pitchFamily="18" charset="0"/>
                  </a:rPr>
                  <a:t>(3)</a:t>
                </a:r>
                <a:endParaRPr lang="vi-VN" sz="3400" b="0" i="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vi-VN" sz="3400" b="0" i="0">
                    <a:solidFill>
                      <a:srgbClr val="000000"/>
                    </a:solidFill>
                    <a:effectLst/>
                    <a:latin typeface="+mj-lt"/>
                  </a:rPr>
                  <a:t>Để cho biểu thức này trở nên </a:t>
                </a:r>
                <a:r>
                  <a:rPr lang="vi-VN" sz="3400" b="0" i="1">
                    <a:solidFill>
                      <a:srgbClr val="000000"/>
                    </a:solidFill>
                    <a:effectLst/>
                    <a:latin typeface="+mj-lt"/>
                  </a:rPr>
                  <a:t>gọn</a:t>
                </a:r>
                <a:r>
                  <a:rPr lang="vi-VN" sz="3400" b="0" i="0">
                    <a:solidFill>
                      <a:srgbClr val="000000"/>
                    </a:solidFill>
                    <a:effectLst/>
                    <a:latin typeface="+mj-lt"/>
                  </a:rPr>
                  <a:t> và </a:t>
                </a:r>
                <a:r>
                  <a:rPr lang="vi-VN" sz="3400" b="0" i="1">
                    <a:solidFill>
                      <a:srgbClr val="000000"/>
                    </a:solidFill>
                    <a:effectLst/>
                    <a:latin typeface="+mj-lt"/>
                  </a:rPr>
                  <a:t>đẹp</a:t>
                </a:r>
                <a:r>
                  <a:rPr lang="vi-VN" sz="3400" b="0" i="0">
                    <a:solidFill>
                      <a:srgbClr val="000000"/>
                    </a:solidFill>
                    <a:effectLst/>
                    <a:latin typeface="+mj-lt"/>
                  </a:rPr>
                  <a:t> hơn, chúng ta sẽ tìm hàm </a:t>
                </a:r>
                <a14:m>
                  <m:oMath xmlns:m="http://schemas.openxmlformats.org/officeDocument/2006/math">
                    <m:r>
                      <a:rPr lang="vi-VN" sz="3400" b="0" i="1" smtClean="0">
                        <a:solidFill>
                          <a:srgbClr val="000000"/>
                        </a:solidFill>
                        <a:effectLst/>
                        <a:latin typeface="Cambria Math" panose="02040503050406030204" pitchFamily="18" charset="0"/>
                      </a:rPr>
                      <m:t>𝑧</m:t>
                    </m:r>
                    <m:r>
                      <a:rPr lang="vi-VN" sz="3400" b="0" i="1" smtClean="0">
                        <a:solidFill>
                          <a:srgbClr val="000000"/>
                        </a:solidFill>
                        <a:effectLst/>
                        <a:latin typeface="Cambria Math" panose="02040503050406030204" pitchFamily="18" charset="0"/>
                      </a:rPr>
                      <m:t>=</m:t>
                    </m:r>
                    <m:r>
                      <a:rPr lang="vi-VN" sz="3400" b="0" i="1" smtClean="0">
                        <a:solidFill>
                          <a:srgbClr val="000000"/>
                        </a:solidFill>
                        <a:effectLst/>
                        <a:latin typeface="Cambria Math" panose="02040503050406030204" pitchFamily="18" charset="0"/>
                      </a:rPr>
                      <m:t>𝑓</m:t>
                    </m:r>
                    <m:r>
                      <a:rPr lang="vi-VN" sz="3400" b="0" i="1" smtClean="0">
                        <a:solidFill>
                          <a:srgbClr val="000000"/>
                        </a:solidFill>
                        <a:effectLst/>
                        <a:latin typeface="Cambria Math" panose="02040503050406030204" pitchFamily="18" charset="0"/>
                      </a:rPr>
                      <m:t>(</m:t>
                    </m:r>
                    <m:sSup>
                      <m:sSupPr>
                        <m:ctrlPr>
                          <a:rPr lang="vi-VN" sz="3400" b="0" i="1" smtClean="0">
                            <a:solidFill>
                              <a:srgbClr val="000000"/>
                            </a:solidFill>
                            <a:effectLst/>
                            <a:latin typeface="Cambria Math" panose="02040503050406030204" pitchFamily="18" charset="0"/>
                          </a:rPr>
                        </m:ctrlPr>
                      </m:sSupPr>
                      <m:e>
                        <m:r>
                          <a:rPr lang="en-US" sz="3400" b="0" i="1" smtClean="0">
                            <a:solidFill>
                              <a:srgbClr val="000000"/>
                            </a:solidFill>
                            <a:effectLst/>
                            <a:latin typeface="Cambria Math" panose="02040503050406030204" pitchFamily="18" charset="0"/>
                          </a:rPr>
                          <m:t>𝑤</m:t>
                        </m:r>
                      </m:e>
                      <m:sup>
                        <m:r>
                          <a:rPr lang="en-US" sz="3400" b="0" i="1" smtClean="0">
                            <a:solidFill>
                              <a:srgbClr val="000000"/>
                            </a:solidFill>
                            <a:effectLst/>
                            <a:latin typeface="Cambria Math" panose="02040503050406030204" pitchFamily="18" charset="0"/>
                          </a:rPr>
                          <m:t>𝑇</m:t>
                        </m:r>
                      </m:sup>
                    </m:sSup>
                    <m:r>
                      <a:rPr lang="vi-VN" sz="3400" b="0" i="1" smtClean="0">
                        <a:solidFill>
                          <a:srgbClr val="000000"/>
                        </a:solidFill>
                        <a:effectLst/>
                        <a:latin typeface="Cambria Math" panose="02040503050406030204" pitchFamily="18" charset="0"/>
                      </a:rPr>
                      <m:t>𝑥</m:t>
                    </m:r>
                    <m:r>
                      <a:rPr lang="vi-VN" sz="3400" b="0" i="1" smtClean="0">
                        <a:solidFill>
                          <a:srgbClr val="000000"/>
                        </a:solidFill>
                        <a:effectLst/>
                        <a:latin typeface="Cambria Math" panose="02040503050406030204" pitchFamily="18" charset="0"/>
                      </a:rPr>
                      <m:t>) </m:t>
                    </m:r>
                  </m:oMath>
                </a14:m>
                <a:r>
                  <a:rPr lang="vi-VN" sz="3400" b="0" i="0">
                    <a:solidFill>
                      <a:srgbClr val="000000"/>
                    </a:solidFill>
                    <a:effectLst/>
                    <a:latin typeface="+mj-lt"/>
                  </a:rPr>
                  <a:t>sao cho mẫu số bị triệt tiêu. Nếu đặt </a:t>
                </a:r>
                <a14:m>
                  <m:oMath xmlns:m="http://schemas.openxmlformats.org/officeDocument/2006/math">
                    <m:r>
                      <a:rPr lang="vi-VN" sz="3400" b="0" i="1" smtClean="0">
                        <a:solidFill>
                          <a:srgbClr val="000000"/>
                        </a:solidFill>
                        <a:effectLst/>
                        <a:latin typeface="Cambria Math" panose="02040503050406030204" pitchFamily="18" charset="0"/>
                      </a:rPr>
                      <m:t>𝑠</m:t>
                    </m:r>
                    <m:r>
                      <a:rPr lang="vi-VN" sz="3400" b="0" i="1" smtClean="0">
                        <a:solidFill>
                          <a:srgbClr val="000000"/>
                        </a:solidFill>
                        <a:effectLst/>
                        <a:latin typeface="Cambria Math" panose="02040503050406030204" pitchFamily="18" charset="0"/>
                      </a:rPr>
                      <m:t>= </m:t>
                    </m:r>
                    <m:sSup>
                      <m:sSupPr>
                        <m:ctrlPr>
                          <a:rPr lang="vi-VN" sz="3400" b="0" i="1" smtClean="0">
                            <a:solidFill>
                              <a:srgbClr val="000000"/>
                            </a:solidFill>
                            <a:effectLst/>
                            <a:latin typeface="Cambria Math" panose="02040503050406030204" pitchFamily="18" charset="0"/>
                          </a:rPr>
                        </m:ctrlPr>
                      </m:sSupPr>
                      <m:e>
                        <m:r>
                          <a:rPr lang="en-US" sz="3400" b="0" i="1" smtClean="0">
                            <a:solidFill>
                              <a:srgbClr val="000000"/>
                            </a:solidFill>
                            <a:effectLst/>
                            <a:latin typeface="Cambria Math" panose="02040503050406030204" pitchFamily="18" charset="0"/>
                          </a:rPr>
                          <m:t>𝑤</m:t>
                        </m:r>
                      </m:e>
                      <m:sup>
                        <m:r>
                          <a:rPr lang="en-US" sz="3400" b="0" i="1" smtClean="0">
                            <a:solidFill>
                              <a:srgbClr val="000000"/>
                            </a:solidFill>
                            <a:effectLst/>
                            <a:latin typeface="Cambria Math" panose="02040503050406030204" pitchFamily="18" charset="0"/>
                          </a:rPr>
                          <m:t>𝑇</m:t>
                        </m:r>
                      </m:sup>
                    </m:sSup>
                    <m:r>
                      <a:rPr lang="vi-VN" sz="3400" b="0" i="1" smtClean="0">
                        <a:solidFill>
                          <a:srgbClr val="000000"/>
                        </a:solidFill>
                        <a:effectLst/>
                        <a:latin typeface="Cambria Math" panose="02040503050406030204" pitchFamily="18" charset="0"/>
                      </a:rPr>
                      <m:t>𝑥</m:t>
                    </m:r>
                  </m:oMath>
                </a14:m>
                <a:r>
                  <a:rPr lang="vi-VN" sz="3400" b="0" i="0">
                    <a:solidFill>
                      <a:srgbClr val="000000"/>
                    </a:solidFill>
                    <a:effectLst/>
                    <a:latin typeface="+mj-lt"/>
                  </a:rPr>
                  <a:t>, chúng ta sẽ có:</a:t>
                </a:r>
                <a:endParaRPr lang="en-US" sz="3400" b="0" i="0">
                  <a:solidFill>
                    <a:srgbClr val="000000"/>
                  </a:solidFill>
                  <a:effectLst/>
                  <a:latin typeface="+mj-lt"/>
                </a:endParaRPr>
              </a:p>
              <a:p>
                <a:pPr marL="0" indent="0" algn="ctr">
                  <a:buNone/>
                </a:pPr>
                <a14:m>
                  <m:oMath xmlns:m="http://schemas.openxmlformats.org/officeDocument/2006/math">
                    <m:f>
                      <m:fPr>
                        <m:ctrlPr>
                          <a:rPr lang="vi-VN" sz="3400" b="0" i="1" smtClean="0">
                            <a:solidFill>
                              <a:srgbClr val="000000"/>
                            </a:solidFill>
                            <a:effectLst/>
                            <a:latin typeface="Cambria Math" panose="02040503050406030204" pitchFamily="18" charset="0"/>
                          </a:rPr>
                        </m:ctrlPr>
                      </m:fPr>
                      <m:num>
                        <m:r>
                          <a:rPr lang="vi-VN" sz="3400" b="0" i="1" smtClean="0">
                            <a:solidFill>
                              <a:srgbClr val="000000"/>
                            </a:solidFill>
                            <a:effectLst/>
                            <a:latin typeface="Cambria Math" panose="02040503050406030204" pitchFamily="18" charset="0"/>
                            <a:ea typeface="Cambria Math" panose="02040503050406030204" pitchFamily="18" charset="0"/>
                          </a:rPr>
                          <m:t>𝜕</m:t>
                        </m:r>
                        <m:sSub>
                          <m:sSubPr>
                            <m:ctrlPr>
                              <a:rPr lang="vi-VN" sz="3400" b="0" i="1" smtClean="0">
                                <a:solidFill>
                                  <a:srgbClr val="000000"/>
                                </a:solidFill>
                                <a:effectLst/>
                                <a:latin typeface="Cambria Math" panose="02040503050406030204" pitchFamily="18" charset="0"/>
                                <a:ea typeface="Cambria Math" panose="02040503050406030204" pitchFamily="18" charset="0"/>
                              </a:rPr>
                            </m:ctrlPr>
                          </m:sSubPr>
                          <m:e>
                            <m:r>
                              <a:rPr lang="en-US" sz="3400" b="0" i="1" smtClean="0">
                                <a:solidFill>
                                  <a:srgbClr val="000000"/>
                                </a:solidFill>
                                <a:effectLst/>
                                <a:latin typeface="Cambria Math" panose="02040503050406030204" pitchFamily="18" charset="0"/>
                                <a:ea typeface="Cambria Math" panose="02040503050406030204" pitchFamily="18" charset="0"/>
                              </a:rPr>
                              <m:t>𝑧</m:t>
                            </m:r>
                          </m:e>
                          <m:sub>
                            <m:r>
                              <a:rPr lang="en-US" sz="3400" b="0" i="1" smtClean="0">
                                <a:solidFill>
                                  <a:srgbClr val="000000"/>
                                </a:solidFill>
                                <a:effectLst/>
                                <a:latin typeface="Cambria Math" panose="02040503050406030204" pitchFamily="18" charset="0"/>
                                <a:ea typeface="Cambria Math" panose="02040503050406030204" pitchFamily="18" charset="0"/>
                              </a:rPr>
                              <m:t>𝑖</m:t>
                            </m:r>
                          </m:sub>
                        </m:sSub>
                      </m:num>
                      <m:den>
                        <m:r>
                          <a:rPr lang="vi-VN"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𝑤</m:t>
                        </m:r>
                      </m:den>
                    </m:f>
                    <m:r>
                      <a:rPr lang="en-US" sz="3400" b="0" i="1" smtClean="0">
                        <a:solidFill>
                          <a:srgbClr val="000000"/>
                        </a:solidFill>
                        <a:effectLst/>
                        <a:latin typeface="Cambria Math" panose="02040503050406030204" pitchFamily="18" charset="0"/>
                      </a:rPr>
                      <m:t>=</m:t>
                    </m:r>
                    <m:f>
                      <m:fPr>
                        <m:ctrlPr>
                          <a:rPr lang="vi-VN" sz="3400" b="0" i="1" smtClean="0">
                            <a:solidFill>
                              <a:srgbClr val="000000"/>
                            </a:solidFill>
                            <a:effectLst/>
                            <a:latin typeface="Cambria Math" panose="02040503050406030204" pitchFamily="18" charset="0"/>
                          </a:rPr>
                        </m:ctrlPr>
                      </m:fPr>
                      <m:num>
                        <m:r>
                          <a:rPr lang="vi-VN" sz="3400" b="0" i="1" smtClean="0">
                            <a:solidFill>
                              <a:srgbClr val="000000"/>
                            </a:solidFill>
                            <a:effectLst/>
                            <a:latin typeface="Cambria Math" panose="02040503050406030204" pitchFamily="18" charset="0"/>
                            <a:ea typeface="Cambria Math" panose="02040503050406030204" pitchFamily="18" charset="0"/>
                          </a:rPr>
                          <m:t>𝜕</m:t>
                        </m:r>
                        <m:sSub>
                          <m:sSubPr>
                            <m:ctrlPr>
                              <a:rPr lang="vi-VN" sz="3400" b="0" i="1" smtClean="0">
                                <a:solidFill>
                                  <a:srgbClr val="000000"/>
                                </a:solidFill>
                                <a:effectLst/>
                                <a:latin typeface="Cambria Math" panose="02040503050406030204" pitchFamily="18" charset="0"/>
                                <a:ea typeface="Cambria Math" panose="02040503050406030204" pitchFamily="18" charset="0"/>
                              </a:rPr>
                            </m:ctrlPr>
                          </m:sSubPr>
                          <m:e>
                            <m:r>
                              <a:rPr lang="en-US" sz="3400" b="0" i="1" smtClean="0">
                                <a:solidFill>
                                  <a:srgbClr val="000000"/>
                                </a:solidFill>
                                <a:effectLst/>
                                <a:latin typeface="Cambria Math" panose="02040503050406030204" pitchFamily="18" charset="0"/>
                                <a:ea typeface="Cambria Math" panose="02040503050406030204" pitchFamily="18" charset="0"/>
                              </a:rPr>
                              <m:t>𝑧</m:t>
                            </m:r>
                          </m:e>
                          <m:sub>
                            <m:r>
                              <a:rPr lang="en-US" sz="3400" b="0" i="1" smtClean="0">
                                <a:solidFill>
                                  <a:srgbClr val="000000"/>
                                </a:solidFill>
                                <a:effectLst/>
                                <a:latin typeface="Cambria Math" panose="02040503050406030204" pitchFamily="18" charset="0"/>
                                <a:ea typeface="Cambria Math" panose="02040503050406030204" pitchFamily="18" charset="0"/>
                              </a:rPr>
                              <m:t>𝑖</m:t>
                            </m:r>
                          </m:sub>
                        </m:sSub>
                      </m:num>
                      <m:den>
                        <m:r>
                          <a:rPr lang="vi-VN"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𝑠</m:t>
                        </m:r>
                      </m:den>
                    </m:f>
                  </m:oMath>
                </a14:m>
                <a:r>
                  <a:rPr lang="vi-VN" sz="3400" b="0">
                    <a:solidFill>
                      <a:srgbClr val="000000"/>
                    </a:solidFill>
                    <a:effectLst/>
                  </a:rPr>
                  <a:t> </a:t>
                </a:r>
                <a14:m>
                  <m:oMath xmlns:m="http://schemas.openxmlformats.org/officeDocument/2006/math">
                    <m:f>
                      <m:fPr>
                        <m:ctrlPr>
                          <a:rPr lang="vi-VN" sz="3400" b="0" i="1" smtClean="0">
                            <a:solidFill>
                              <a:srgbClr val="000000"/>
                            </a:solidFill>
                            <a:effectLst/>
                            <a:latin typeface="Cambria Math" panose="02040503050406030204" pitchFamily="18" charset="0"/>
                          </a:rPr>
                        </m:ctrlPr>
                      </m:fPr>
                      <m:num>
                        <m:r>
                          <a:rPr lang="vi-VN"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𝑠</m:t>
                        </m:r>
                      </m:num>
                      <m:den>
                        <m:r>
                          <a:rPr lang="vi-VN"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𝑤</m:t>
                        </m:r>
                      </m:den>
                    </m:f>
                    <m:r>
                      <a:rPr lang="en-US" sz="3400" b="0" i="1" smtClean="0">
                        <a:solidFill>
                          <a:srgbClr val="000000"/>
                        </a:solidFill>
                        <a:effectLst/>
                        <a:latin typeface="Cambria Math" panose="02040503050406030204" pitchFamily="18" charset="0"/>
                        <a:ea typeface="Cambria Math" panose="02040503050406030204" pitchFamily="18" charset="0"/>
                      </a:rPr>
                      <m:t>=</m:t>
                    </m:r>
                    <m:f>
                      <m:fPr>
                        <m:ctrlPr>
                          <a:rPr lang="vi-VN" sz="3400" b="0" i="1" smtClean="0">
                            <a:solidFill>
                              <a:srgbClr val="000000"/>
                            </a:solidFill>
                            <a:effectLst/>
                            <a:latin typeface="Cambria Math" panose="02040503050406030204" pitchFamily="18" charset="0"/>
                          </a:rPr>
                        </m:ctrlPr>
                      </m:fPr>
                      <m:num>
                        <m:r>
                          <a:rPr lang="vi-VN" sz="3400" b="0" i="1" smtClean="0">
                            <a:solidFill>
                              <a:srgbClr val="000000"/>
                            </a:solidFill>
                            <a:effectLst/>
                            <a:latin typeface="Cambria Math" panose="02040503050406030204" pitchFamily="18" charset="0"/>
                            <a:ea typeface="Cambria Math" panose="02040503050406030204" pitchFamily="18" charset="0"/>
                          </a:rPr>
                          <m:t>𝜕</m:t>
                        </m:r>
                        <m:sSub>
                          <m:sSubPr>
                            <m:ctrlPr>
                              <a:rPr lang="vi-VN" sz="3400" b="0" i="1" smtClean="0">
                                <a:solidFill>
                                  <a:srgbClr val="000000"/>
                                </a:solidFill>
                                <a:effectLst/>
                                <a:latin typeface="Cambria Math" panose="02040503050406030204" pitchFamily="18" charset="0"/>
                                <a:ea typeface="Cambria Math" panose="02040503050406030204" pitchFamily="18" charset="0"/>
                              </a:rPr>
                            </m:ctrlPr>
                          </m:sSubPr>
                          <m:e>
                            <m:r>
                              <a:rPr lang="en-US" sz="3400" b="0" i="1" smtClean="0">
                                <a:solidFill>
                                  <a:srgbClr val="000000"/>
                                </a:solidFill>
                                <a:effectLst/>
                                <a:latin typeface="Cambria Math" panose="02040503050406030204" pitchFamily="18" charset="0"/>
                                <a:ea typeface="Cambria Math" panose="02040503050406030204" pitchFamily="18" charset="0"/>
                              </a:rPr>
                              <m:t>𝑧</m:t>
                            </m:r>
                          </m:e>
                          <m:sub>
                            <m:r>
                              <a:rPr lang="en-US" sz="3400" b="0" i="1" smtClean="0">
                                <a:solidFill>
                                  <a:srgbClr val="000000"/>
                                </a:solidFill>
                                <a:effectLst/>
                                <a:latin typeface="Cambria Math" panose="02040503050406030204" pitchFamily="18" charset="0"/>
                                <a:ea typeface="Cambria Math" panose="02040503050406030204" pitchFamily="18" charset="0"/>
                              </a:rPr>
                              <m:t>𝑖</m:t>
                            </m:r>
                          </m:sub>
                        </m:sSub>
                      </m:num>
                      <m:den>
                        <m:r>
                          <a:rPr lang="vi-VN"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𝑠</m:t>
                        </m:r>
                      </m:den>
                    </m:f>
                    <m:r>
                      <a:rPr lang="en-US" sz="3400" b="0" i="1" smtClean="0">
                        <a:solidFill>
                          <a:srgbClr val="000000"/>
                        </a:solidFill>
                        <a:effectLst/>
                        <a:latin typeface="Cambria Math" panose="02040503050406030204" pitchFamily="18" charset="0"/>
                        <a:ea typeface="Cambria Math" panose="02040503050406030204" pitchFamily="18" charset="0"/>
                      </a:rPr>
                      <m:t>𝑥</m:t>
                    </m:r>
                  </m:oMath>
                </a14:m>
                <a:r>
                  <a:rPr lang="vi-VN" sz="3400" b="0" i="0">
                    <a:solidFill>
                      <a:srgbClr val="000000"/>
                    </a:solidFill>
                    <a:effectLst/>
                    <a:latin typeface="+mj-lt"/>
                  </a:rPr>
                  <a:t> </a:t>
                </a:r>
                <a:endParaRPr lang="en-US" sz="3400">
                  <a:solidFill>
                    <a:srgbClr val="000000"/>
                  </a:solidFill>
                  <a:latin typeface="+mj-lt"/>
                </a:endParaRPr>
              </a:p>
              <a:p>
                <a:pPr marL="0" indent="0" algn="just">
                  <a:buNone/>
                </a:pPr>
                <a:r>
                  <a:rPr lang="en-US" sz="3400" b="0" i="0">
                    <a:solidFill>
                      <a:srgbClr val="000000"/>
                    </a:solidFill>
                    <a:effectLst/>
                    <a:latin typeface="+mj-lt"/>
                  </a:rPr>
                  <a:t> </a:t>
                </a:r>
                <a:r>
                  <a:rPr lang="vi-VN" sz="3400" b="0" i="0">
                    <a:solidFill>
                      <a:srgbClr val="000000"/>
                    </a:solidFill>
                    <a:effectLst/>
                    <a:latin typeface="+mj-lt"/>
                  </a:rPr>
                  <a:t>Một cách trực quan nhất, ta sẽ tìm hàm số z=f(s) sao cho:  </a:t>
                </a:r>
                <a:r>
                  <a:rPr lang="pl-PL" sz="3400" b="0" i="0">
                    <a:solidFill>
                      <a:srgbClr val="000000"/>
                    </a:solidFill>
                    <a:effectLst/>
                    <a:latin typeface="MJXc-TeX-main-R"/>
                  </a:rPr>
                  <a:t> </a:t>
                </a:r>
                <a14:m>
                  <m:oMath xmlns:m="http://schemas.openxmlformats.org/officeDocument/2006/math">
                    <m:f>
                      <m:fPr>
                        <m:ctrlPr>
                          <a:rPr lang="pl-PL" sz="3400" b="0" i="1" smtClean="0">
                            <a:solidFill>
                              <a:srgbClr val="000000"/>
                            </a:solidFill>
                            <a:effectLst/>
                            <a:latin typeface="Cambria Math" panose="02040503050406030204" pitchFamily="18" charset="0"/>
                          </a:rPr>
                        </m:ctrlPr>
                      </m:fPr>
                      <m:num>
                        <m:r>
                          <a:rPr lang="pl-PL"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𝑧</m:t>
                        </m:r>
                      </m:num>
                      <m:den>
                        <m:r>
                          <a:rPr lang="pl-PL" sz="3400" b="0" i="1" smtClean="0">
                            <a:solidFill>
                              <a:srgbClr val="000000"/>
                            </a:solidFill>
                            <a:effectLst/>
                            <a:latin typeface="Cambria Math" panose="02040503050406030204" pitchFamily="18" charset="0"/>
                            <a:ea typeface="Cambria Math" panose="02040503050406030204" pitchFamily="18" charset="0"/>
                          </a:rPr>
                          <m:t>𝜕</m:t>
                        </m:r>
                        <m:r>
                          <a:rPr lang="en-US" sz="3400" b="0" i="1" smtClean="0">
                            <a:solidFill>
                              <a:srgbClr val="000000"/>
                            </a:solidFill>
                            <a:effectLst/>
                            <a:latin typeface="Cambria Math" panose="02040503050406030204" pitchFamily="18" charset="0"/>
                            <a:ea typeface="Cambria Math" panose="02040503050406030204" pitchFamily="18" charset="0"/>
                          </a:rPr>
                          <m:t>𝑠</m:t>
                        </m:r>
                      </m:den>
                    </m:f>
                    <m:r>
                      <a:rPr lang="pl-PL" sz="3400" b="0" i="1" smtClean="0">
                        <a:solidFill>
                          <a:srgbClr val="000000"/>
                        </a:solidFill>
                        <a:effectLst/>
                        <a:latin typeface="Cambria Math" panose="02040503050406030204" pitchFamily="18" charset="0"/>
                      </a:rPr>
                      <m:t>=</m:t>
                    </m:r>
                    <m:r>
                      <a:rPr lang="pl-PL" sz="3400" b="0" i="1" smtClean="0">
                        <a:solidFill>
                          <a:srgbClr val="000000"/>
                        </a:solidFill>
                        <a:effectLst/>
                        <a:latin typeface="Cambria Math" panose="02040503050406030204" pitchFamily="18" charset="0"/>
                      </a:rPr>
                      <m:t>𝑧</m:t>
                    </m:r>
                    <m:r>
                      <a:rPr lang="pl-PL" sz="3400" b="0" i="1" smtClean="0">
                        <a:solidFill>
                          <a:srgbClr val="000000"/>
                        </a:solidFill>
                        <a:effectLst/>
                        <a:latin typeface="Cambria Math" panose="02040503050406030204" pitchFamily="18" charset="0"/>
                      </a:rPr>
                      <m:t>(1−</m:t>
                    </m:r>
                    <m:r>
                      <a:rPr lang="pl-PL" sz="3400" b="0" i="1" smtClean="0">
                        <a:solidFill>
                          <a:srgbClr val="000000"/>
                        </a:solidFill>
                        <a:effectLst/>
                        <a:latin typeface="Cambria Math" panose="02040503050406030204" pitchFamily="18" charset="0"/>
                      </a:rPr>
                      <m:t>𝑧</m:t>
                    </m:r>
                    <m:r>
                      <a:rPr lang="en-US" sz="3400" b="0" i="0" smtClean="0">
                        <a:solidFill>
                          <a:srgbClr val="000000"/>
                        </a:solidFill>
                        <a:effectLst/>
                        <a:latin typeface="Cambria Math" panose="02040503050406030204" pitchFamily="18" charset="0"/>
                      </a:rPr>
                      <m:t>)</m:t>
                    </m:r>
                  </m:oMath>
                </a14:m>
                <a:r>
                  <a:rPr lang="vi-VN" sz="3400" b="0" i="0">
                    <a:solidFill>
                      <a:srgbClr val="000000"/>
                    </a:solidFill>
                    <a:effectLst/>
                    <a:latin typeface="+mj-lt"/>
                  </a:rPr>
                  <a:t>(4)</a:t>
                </a:r>
              </a:p>
              <a:p>
                <a:pPr marL="0" indent="0">
                  <a:buNone/>
                </a:pPr>
                <a:endParaRPr lang="en-US"/>
              </a:p>
            </p:txBody>
          </p:sp>
        </mc:Choice>
        <mc:Fallback>
          <p:sp>
            <p:nvSpPr>
              <p:cNvPr id="3" name="Content Placeholder 2">
                <a:extLst>
                  <a:ext uri="{FF2B5EF4-FFF2-40B4-BE49-F238E27FC236}">
                    <a16:creationId xmlns:a16="http://schemas.microsoft.com/office/drawing/2014/main" id="{E0326B2B-AC3D-49C7-B8A5-5D12595D4DD2}"/>
                  </a:ext>
                </a:extLst>
              </p:cNvPr>
              <p:cNvSpPr>
                <a:spLocks noGrp="1" noRot="1" noChangeAspect="1" noMove="1" noResize="1" noEditPoints="1" noAdjustHandles="1" noChangeArrowheads="1" noChangeShapeType="1" noTextEdit="1"/>
              </p:cNvSpPr>
              <p:nvPr>
                <p:ph idx="1"/>
              </p:nvPr>
            </p:nvSpPr>
            <p:spPr>
              <a:blipFill>
                <a:blip r:embed="rId3"/>
                <a:stretch>
                  <a:fillRect l="-622" t="-2496" r="-691"/>
                </a:stretch>
              </a:blipFill>
            </p:spPr>
            <p:txBody>
              <a:bodyPr/>
              <a:lstStyle/>
              <a:p>
                <a:r>
                  <a:rPr lang="en-US">
                    <a:noFill/>
                  </a:rPr>
                  <a:t> </a:t>
                </a:r>
              </a:p>
            </p:txBody>
          </p:sp>
        </mc:Fallback>
      </mc:AlternateContent>
    </p:spTree>
    <p:extLst>
      <p:ext uri="{BB962C8B-B14F-4D97-AF65-F5344CB8AC3E}">
        <p14:creationId xmlns:p14="http://schemas.microsoft.com/office/powerpoint/2010/main" val="22465028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86C3-62C3-4436-930F-01CF7D4EE5A0}"/>
              </a:ext>
            </a:extLst>
          </p:cNvPr>
          <p:cNvSpPr>
            <a:spLocks noGrp="1"/>
          </p:cNvSpPr>
          <p:nvPr>
            <p:ph type="title"/>
          </p:nvPr>
        </p:nvSpPr>
        <p:spPr/>
        <p:txBody>
          <a:bodyPr>
            <a:normAutofit/>
          </a:bodyPr>
          <a:lstStyle/>
          <a:p>
            <a:pPr algn="l"/>
            <a:r>
              <a:rPr lang="vi-VN" sz="2800" b="0" i="0">
                <a:solidFill>
                  <a:srgbClr val="000000"/>
                </a:solidFill>
                <a:effectLst/>
                <a:latin typeface="+mn-lt"/>
              </a:rPr>
              <a:t>Tối ưu hàm mất mát</a:t>
            </a:r>
            <a:endParaRPr lang="en-US" sz="28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BFF70E-6014-497C-85FA-8A1520896FB4}"/>
                  </a:ext>
                </a:extLst>
              </p:cNvPr>
              <p:cNvSpPr>
                <a:spLocks noGrp="1"/>
              </p:cNvSpPr>
              <p:nvPr>
                <p:ph idx="1"/>
              </p:nvPr>
            </p:nvSpPr>
            <p:spPr/>
            <p:txBody>
              <a:bodyPr>
                <a:normAutofit fontScale="85000" lnSpcReduction="10000"/>
              </a:bodyPr>
              <a:lstStyle/>
              <a:p>
                <a:pPr marL="0" indent="0">
                  <a:buNone/>
                </a:pPr>
                <a:r>
                  <a:rPr lang="en-US" sz="2600" b="0" i="0">
                    <a:solidFill>
                      <a:srgbClr val="000000"/>
                    </a:solidFill>
                    <a:effectLst/>
                    <a:latin typeface="Times New Roman" panose="02020603050405020304" pitchFamily="18" charset="0"/>
                    <a:cs typeface="Times New Roman" panose="02020603050405020304" pitchFamily="18" charset="0"/>
                  </a:rPr>
                  <a:t>Đ</a:t>
                </a:r>
                <a:r>
                  <a:rPr lang="vi-VN" sz="2600" b="0" i="0">
                    <a:solidFill>
                      <a:srgbClr val="000000"/>
                    </a:solidFill>
                    <a:effectLst/>
                    <a:latin typeface="Times New Roman" panose="02020603050405020304" pitchFamily="18" charset="0"/>
                    <a:cs typeface="Times New Roman" panose="02020603050405020304" pitchFamily="18" charset="0"/>
                  </a:rPr>
                  <a:t>ể triệt tiêu mẫu số trong biểu thức (3). Chúng ta cùng khởi động một chút với phương trình vi phân đơn giản này. Phương trình (4) tương đương với:</a:t>
                </a:r>
                <a:endParaRPr lang="en-US" sz="2600" b="0" i="0">
                  <a:solidFill>
                    <a:srgbClr val="000000"/>
                  </a:solidFill>
                  <a:effectLst/>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vi-VN" sz="2600" b="0" i="1" smtClean="0">
                              <a:solidFill>
                                <a:srgbClr val="000000"/>
                              </a:solidFill>
                              <a:effectLst/>
                              <a:latin typeface="Cambria Math" panose="02040503050406030204" pitchFamily="18" charset="0"/>
                              <a:cs typeface="Times New Roman" panose="02020603050405020304" pitchFamily="18" charset="0"/>
                            </a:rPr>
                          </m:ctrlPr>
                        </m:fPr>
                        <m:num>
                          <m:r>
                            <a:rPr lang="vi-VN"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𝑠</m:t>
                          </m:r>
                        </m:num>
                        <m:den>
                          <m:r>
                            <a:rPr lang="en-US" sz="2600" b="0" i="1" smtClean="0">
                              <a:solidFill>
                                <a:srgbClr val="000000"/>
                              </a:solidFill>
                              <a:effectLst/>
                              <a:latin typeface="Cambria Math" panose="02040503050406030204" pitchFamily="18" charset="0"/>
                              <a:cs typeface="Times New Roman" panose="02020603050405020304" pitchFamily="18" charset="0"/>
                            </a:rPr>
                            <m:t>𝑧</m:t>
                          </m:r>
                          <m:r>
                            <a:rPr lang="en-US" sz="2600" b="0" i="1" smtClean="0">
                              <a:solidFill>
                                <a:srgbClr val="000000"/>
                              </a:solidFill>
                              <a:effectLst/>
                              <a:latin typeface="Cambria Math" panose="02040503050406030204" pitchFamily="18" charset="0"/>
                              <a:cs typeface="Times New Roman" panose="02020603050405020304" pitchFamily="18" charset="0"/>
                            </a:rPr>
                            <m:t>(1−</m:t>
                          </m:r>
                          <m:r>
                            <a:rPr lang="en-US" sz="2600" b="0" i="1" smtClean="0">
                              <a:solidFill>
                                <a:srgbClr val="000000"/>
                              </a:solidFill>
                              <a:effectLst/>
                              <a:latin typeface="Cambria Math" panose="02040503050406030204" pitchFamily="18" charset="0"/>
                              <a:cs typeface="Times New Roman" panose="02020603050405020304" pitchFamily="18" charset="0"/>
                            </a:rPr>
                            <m:t>𝑧</m:t>
                          </m:r>
                          <m:r>
                            <a:rPr lang="en-US" sz="2600" b="0" i="1" smtClean="0">
                              <a:solidFill>
                                <a:srgbClr val="000000"/>
                              </a:solidFill>
                              <a:effectLst/>
                              <a:latin typeface="Cambria Math" panose="02040503050406030204" pitchFamily="18" charset="0"/>
                              <a:cs typeface="Times New Roman" panose="02020603050405020304" pitchFamily="18" charset="0"/>
                            </a:rPr>
                            <m:t>)</m:t>
                          </m:r>
                        </m:den>
                      </m:f>
                      <m:r>
                        <a:rPr lang="vi-VN"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𝑠</m:t>
                      </m:r>
                      <m:r>
                        <a:rPr lang="vi-VN" sz="2600" b="0" i="1" smtClean="0">
                          <a:solidFill>
                            <a:srgbClr val="000000"/>
                          </a:solidFill>
                          <a:effectLst/>
                          <a:latin typeface="Cambria Math" panose="02040503050406030204" pitchFamily="18" charset="0"/>
                          <a:cs typeface="Times New Roman" panose="02020603050405020304" pitchFamily="18" charset="0"/>
                        </a:rPr>
                        <m:t> </m:t>
                      </m:r>
                    </m:oMath>
                  </m:oMathPara>
                </a14:m>
                <a:endParaRPr lang="en-US" sz="2600" b="0" i="1">
                  <a:solidFill>
                    <a:srgbClr val="000000"/>
                  </a:solidFill>
                  <a:effectLst/>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vi-VN" sz="2600" b="0" i="1" smtClean="0">
                          <a:solidFill>
                            <a:srgbClr val="000000"/>
                          </a:solidFill>
                          <a:effectLst/>
                          <a:latin typeface="Cambria Math" panose="02040503050406030204" pitchFamily="18" charset="0"/>
                          <a:cs typeface="Times New Roman" panose="02020603050405020304" pitchFamily="18" charset="0"/>
                        </a:rPr>
                        <m:t>⇔</m:t>
                      </m:r>
                      <m:r>
                        <a:rPr lang="en-US" sz="2600" b="0" i="1" smtClean="0">
                          <a:solidFill>
                            <a:srgbClr val="000000"/>
                          </a:solidFill>
                          <a:effectLst/>
                          <a:latin typeface="Cambria Math" panose="02040503050406030204" pitchFamily="18" charset="0"/>
                          <a:cs typeface="Times New Roman" panose="02020603050405020304" pitchFamily="18" charset="0"/>
                        </a:rPr>
                        <m:t>(</m:t>
                      </m:r>
                      <m:f>
                        <m:fPr>
                          <m:ctrlPr>
                            <a:rPr lang="en-US" sz="2600" b="0" i="1" smtClean="0">
                              <a:solidFill>
                                <a:srgbClr val="000000"/>
                              </a:solidFill>
                              <a:effectLst/>
                              <a:latin typeface="Cambria Math" panose="02040503050406030204" pitchFamily="18" charset="0"/>
                              <a:cs typeface="Times New Roman" panose="02020603050405020304" pitchFamily="18" charset="0"/>
                            </a:rPr>
                          </m:ctrlPr>
                        </m:fPr>
                        <m:num>
                          <m:r>
                            <a:rPr lang="en-US" sz="2600" b="0" i="1" smtClean="0">
                              <a:solidFill>
                                <a:srgbClr val="000000"/>
                              </a:solidFill>
                              <a:effectLst/>
                              <a:latin typeface="Cambria Math" panose="02040503050406030204" pitchFamily="18" charset="0"/>
                              <a:cs typeface="Times New Roman" panose="02020603050405020304" pitchFamily="18" charset="0"/>
                            </a:rPr>
                            <m:t>1</m:t>
                          </m:r>
                        </m:num>
                        <m:den>
                          <m:r>
                            <a:rPr lang="en-US" sz="2600" b="0" i="1" smtClean="0">
                              <a:solidFill>
                                <a:srgbClr val="000000"/>
                              </a:solidFill>
                              <a:effectLst/>
                              <a:latin typeface="Cambria Math" panose="02040503050406030204" pitchFamily="18" charset="0"/>
                              <a:cs typeface="Times New Roman" panose="02020603050405020304" pitchFamily="18" charset="0"/>
                            </a:rPr>
                            <m:t>𝑧</m:t>
                          </m:r>
                        </m:den>
                      </m:f>
                      <m:r>
                        <a:rPr lang="en-US" sz="2600" b="0" i="1" smtClean="0">
                          <a:solidFill>
                            <a:srgbClr val="000000"/>
                          </a:solidFill>
                          <a:effectLst/>
                          <a:latin typeface="Cambria Math" panose="02040503050406030204" pitchFamily="18" charset="0"/>
                          <a:cs typeface="Times New Roman" panose="02020603050405020304" pitchFamily="18" charset="0"/>
                        </a:rPr>
                        <m:t>+</m:t>
                      </m:r>
                      <m:f>
                        <m:fPr>
                          <m:ctrlPr>
                            <a:rPr lang="en-US" sz="2600" b="0" i="1" smtClean="0">
                              <a:solidFill>
                                <a:srgbClr val="000000"/>
                              </a:solidFill>
                              <a:effectLst/>
                              <a:latin typeface="Cambria Math" panose="02040503050406030204" pitchFamily="18" charset="0"/>
                              <a:cs typeface="Times New Roman" panose="02020603050405020304" pitchFamily="18" charset="0"/>
                            </a:rPr>
                          </m:ctrlPr>
                        </m:fPr>
                        <m:num>
                          <m:r>
                            <a:rPr lang="en-US" sz="2600" b="0" i="1" smtClean="0">
                              <a:solidFill>
                                <a:srgbClr val="000000"/>
                              </a:solidFill>
                              <a:effectLst/>
                              <a:latin typeface="Cambria Math" panose="02040503050406030204" pitchFamily="18" charset="0"/>
                              <a:cs typeface="Times New Roman" panose="02020603050405020304" pitchFamily="18" charset="0"/>
                            </a:rPr>
                            <m:t>1</m:t>
                          </m:r>
                        </m:num>
                        <m:den>
                          <m:r>
                            <a:rPr lang="en-US" sz="2600" b="0" i="1" smtClean="0">
                              <a:solidFill>
                                <a:srgbClr val="000000"/>
                              </a:solidFill>
                              <a:effectLst/>
                              <a:latin typeface="Cambria Math" panose="02040503050406030204" pitchFamily="18" charset="0"/>
                              <a:cs typeface="Times New Roman" panose="02020603050405020304" pitchFamily="18" charset="0"/>
                            </a:rPr>
                            <m:t>1−</m:t>
                          </m:r>
                          <m:r>
                            <a:rPr lang="en-US" sz="2600" b="0" i="1" smtClean="0">
                              <a:solidFill>
                                <a:srgbClr val="000000"/>
                              </a:solidFill>
                              <a:effectLst/>
                              <a:latin typeface="Cambria Math" panose="02040503050406030204" pitchFamily="18" charset="0"/>
                              <a:cs typeface="Times New Roman" panose="02020603050405020304" pitchFamily="18" charset="0"/>
                            </a:rPr>
                            <m:t>𝑧</m:t>
                          </m:r>
                        </m:den>
                      </m:f>
                      <m:r>
                        <a:rPr lang="en-US"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𝑧</m:t>
                      </m:r>
                      <m:r>
                        <a:rPr lang="vi-VN"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𝑠</m:t>
                      </m:r>
                      <m:r>
                        <a:rPr lang="vi-VN" sz="2600" b="0" i="1" smtClean="0">
                          <a:solidFill>
                            <a:srgbClr val="000000"/>
                          </a:solidFill>
                          <a:effectLst/>
                          <a:latin typeface="Cambria Math" panose="02040503050406030204" pitchFamily="18" charset="0"/>
                          <a:cs typeface="Times New Roman" panose="02020603050405020304" pitchFamily="18" charset="0"/>
                        </a:rPr>
                        <m:t> ⇔</m:t>
                      </m:r>
                      <m:r>
                        <a:rPr lang="vi-VN" sz="2600" b="0" i="1" smtClean="0">
                          <a:solidFill>
                            <a:srgbClr val="000000"/>
                          </a:solidFill>
                          <a:effectLst/>
                          <a:latin typeface="Cambria Math" panose="02040503050406030204" pitchFamily="18" charset="0"/>
                          <a:cs typeface="Times New Roman" panose="02020603050405020304" pitchFamily="18" charset="0"/>
                        </a:rPr>
                        <m:t>𝑙𝑜𝑔𝑧</m:t>
                      </m:r>
                      <m:r>
                        <a:rPr lang="vi-VN" sz="2600" b="0" i="1" smtClean="0">
                          <a:solidFill>
                            <a:srgbClr val="000000"/>
                          </a:solidFill>
                          <a:effectLst/>
                          <a:latin typeface="Cambria Math" panose="02040503050406030204" pitchFamily="18" charset="0"/>
                          <a:cs typeface="Times New Roman" panose="02020603050405020304" pitchFamily="18" charset="0"/>
                        </a:rPr>
                        <m:t>−</m:t>
                      </m:r>
                      <m:func>
                        <m:funcPr>
                          <m:ctrlPr>
                            <a:rPr lang="vi-VN" sz="2600" b="0" i="1" smtClean="0">
                              <a:solidFill>
                                <a:srgbClr val="000000"/>
                              </a:solidFill>
                              <a:effectLst/>
                              <a:latin typeface="Cambria Math" panose="02040503050406030204" pitchFamily="18" charset="0"/>
                              <a:cs typeface="Times New Roman" panose="02020603050405020304" pitchFamily="18" charset="0"/>
                            </a:rPr>
                          </m:ctrlPr>
                        </m:funcPr>
                        <m:fName>
                          <m:r>
                            <m:rPr>
                              <m:sty m:val="p"/>
                            </m:rPr>
                            <a:rPr lang="vi-VN" sz="2600" b="0" i="0" smtClean="0">
                              <a:solidFill>
                                <a:srgbClr val="000000"/>
                              </a:solidFill>
                              <a:effectLst/>
                              <a:latin typeface="Cambria Math" panose="02040503050406030204" pitchFamily="18" charset="0"/>
                              <a:cs typeface="Times New Roman" panose="02020603050405020304" pitchFamily="18" charset="0"/>
                            </a:rPr>
                            <m:t>log</m:t>
                          </m:r>
                        </m:fName>
                        <m:e>
                          <m:d>
                            <m:dPr>
                              <m:ctrlPr>
                                <a:rPr lang="vi-VN" sz="2600" b="0" i="1" smtClean="0">
                                  <a:solidFill>
                                    <a:srgbClr val="000000"/>
                                  </a:solidFill>
                                  <a:effectLst/>
                                  <a:latin typeface="Cambria Math" panose="02040503050406030204" pitchFamily="18" charset="0"/>
                                  <a:cs typeface="Times New Roman" panose="02020603050405020304" pitchFamily="18" charset="0"/>
                                </a:rPr>
                              </m:ctrlPr>
                            </m:dPr>
                            <m:e>
                              <m:r>
                                <a:rPr lang="vi-VN" sz="2600" b="0" i="1" smtClean="0">
                                  <a:solidFill>
                                    <a:srgbClr val="000000"/>
                                  </a:solidFill>
                                  <a:effectLst/>
                                  <a:latin typeface="Cambria Math" panose="02040503050406030204" pitchFamily="18" charset="0"/>
                                  <a:cs typeface="Times New Roman" panose="02020603050405020304" pitchFamily="18" charset="0"/>
                                </a:rPr>
                                <m:t>1−</m:t>
                              </m:r>
                              <m:r>
                                <a:rPr lang="vi-VN" sz="2600" b="0" i="1" smtClean="0">
                                  <a:solidFill>
                                    <a:srgbClr val="000000"/>
                                  </a:solidFill>
                                  <a:effectLst/>
                                  <a:latin typeface="Cambria Math" panose="02040503050406030204" pitchFamily="18" charset="0"/>
                                  <a:cs typeface="Times New Roman" panose="02020603050405020304" pitchFamily="18" charset="0"/>
                                </a:rPr>
                                <m:t>𝑧</m:t>
                              </m:r>
                            </m:e>
                          </m:d>
                        </m:e>
                      </m:func>
                      <m:r>
                        <a:rPr lang="vi-VN"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𝑠</m:t>
                      </m:r>
                      <m:r>
                        <a:rPr lang="vi-VN" sz="2600" b="0" i="1" smtClean="0">
                          <a:solidFill>
                            <a:srgbClr val="000000"/>
                          </a:solidFill>
                          <a:effectLst/>
                          <a:latin typeface="Cambria Math" panose="02040503050406030204" pitchFamily="18" charset="0"/>
                          <a:cs typeface="Times New Roman" panose="02020603050405020304" pitchFamily="18" charset="0"/>
                        </a:rPr>
                        <m:t> </m:t>
                      </m:r>
                    </m:oMath>
                  </m:oMathPara>
                </a14:m>
                <a:endParaRPr lang="en-US" sz="2600" b="0" i="1">
                  <a:solidFill>
                    <a:srgbClr val="000000"/>
                  </a:solidFill>
                  <a:effectLst/>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vi-VN"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𝑙𝑜𝑔</m:t>
                      </m:r>
                      <m:f>
                        <m:fPr>
                          <m:ctrlPr>
                            <a:rPr lang="vi-VN" sz="2600" b="0" i="1" smtClean="0">
                              <a:solidFill>
                                <a:srgbClr val="000000"/>
                              </a:solidFill>
                              <a:effectLst/>
                              <a:latin typeface="Cambria Math" panose="02040503050406030204" pitchFamily="18" charset="0"/>
                              <a:cs typeface="Times New Roman" panose="02020603050405020304" pitchFamily="18" charset="0"/>
                            </a:rPr>
                          </m:ctrlPr>
                        </m:fPr>
                        <m:num>
                          <m:r>
                            <a:rPr lang="en-US" sz="2600" b="0" i="1" smtClean="0">
                              <a:solidFill>
                                <a:srgbClr val="000000"/>
                              </a:solidFill>
                              <a:effectLst/>
                              <a:latin typeface="Cambria Math" panose="02040503050406030204" pitchFamily="18" charset="0"/>
                              <a:cs typeface="Times New Roman" panose="02020603050405020304" pitchFamily="18" charset="0"/>
                            </a:rPr>
                            <m:t>𝑧</m:t>
                          </m:r>
                        </m:num>
                        <m:den>
                          <m:r>
                            <a:rPr lang="en-US" sz="2600" b="0" i="1" smtClean="0">
                              <a:solidFill>
                                <a:srgbClr val="000000"/>
                              </a:solidFill>
                              <a:effectLst/>
                              <a:latin typeface="Cambria Math" panose="02040503050406030204" pitchFamily="18" charset="0"/>
                              <a:cs typeface="Times New Roman" panose="02020603050405020304" pitchFamily="18" charset="0"/>
                            </a:rPr>
                            <m:t>1−</m:t>
                          </m:r>
                          <m:r>
                            <a:rPr lang="en-US" sz="2600" b="0" i="1" smtClean="0">
                              <a:solidFill>
                                <a:srgbClr val="000000"/>
                              </a:solidFill>
                              <a:effectLst/>
                              <a:latin typeface="Cambria Math" panose="02040503050406030204" pitchFamily="18" charset="0"/>
                              <a:cs typeface="Times New Roman" panose="02020603050405020304" pitchFamily="18" charset="0"/>
                            </a:rPr>
                            <m:t>𝑧</m:t>
                          </m:r>
                        </m:den>
                      </m:f>
                      <m:r>
                        <a:rPr lang="vi-VN"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𝑠</m:t>
                      </m:r>
                      <m:r>
                        <a:rPr lang="vi-VN" sz="2600" b="0" i="1" smtClean="0">
                          <a:solidFill>
                            <a:srgbClr val="000000"/>
                          </a:solidFill>
                          <a:effectLst/>
                          <a:latin typeface="Cambria Math" panose="02040503050406030204" pitchFamily="18" charset="0"/>
                          <a:cs typeface="Times New Roman" panose="02020603050405020304" pitchFamily="18" charset="0"/>
                        </a:rPr>
                        <m:t> ⇔</m:t>
                      </m:r>
                      <m:f>
                        <m:fPr>
                          <m:ctrlPr>
                            <a:rPr lang="vi-VN" sz="2600" b="0" i="1" smtClean="0">
                              <a:solidFill>
                                <a:srgbClr val="000000"/>
                              </a:solidFill>
                              <a:effectLst/>
                              <a:latin typeface="Cambria Math" panose="02040503050406030204" pitchFamily="18" charset="0"/>
                              <a:cs typeface="Times New Roman" panose="02020603050405020304" pitchFamily="18" charset="0"/>
                            </a:rPr>
                          </m:ctrlPr>
                        </m:fPr>
                        <m:num>
                          <m:r>
                            <a:rPr lang="en-US" sz="2600" b="0" i="1" smtClean="0">
                              <a:solidFill>
                                <a:srgbClr val="000000"/>
                              </a:solidFill>
                              <a:effectLst/>
                              <a:latin typeface="Cambria Math" panose="02040503050406030204" pitchFamily="18" charset="0"/>
                              <a:cs typeface="Times New Roman" panose="02020603050405020304" pitchFamily="18" charset="0"/>
                            </a:rPr>
                            <m:t>𝑧</m:t>
                          </m:r>
                        </m:num>
                        <m:den>
                          <m:r>
                            <a:rPr lang="en-US" sz="2600" b="0" i="1" smtClean="0">
                              <a:solidFill>
                                <a:srgbClr val="000000"/>
                              </a:solidFill>
                              <a:effectLst/>
                              <a:latin typeface="Cambria Math" panose="02040503050406030204" pitchFamily="18" charset="0"/>
                              <a:cs typeface="Times New Roman" panose="02020603050405020304" pitchFamily="18" charset="0"/>
                            </a:rPr>
                            <m:t>1−</m:t>
                          </m:r>
                          <m:r>
                            <a:rPr lang="en-US" sz="2600" b="0" i="1" smtClean="0">
                              <a:solidFill>
                                <a:srgbClr val="000000"/>
                              </a:solidFill>
                              <a:effectLst/>
                              <a:latin typeface="Cambria Math" panose="02040503050406030204" pitchFamily="18" charset="0"/>
                              <a:cs typeface="Times New Roman" panose="02020603050405020304" pitchFamily="18" charset="0"/>
                            </a:rPr>
                            <m:t>𝑧</m:t>
                          </m:r>
                        </m:den>
                      </m:f>
                      <m:r>
                        <a:rPr lang="vi-VN" sz="2600" b="0" i="1" smtClean="0">
                          <a:solidFill>
                            <a:srgbClr val="000000"/>
                          </a:solidFill>
                          <a:effectLst/>
                          <a:latin typeface="Cambria Math" panose="02040503050406030204" pitchFamily="18" charset="0"/>
                          <a:cs typeface="Times New Roman" panose="02020603050405020304" pitchFamily="18" charset="0"/>
                        </a:rPr>
                        <m:t>=</m:t>
                      </m:r>
                      <m:sSup>
                        <m:sSupPr>
                          <m:ctrlPr>
                            <a:rPr lang="vi-VN" sz="2600" b="0" i="1" smtClean="0">
                              <a:solidFill>
                                <a:srgbClr val="000000"/>
                              </a:solidFill>
                              <a:effectLst/>
                              <a:latin typeface="Cambria Math" panose="02040503050406030204" pitchFamily="18" charset="0"/>
                              <a:cs typeface="Times New Roman" panose="02020603050405020304" pitchFamily="18" charset="0"/>
                            </a:rPr>
                          </m:ctrlPr>
                        </m:sSupPr>
                        <m:e>
                          <m:r>
                            <a:rPr lang="en-US" sz="2600" b="0" i="1" smtClean="0">
                              <a:solidFill>
                                <a:srgbClr val="000000"/>
                              </a:solidFill>
                              <a:effectLst/>
                              <a:latin typeface="Cambria Math" panose="02040503050406030204" pitchFamily="18" charset="0"/>
                              <a:cs typeface="Times New Roman" panose="02020603050405020304" pitchFamily="18" charset="0"/>
                            </a:rPr>
                            <m:t>𝑒</m:t>
                          </m:r>
                        </m:e>
                        <m:sup>
                          <m:r>
                            <a:rPr lang="en-US" sz="2600" b="0" i="1" smtClean="0">
                              <a:solidFill>
                                <a:srgbClr val="000000"/>
                              </a:solidFill>
                              <a:effectLst/>
                              <a:latin typeface="Cambria Math" panose="02040503050406030204" pitchFamily="18" charset="0"/>
                              <a:cs typeface="Times New Roman" panose="02020603050405020304" pitchFamily="18" charset="0"/>
                            </a:rPr>
                            <m:t>𝑠</m:t>
                          </m:r>
                        </m:sup>
                      </m:sSup>
                      <m:r>
                        <a:rPr lang="vi-VN" sz="2600" b="0" i="1" smtClean="0">
                          <a:solidFill>
                            <a:srgbClr val="000000"/>
                          </a:solidFill>
                          <a:effectLst/>
                          <a:latin typeface="Cambria Math" panose="02040503050406030204" pitchFamily="18" charset="0"/>
                          <a:cs typeface="Times New Roman" panose="02020603050405020304" pitchFamily="18" charset="0"/>
                        </a:rPr>
                        <m:t> </m:t>
                      </m:r>
                    </m:oMath>
                  </m:oMathPara>
                </a14:m>
                <a:endParaRPr lang="en-US" sz="2600" b="0" i="1">
                  <a:solidFill>
                    <a:srgbClr val="000000"/>
                  </a:solidFill>
                  <a:effectLst/>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vi-VN"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𝑧</m:t>
                      </m:r>
                      <m:r>
                        <a:rPr lang="vi-VN" sz="2600" b="0" i="1" smtClean="0">
                          <a:solidFill>
                            <a:srgbClr val="000000"/>
                          </a:solidFill>
                          <a:effectLst/>
                          <a:latin typeface="Cambria Math" panose="02040503050406030204" pitchFamily="18" charset="0"/>
                          <a:cs typeface="Times New Roman" panose="02020603050405020304" pitchFamily="18" charset="0"/>
                        </a:rPr>
                        <m:t>=</m:t>
                      </m:r>
                      <m:sSup>
                        <m:sSupPr>
                          <m:ctrlPr>
                            <a:rPr lang="vi-VN" sz="2600" b="0" i="1" smtClean="0">
                              <a:solidFill>
                                <a:srgbClr val="000000"/>
                              </a:solidFill>
                              <a:effectLst/>
                              <a:latin typeface="Cambria Math" panose="02040503050406030204" pitchFamily="18" charset="0"/>
                              <a:cs typeface="Times New Roman" panose="02020603050405020304" pitchFamily="18" charset="0"/>
                            </a:rPr>
                          </m:ctrlPr>
                        </m:sSupPr>
                        <m:e>
                          <m:r>
                            <a:rPr lang="en-US" sz="2600" b="0" i="1" smtClean="0">
                              <a:solidFill>
                                <a:srgbClr val="000000"/>
                              </a:solidFill>
                              <a:effectLst/>
                              <a:latin typeface="Cambria Math" panose="02040503050406030204" pitchFamily="18" charset="0"/>
                              <a:cs typeface="Times New Roman" panose="02020603050405020304" pitchFamily="18" charset="0"/>
                            </a:rPr>
                            <m:t>𝑒</m:t>
                          </m:r>
                        </m:e>
                        <m:sup>
                          <m:r>
                            <a:rPr lang="en-US" sz="2600" b="0" i="1" smtClean="0">
                              <a:solidFill>
                                <a:srgbClr val="000000"/>
                              </a:solidFill>
                              <a:effectLst/>
                              <a:latin typeface="Cambria Math" panose="02040503050406030204" pitchFamily="18" charset="0"/>
                              <a:cs typeface="Times New Roman" panose="02020603050405020304" pitchFamily="18" charset="0"/>
                            </a:rPr>
                            <m:t>𝑠</m:t>
                          </m:r>
                        </m:sup>
                      </m:sSup>
                      <m:d>
                        <m:dPr>
                          <m:ctrlPr>
                            <a:rPr lang="vi-VN" sz="2600" b="0" i="1" smtClean="0">
                              <a:solidFill>
                                <a:srgbClr val="000000"/>
                              </a:solidFill>
                              <a:effectLst/>
                              <a:latin typeface="Cambria Math" panose="02040503050406030204" pitchFamily="18" charset="0"/>
                              <a:cs typeface="Times New Roman" panose="02020603050405020304" pitchFamily="18" charset="0"/>
                            </a:rPr>
                          </m:ctrlPr>
                        </m:dPr>
                        <m:e>
                          <m:r>
                            <a:rPr lang="vi-VN" sz="2600" b="0" i="1" smtClean="0">
                              <a:solidFill>
                                <a:srgbClr val="000000"/>
                              </a:solidFill>
                              <a:effectLst/>
                              <a:latin typeface="Cambria Math" panose="02040503050406030204" pitchFamily="18" charset="0"/>
                              <a:cs typeface="Times New Roman" panose="02020603050405020304" pitchFamily="18" charset="0"/>
                            </a:rPr>
                            <m:t>1−</m:t>
                          </m:r>
                          <m:r>
                            <a:rPr lang="vi-VN" sz="2600" b="0" i="1" smtClean="0">
                              <a:solidFill>
                                <a:srgbClr val="000000"/>
                              </a:solidFill>
                              <a:effectLst/>
                              <a:latin typeface="Cambria Math" panose="02040503050406030204" pitchFamily="18" charset="0"/>
                              <a:cs typeface="Times New Roman" panose="02020603050405020304" pitchFamily="18" charset="0"/>
                            </a:rPr>
                            <m:t>𝑧</m:t>
                          </m:r>
                        </m:e>
                      </m:d>
                      <m:r>
                        <a:rPr lang="vi-VN" sz="2600" b="0" i="1" smtClean="0">
                          <a:solidFill>
                            <a:srgbClr val="000000"/>
                          </a:solidFill>
                          <a:effectLst/>
                          <a:latin typeface="Cambria Math" panose="02040503050406030204" pitchFamily="18" charset="0"/>
                          <a:cs typeface="Times New Roman" panose="02020603050405020304" pitchFamily="18" charset="0"/>
                        </a:rPr>
                        <m:t> ⇔</m:t>
                      </m:r>
                      <m:r>
                        <a:rPr lang="vi-VN" sz="2600" b="0" i="1" smtClean="0">
                          <a:solidFill>
                            <a:srgbClr val="000000"/>
                          </a:solidFill>
                          <a:effectLst/>
                          <a:latin typeface="Cambria Math" panose="02040503050406030204" pitchFamily="18" charset="0"/>
                          <a:cs typeface="Times New Roman" panose="02020603050405020304" pitchFamily="18" charset="0"/>
                        </a:rPr>
                        <m:t>𝑧</m:t>
                      </m:r>
                      <m:r>
                        <a:rPr lang="vi-VN" sz="2600" b="0" i="1" smtClean="0">
                          <a:solidFill>
                            <a:srgbClr val="000000"/>
                          </a:solidFill>
                          <a:effectLst/>
                          <a:latin typeface="Cambria Math" panose="02040503050406030204" pitchFamily="18" charset="0"/>
                          <a:cs typeface="Times New Roman" panose="02020603050405020304" pitchFamily="18" charset="0"/>
                        </a:rPr>
                        <m:t>=</m:t>
                      </m:r>
                      <m:f>
                        <m:fPr>
                          <m:ctrlPr>
                            <a:rPr lang="vi-VN" sz="2600" b="0" i="1" smtClean="0">
                              <a:solidFill>
                                <a:srgbClr val="000000"/>
                              </a:solidFill>
                              <a:effectLst/>
                              <a:latin typeface="Cambria Math" panose="02040503050406030204" pitchFamily="18" charset="0"/>
                              <a:cs typeface="Times New Roman" panose="02020603050405020304" pitchFamily="18" charset="0"/>
                            </a:rPr>
                          </m:ctrlPr>
                        </m:fPr>
                        <m:num>
                          <m:sSup>
                            <m:sSupPr>
                              <m:ctrlPr>
                                <a:rPr lang="vi-VN" sz="2600" b="0" i="1" smtClean="0">
                                  <a:solidFill>
                                    <a:srgbClr val="000000"/>
                                  </a:solidFill>
                                  <a:effectLst/>
                                  <a:latin typeface="Cambria Math" panose="02040503050406030204" pitchFamily="18" charset="0"/>
                                  <a:cs typeface="Times New Roman" panose="02020603050405020304" pitchFamily="18" charset="0"/>
                                </a:rPr>
                              </m:ctrlPr>
                            </m:sSupPr>
                            <m:e>
                              <m:r>
                                <a:rPr lang="en-US" sz="2600" b="0" i="1" smtClean="0">
                                  <a:solidFill>
                                    <a:srgbClr val="000000"/>
                                  </a:solidFill>
                                  <a:effectLst/>
                                  <a:latin typeface="Cambria Math" panose="02040503050406030204" pitchFamily="18" charset="0"/>
                                  <a:cs typeface="Times New Roman" panose="02020603050405020304" pitchFamily="18" charset="0"/>
                                </a:rPr>
                                <m:t>𝑒</m:t>
                              </m:r>
                            </m:e>
                            <m:sup>
                              <m:r>
                                <a:rPr lang="en-US" sz="2600" b="0" i="1" smtClean="0">
                                  <a:solidFill>
                                    <a:srgbClr val="000000"/>
                                  </a:solidFill>
                                  <a:effectLst/>
                                  <a:latin typeface="Cambria Math" panose="02040503050406030204" pitchFamily="18" charset="0"/>
                                  <a:cs typeface="Times New Roman" panose="02020603050405020304" pitchFamily="18" charset="0"/>
                                </a:rPr>
                                <m:t>𝑠</m:t>
                              </m:r>
                            </m:sup>
                          </m:sSup>
                        </m:num>
                        <m:den>
                          <m:r>
                            <a:rPr lang="en-US" sz="2600" b="0" i="1" smtClean="0">
                              <a:solidFill>
                                <a:srgbClr val="000000"/>
                              </a:solidFill>
                              <a:effectLst/>
                              <a:latin typeface="Cambria Math" panose="02040503050406030204" pitchFamily="18" charset="0"/>
                              <a:cs typeface="Times New Roman" panose="02020603050405020304" pitchFamily="18" charset="0"/>
                            </a:rPr>
                            <m:t>1+</m:t>
                          </m:r>
                          <m:sSup>
                            <m:sSupPr>
                              <m:ctrlPr>
                                <a:rPr lang="vi-VN" sz="2600" b="0" i="1" smtClean="0">
                                  <a:solidFill>
                                    <a:srgbClr val="000000"/>
                                  </a:solidFill>
                                  <a:effectLst/>
                                  <a:latin typeface="Cambria Math" panose="02040503050406030204" pitchFamily="18" charset="0"/>
                                  <a:cs typeface="Times New Roman" panose="02020603050405020304" pitchFamily="18" charset="0"/>
                                </a:rPr>
                              </m:ctrlPr>
                            </m:sSupPr>
                            <m:e>
                              <m:r>
                                <a:rPr lang="en-US" sz="2600" b="0" i="1" smtClean="0">
                                  <a:solidFill>
                                    <a:srgbClr val="000000"/>
                                  </a:solidFill>
                                  <a:effectLst/>
                                  <a:latin typeface="Cambria Math" panose="02040503050406030204" pitchFamily="18" charset="0"/>
                                  <a:cs typeface="Times New Roman" panose="02020603050405020304" pitchFamily="18" charset="0"/>
                                </a:rPr>
                                <m:t>𝑒</m:t>
                              </m:r>
                            </m:e>
                            <m:sup>
                              <m:r>
                                <a:rPr lang="en-US" sz="2600" b="0" i="1" smtClean="0">
                                  <a:solidFill>
                                    <a:srgbClr val="000000"/>
                                  </a:solidFill>
                                  <a:effectLst/>
                                  <a:latin typeface="Cambria Math" panose="02040503050406030204" pitchFamily="18" charset="0"/>
                                  <a:cs typeface="Times New Roman" panose="02020603050405020304" pitchFamily="18" charset="0"/>
                                </a:rPr>
                                <m:t>𝑠</m:t>
                              </m:r>
                            </m:sup>
                          </m:sSup>
                        </m:den>
                      </m:f>
                      <m:r>
                        <a:rPr lang="vi-VN" sz="2600" b="0" i="1" smtClean="0">
                          <a:solidFill>
                            <a:srgbClr val="000000"/>
                          </a:solidFill>
                          <a:effectLst/>
                          <a:latin typeface="Cambria Math" panose="02040503050406030204" pitchFamily="18" charset="0"/>
                          <a:cs typeface="Times New Roman" panose="02020603050405020304" pitchFamily="18" charset="0"/>
                        </a:rPr>
                        <m:t>=</m:t>
                      </m:r>
                      <m:f>
                        <m:fPr>
                          <m:ctrlPr>
                            <a:rPr lang="vi-VN" sz="2600" b="0" i="1" smtClean="0">
                              <a:solidFill>
                                <a:srgbClr val="000000"/>
                              </a:solidFill>
                              <a:effectLst/>
                              <a:latin typeface="Cambria Math" panose="02040503050406030204" pitchFamily="18" charset="0"/>
                              <a:cs typeface="Times New Roman" panose="02020603050405020304" pitchFamily="18" charset="0"/>
                            </a:rPr>
                          </m:ctrlPr>
                        </m:fPr>
                        <m:num>
                          <m:r>
                            <a:rPr lang="en-US" sz="2600" b="0" i="1" smtClean="0">
                              <a:solidFill>
                                <a:srgbClr val="000000"/>
                              </a:solidFill>
                              <a:effectLst/>
                              <a:latin typeface="Cambria Math" panose="02040503050406030204" pitchFamily="18" charset="0"/>
                              <a:cs typeface="Times New Roman" panose="02020603050405020304" pitchFamily="18" charset="0"/>
                            </a:rPr>
                            <m:t>1</m:t>
                          </m:r>
                        </m:num>
                        <m:den>
                          <m:r>
                            <a:rPr lang="en-US" sz="2600" b="0" i="1" smtClean="0">
                              <a:solidFill>
                                <a:srgbClr val="000000"/>
                              </a:solidFill>
                              <a:effectLst/>
                              <a:latin typeface="Cambria Math" panose="02040503050406030204" pitchFamily="18" charset="0"/>
                              <a:cs typeface="Times New Roman" panose="02020603050405020304" pitchFamily="18" charset="0"/>
                            </a:rPr>
                            <m:t>1+</m:t>
                          </m:r>
                          <m:sSup>
                            <m:sSupPr>
                              <m:ctrlPr>
                                <a:rPr lang="vi-VN" sz="2600" b="0" i="1" smtClean="0">
                                  <a:solidFill>
                                    <a:srgbClr val="000000"/>
                                  </a:solidFill>
                                  <a:effectLst/>
                                  <a:latin typeface="Cambria Math" panose="02040503050406030204" pitchFamily="18" charset="0"/>
                                  <a:cs typeface="Times New Roman" panose="02020603050405020304" pitchFamily="18" charset="0"/>
                                </a:rPr>
                              </m:ctrlPr>
                            </m:sSupPr>
                            <m:e>
                              <m:r>
                                <a:rPr lang="en-US" sz="2600" b="0" i="1" smtClean="0">
                                  <a:solidFill>
                                    <a:srgbClr val="000000"/>
                                  </a:solidFill>
                                  <a:effectLst/>
                                  <a:latin typeface="Cambria Math" panose="02040503050406030204" pitchFamily="18" charset="0"/>
                                  <a:cs typeface="Times New Roman" panose="02020603050405020304" pitchFamily="18" charset="0"/>
                                </a:rPr>
                                <m:t>𝑒</m:t>
                              </m:r>
                            </m:e>
                            <m:sup>
                              <m:r>
                                <a:rPr lang="en-US" sz="2600" b="0" i="1" smtClean="0">
                                  <a:solidFill>
                                    <a:srgbClr val="000000"/>
                                  </a:solidFill>
                                  <a:effectLst/>
                                  <a:latin typeface="Cambria Math" panose="02040503050406030204" pitchFamily="18" charset="0"/>
                                  <a:cs typeface="Times New Roman" panose="02020603050405020304" pitchFamily="18" charset="0"/>
                                </a:rPr>
                                <m:t>−</m:t>
                              </m:r>
                              <m:r>
                                <a:rPr lang="en-US" sz="2600" b="0" i="1" smtClean="0">
                                  <a:solidFill>
                                    <a:srgbClr val="000000"/>
                                  </a:solidFill>
                                  <a:effectLst/>
                                  <a:latin typeface="Cambria Math" panose="02040503050406030204" pitchFamily="18" charset="0"/>
                                  <a:cs typeface="Times New Roman" panose="02020603050405020304" pitchFamily="18" charset="0"/>
                                </a:rPr>
                                <m:t>𝑠</m:t>
                              </m:r>
                            </m:sup>
                          </m:sSup>
                        </m:den>
                      </m:f>
                      <m:r>
                        <a:rPr lang="vi-VN" sz="2600" b="0" i="1" smtClean="0">
                          <a:solidFill>
                            <a:srgbClr val="000000"/>
                          </a:solidFill>
                          <a:effectLst/>
                          <a:latin typeface="Cambria Math" panose="02040503050406030204" pitchFamily="18" charset="0"/>
                          <a:cs typeface="Times New Roman" panose="02020603050405020304" pitchFamily="18" charset="0"/>
                        </a:rPr>
                        <m:t>=</m:t>
                      </m:r>
                      <m:r>
                        <a:rPr lang="el-GR" sz="2600" b="0" i="1" smtClean="0">
                          <a:solidFill>
                            <a:srgbClr val="000000"/>
                          </a:solidFill>
                          <a:effectLst/>
                          <a:latin typeface="Cambria Math" panose="02040503050406030204" pitchFamily="18" charset="0"/>
                          <a:cs typeface="Times New Roman" panose="02020603050405020304" pitchFamily="18" charset="0"/>
                        </a:rPr>
                        <m:t>𝜎</m:t>
                      </m:r>
                      <m:r>
                        <a:rPr lang="el-GR" sz="2600" b="0" i="1" smtClean="0">
                          <a:solidFill>
                            <a:srgbClr val="000000"/>
                          </a:solidFill>
                          <a:effectLst/>
                          <a:latin typeface="Cambria Math" panose="02040503050406030204" pitchFamily="18" charset="0"/>
                          <a:cs typeface="Times New Roman" panose="02020603050405020304" pitchFamily="18" charset="0"/>
                        </a:rPr>
                        <m:t>(</m:t>
                      </m:r>
                      <m:r>
                        <a:rPr lang="vi-VN" sz="2600" b="0" i="1" smtClean="0">
                          <a:solidFill>
                            <a:srgbClr val="000000"/>
                          </a:solidFill>
                          <a:effectLst/>
                          <a:latin typeface="Cambria Math" panose="02040503050406030204" pitchFamily="18" charset="0"/>
                          <a:cs typeface="Times New Roman" panose="02020603050405020304" pitchFamily="18" charset="0"/>
                        </a:rPr>
                        <m:t>𝑠</m:t>
                      </m:r>
                      <m:r>
                        <a:rPr lang="vi-VN" sz="2600" b="0" i="1" smtClean="0">
                          <a:solidFill>
                            <a:srgbClr val="000000"/>
                          </a:solidFill>
                          <a:effectLst/>
                          <a:latin typeface="Cambria Math" panose="02040503050406030204" pitchFamily="18" charset="0"/>
                          <a:cs typeface="Times New Roman" panose="02020603050405020304" pitchFamily="18" charset="0"/>
                        </a:rPr>
                        <m:t>)</m:t>
                      </m:r>
                    </m:oMath>
                  </m:oMathPara>
                </a14:m>
                <a:br>
                  <a:rPr lang="vi-VN"/>
                </a:br>
                <a:endParaRPr lang="en-US"/>
              </a:p>
            </p:txBody>
          </p:sp>
        </mc:Choice>
        <mc:Fallback>
          <p:sp>
            <p:nvSpPr>
              <p:cNvPr id="3" name="Content Placeholder 2">
                <a:extLst>
                  <a:ext uri="{FF2B5EF4-FFF2-40B4-BE49-F238E27FC236}">
                    <a16:creationId xmlns:a16="http://schemas.microsoft.com/office/drawing/2014/main" id="{76BFF70E-6014-497C-85FA-8A1520896FB4}"/>
                  </a:ext>
                </a:extLst>
              </p:cNvPr>
              <p:cNvSpPr>
                <a:spLocks noGrp="1" noRot="1" noChangeAspect="1" noMove="1" noResize="1" noEditPoints="1" noAdjustHandles="1" noChangeArrowheads="1" noChangeShapeType="1" noTextEdit="1"/>
              </p:cNvSpPr>
              <p:nvPr>
                <p:ph idx="1"/>
              </p:nvPr>
            </p:nvSpPr>
            <p:spPr>
              <a:blipFill>
                <a:blip r:embed="rId2"/>
                <a:stretch>
                  <a:fillRect l="-898" t="-2139"/>
                </a:stretch>
              </a:blipFill>
            </p:spPr>
            <p:txBody>
              <a:bodyPr/>
              <a:lstStyle/>
              <a:p>
                <a:r>
                  <a:rPr lang="en-US">
                    <a:noFill/>
                  </a:rPr>
                  <a:t> </a:t>
                </a:r>
              </a:p>
            </p:txBody>
          </p:sp>
        </mc:Fallback>
      </mc:AlternateContent>
    </p:spTree>
    <p:extLst>
      <p:ext uri="{BB962C8B-B14F-4D97-AF65-F5344CB8AC3E}">
        <p14:creationId xmlns:p14="http://schemas.microsoft.com/office/powerpoint/2010/main" val="30659895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8498-2A98-4394-BD22-2896C08F36CF}"/>
              </a:ext>
            </a:extLst>
          </p:cNvPr>
          <p:cNvSpPr>
            <a:spLocks noGrp="1"/>
          </p:cNvSpPr>
          <p:nvPr>
            <p:ph type="title"/>
          </p:nvPr>
        </p:nvSpPr>
        <p:spPr/>
        <p:txBody>
          <a:bodyPr>
            <a:normAutofit fontScale="90000"/>
          </a:bodyPr>
          <a:lstStyle/>
          <a:p>
            <a:pPr algn="l"/>
            <a:r>
              <a:rPr lang="en-US" sz="3100" b="0" i="0">
                <a:solidFill>
                  <a:schemeClr val="accent1">
                    <a:lumMod val="40000"/>
                    <a:lumOff val="60000"/>
                  </a:schemeClr>
                </a:solidFill>
                <a:effectLst/>
                <a:latin typeface="Times New Roman" panose="02020603050405020304" pitchFamily="18" charset="0"/>
                <a:cs typeface="Times New Roman" panose="02020603050405020304" pitchFamily="18" charset="0"/>
              </a:rPr>
              <a:t>Công thức cập nhật cho logistic sigmoid regression</a:t>
            </a:r>
            <a:br>
              <a:rPr lang="en-US" b="0" i="0">
                <a:solidFill>
                  <a:srgbClr val="000000"/>
                </a:solidFill>
                <a:effectLst/>
                <a:latin typeface="Arial" panose="020B0604020202020204" pitchFamily="34" charset="0"/>
              </a:rPr>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BE3A87-A5FB-4636-803A-05E77AF21F41}"/>
                  </a:ext>
                </a:extLst>
              </p:cNvPr>
              <p:cNvSpPr>
                <a:spLocks noGrp="1"/>
              </p:cNvSpPr>
              <p:nvPr>
                <p:ph idx="1"/>
              </p:nvPr>
            </p:nvSpPr>
            <p:spPr/>
            <p:txBody>
              <a:bodyPr/>
              <a:lstStyle/>
              <a:p>
                <a:pPr marL="0" indent="0" algn="just">
                  <a:buNone/>
                </a:pPr>
                <a:r>
                  <a:rPr lang="en-US" sz="2400" b="0" i="0">
                    <a:solidFill>
                      <a:srgbClr val="000000"/>
                    </a:solidFill>
                    <a:effectLst/>
                    <a:latin typeface="Times New Roman" panose="02020603050405020304" pitchFamily="18" charset="0"/>
                    <a:cs typeface="Times New Roman" panose="02020603050405020304" pitchFamily="18" charset="0"/>
                  </a:rPr>
                  <a:t>Ta có:</a:t>
                </a:r>
              </a:p>
              <a:p>
                <a:pPr marL="0" indent="0" algn="just">
                  <a:buNone/>
                </a:pPr>
                <a14:m>
                  <m:oMathPara xmlns:m="http://schemas.openxmlformats.org/officeDocument/2006/math">
                    <m:oMathParaPr>
                      <m:jc m:val="centerGroup"/>
                    </m:oMathParaPr>
                    <m:oMath xmlns:m="http://schemas.openxmlformats.org/officeDocument/2006/math">
                      <m:f>
                        <m:fPr>
                          <m:ctrlPr>
                            <a:rPr lang="en-US" sz="2400" b="0" i="1" smtClean="0">
                              <a:solidFill>
                                <a:srgbClr val="000000"/>
                              </a:solidFill>
                              <a:effectLst/>
                              <a:latin typeface="Cambria Math" panose="02040503050406030204" pitchFamily="18" charset="0"/>
                              <a:cs typeface="Times New Roman" panose="02020603050405020304" pitchFamily="18" charset="0"/>
                            </a:rPr>
                          </m:ctrlPr>
                        </m:fPr>
                        <m:num>
                          <m:r>
                            <a:rPr lang="en-US" sz="2400" b="0" i="1" smtClean="0">
                              <a:solidFill>
                                <a:srgbClr val="000000"/>
                              </a:solidFill>
                              <a:effectLst/>
                              <a:latin typeface="Cambria Math" panose="02040503050406030204" pitchFamily="18" charset="0"/>
                              <a:cs typeface="Times New Roman" panose="02020603050405020304" pitchFamily="18" charset="0"/>
                            </a:rPr>
                            <m:t>𝜕</m:t>
                          </m:r>
                          <m:r>
                            <a:rPr lang="en-US" sz="2400" b="0" i="1" smtClean="0">
                              <a:solidFill>
                                <a:srgbClr val="000000"/>
                              </a:solidFill>
                              <a:effectLst/>
                              <a:latin typeface="Cambria Math" panose="02040503050406030204" pitchFamily="18" charset="0"/>
                              <a:cs typeface="Times New Roman" panose="02020603050405020304" pitchFamily="18" charset="0"/>
                            </a:rPr>
                            <m:t>𝐽</m:t>
                          </m:r>
                          <m:r>
                            <a:rPr lang="en-US" sz="2400" b="0" i="1" smtClean="0">
                              <a:solidFill>
                                <a:srgbClr val="000000"/>
                              </a:solidFill>
                              <a:effectLst/>
                              <a:latin typeface="Cambria Math" panose="02040503050406030204" pitchFamily="18" charset="0"/>
                              <a:cs typeface="Times New Roman" panose="02020603050405020304" pitchFamily="18" charset="0"/>
                            </a:rPr>
                            <m:t>(</m:t>
                          </m:r>
                          <m:r>
                            <a:rPr lang="en-US" sz="2400" b="0" i="1" smtClean="0">
                              <a:solidFill>
                                <a:srgbClr val="000000"/>
                              </a:solidFill>
                              <a:effectLst/>
                              <a:latin typeface="Cambria Math" panose="02040503050406030204" pitchFamily="18" charset="0"/>
                              <a:cs typeface="Times New Roman" panose="02020603050405020304" pitchFamily="18" charset="0"/>
                            </a:rPr>
                            <m:t>𝑤</m:t>
                          </m:r>
                          <m:r>
                            <a:rPr lang="en-US" sz="2400" b="0" i="1" smtClean="0">
                              <a:solidFill>
                                <a:srgbClr val="000000"/>
                              </a:solidFill>
                              <a:effectLst/>
                              <a:latin typeface="Cambria Math" panose="020405030504060302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𝑥</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r>
                            <a:rPr lang="en-US" sz="2400" b="0" i="1" smtClean="0">
                              <a:solidFill>
                                <a:srgbClr val="000000"/>
                              </a:solidFill>
                              <a:effectLst/>
                              <a:latin typeface="Cambria Math" panose="020405030504060302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𝑦</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r>
                            <a:rPr lang="en-US" sz="2400" b="0" i="1" smtClean="0">
                              <a:solidFill>
                                <a:srgbClr val="000000"/>
                              </a:solidFill>
                              <a:effectLst/>
                              <a:latin typeface="Cambria Math" panose="02040503050406030204" pitchFamily="18" charset="0"/>
                              <a:cs typeface="Times New Roman" panose="02020603050405020304" pitchFamily="18" charset="0"/>
                            </a:rPr>
                            <m:t>)</m:t>
                          </m:r>
                        </m:num>
                        <m:den>
                          <m:r>
                            <a:rPr lang="en-US" sz="24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𝑤</m:t>
                          </m:r>
                        </m:den>
                      </m:f>
                      <m:r>
                        <a:rPr lang="en-US" sz="2400" b="0" i="1" smtClean="0">
                          <a:solidFill>
                            <a:srgbClr val="000000"/>
                          </a:solidFill>
                          <a:effectLst/>
                          <a:latin typeface="Cambria Math" panose="020405030504060302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𝑧</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r>
                        <a:rPr lang="en-US" sz="2400" b="0" i="1" smtClean="0">
                          <a:solidFill>
                            <a:srgbClr val="000000"/>
                          </a:solidFill>
                          <a:effectLst/>
                          <a:latin typeface="Cambria Math" panose="020405030504060302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𝑦</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r>
                        <a:rPr lang="en-US" sz="2400" b="0" i="1" smtClean="0">
                          <a:solidFill>
                            <a:srgbClr val="000000"/>
                          </a:solidFill>
                          <a:effectLst/>
                          <a:latin typeface="Cambria Math" panose="020405030504060302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𝑥</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oMath>
                  </m:oMathPara>
                </a14:m>
                <a:endParaRPr lang="en-US" sz="2400" b="0" i="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b="0" i="0">
                    <a:solidFill>
                      <a:srgbClr val="000000"/>
                    </a:solidFill>
                    <a:effectLst/>
                    <a:latin typeface="Times New Roman" panose="02020603050405020304" pitchFamily="18" charset="0"/>
                    <a:cs typeface="Times New Roman" panose="02020603050405020304" pitchFamily="18" charset="0"/>
                  </a:rPr>
                  <a:t>Và công thức cập nhật cho logistic regression là:</a:t>
                </a:r>
              </a:p>
              <a:p>
                <a:pPr marL="0" indent="0" algn="just">
                  <a:buNone/>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panose="02040503050406030204" pitchFamily="18" charset="0"/>
                          <a:cs typeface="Times New Roman" panose="02020603050405020304" pitchFamily="18" charset="0"/>
                        </a:rPr>
                        <m:t>𝑤</m:t>
                      </m:r>
                      <m:r>
                        <a:rPr lang="en-US" sz="2400" b="0" i="1" smtClean="0">
                          <a:solidFill>
                            <a:srgbClr val="000000"/>
                          </a:solidFill>
                          <a:effectLst/>
                          <a:latin typeface="Cambria Math" panose="02040503050406030204" pitchFamily="18" charset="0"/>
                          <a:cs typeface="Times New Roman" panose="02020603050405020304" pitchFamily="18" charset="0"/>
                        </a:rPr>
                        <m:t>=</m:t>
                      </m:r>
                      <m:r>
                        <a:rPr lang="en-US" sz="2400" b="0" i="1" smtClean="0">
                          <a:solidFill>
                            <a:srgbClr val="000000"/>
                          </a:solidFill>
                          <a:effectLst/>
                          <a:latin typeface="Cambria Math" panose="02040503050406030204" pitchFamily="18" charset="0"/>
                          <a:cs typeface="Times New Roman" panose="02020603050405020304" pitchFamily="18" charset="0"/>
                        </a:rPr>
                        <m:t>𝑤</m:t>
                      </m:r>
                      <m:r>
                        <a:rPr lang="en-US" sz="2400" b="0" i="1" smtClean="0">
                          <a:solidFill>
                            <a:srgbClr val="000000"/>
                          </a:solidFill>
                          <a:effectLst/>
                          <a:latin typeface="Cambria Math" panose="02040503050406030204" pitchFamily="18" charset="0"/>
                          <a:cs typeface="Times New Roman" panose="02020603050405020304" pitchFamily="18" charset="0"/>
                        </a:rPr>
                        <m:t>+</m:t>
                      </m:r>
                      <m:r>
                        <a:rPr lang="el-GR" sz="2400" b="0" i="1" smtClean="0">
                          <a:solidFill>
                            <a:srgbClr val="000000"/>
                          </a:solidFill>
                          <a:effectLst/>
                          <a:latin typeface="Cambria Math" panose="02040503050406030204" pitchFamily="18" charset="0"/>
                          <a:cs typeface="Times New Roman" panose="02020603050405020304" pitchFamily="18" charset="0"/>
                        </a:rPr>
                        <m:t>𝜂</m:t>
                      </m:r>
                      <m:r>
                        <a:rPr lang="el-GR" sz="2400" b="0" i="1" smtClean="0">
                          <a:solidFill>
                            <a:srgbClr val="000000"/>
                          </a:solidFill>
                          <a:effectLst/>
                          <a:latin typeface="Cambria Math" panose="02040503050406030204" pitchFamily="18" charset="0"/>
                          <a:cs typeface="Times New Roman" panose="02020603050405020304" pitchFamily="18" charset="0"/>
                        </a:rPr>
                        <m:t>(</m:t>
                      </m:r>
                      <m:sSub>
                        <m:sSubPr>
                          <m:ctrlPr>
                            <a:rPr lang="el-GR"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𝑦</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r>
                        <a:rPr lang="en-US" sz="2400" b="0" i="1" smtClean="0">
                          <a:solidFill>
                            <a:srgbClr val="000000"/>
                          </a:solidFill>
                          <a:effectLst/>
                          <a:latin typeface="Cambria Math" panose="020405030504060302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𝑧</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r>
                        <a:rPr lang="en-US" sz="2400" b="0" i="1" smtClean="0">
                          <a:solidFill>
                            <a:srgbClr val="000000"/>
                          </a:solidFill>
                          <a:effectLst/>
                          <a:latin typeface="Cambria Math" panose="020405030504060302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𝑥</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oMath>
                  </m:oMathPara>
                </a14:m>
                <a:endParaRPr lang="en-US" sz="2400" b="0" i="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a:p>
            </p:txBody>
          </p:sp>
        </mc:Choice>
        <mc:Fallback xmlns="">
          <p:sp>
            <p:nvSpPr>
              <p:cNvPr id="3" name="Content Placeholder 2">
                <a:extLst>
                  <a:ext uri="{FF2B5EF4-FFF2-40B4-BE49-F238E27FC236}">
                    <a16:creationId xmlns:a16="http://schemas.microsoft.com/office/drawing/2014/main" id="{13BE3A87-A5FB-4636-803A-05E77AF21F41}"/>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230288017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FED4-A0AD-4DA0-A3D7-EA05F159EFAA}"/>
              </a:ext>
            </a:extLst>
          </p:cNvPr>
          <p:cNvSpPr>
            <a:spLocks noGrp="1"/>
          </p:cNvSpPr>
          <p:nvPr>
            <p:ph type="title"/>
          </p:nvPr>
        </p:nvSpPr>
        <p:spPr/>
        <p:txBody>
          <a:bodyPr>
            <a:normAutofit/>
          </a:bodyPr>
          <a:lstStyle/>
          <a:p>
            <a:pPr algn="l"/>
            <a:r>
              <a:rPr lang="en-US" sz="2800" b="0" i="0">
                <a:solidFill>
                  <a:schemeClr val="accent1">
                    <a:lumMod val="40000"/>
                    <a:lumOff val="60000"/>
                  </a:schemeClr>
                </a:solidFill>
                <a:effectLst/>
                <a:latin typeface="Times New Roman" panose="02020603050405020304" pitchFamily="18" charset="0"/>
                <a:cs typeface="Times New Roman" panose="02020603050405020304" pitchFamily="18" charset="0"/>
              </a:rPr>
              <a:t>Ví dụ với dữ liệu 1 chiều</a:t>
            </a:r>
            <a:endParaRPr lang="en-US" sz="280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AF6D52B1-01B5-4729-BF51-C8C1A1B570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3" y="2443068"/>
            <a:ext cx="9150924" cy="3334277"/>
          </a:xfrm>
        </p:spPr>
      </p:pic>
    </p:spTree>
    <p:extLst>
      <p:ext uri="{BB962C8B-B14F-4D97-AF65-F5344CB8AC3E}">
        <p14:creationId xmlns:p14="http://schemas.microsoft.com/office/powerpoint/2010/main" val="354485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1398-5E0F-4F86-BE04-A4D1DE3BD68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CA0E5B3-1521-4AA9-9C16-F089E351F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857" y="982662"/>
            <a:ext cx="9739741" cy="4893206"/>
          </a:xfrm>
        </p:spPr>
      </p:pic>
    </p:spTree>
    <p:extLst>
      <p:ext uri="{BB962C8B-B14F-4D97-AF65-F5344CB8AC3E}">
        <p14:creationId xmlns:p14="http://schemas.microsoft.com/office/powerpoint/2010/main" val="369812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BCB1-8807-4FE0-B491-CB369530EAC0}"/>
              </a:ext>
            </a:extLst>
          </p:cNvPr>
          <p:cNvSpPr>
            <a:spLocks noGrp="1"/>
          </p:cNvSpPr>
          <p:nvPr>
            <p:ph type="title"/>
          </p:nvPr>
        </p:nvSpPr>
        <p:spPr>
          <a:xfrm>
            <a:off x="1295402" y="982132"/>
            <a:ext cx="9601196" cy="486451"/>
          </a:xfrm>
        </p:spPr>
        <p:txBody>
          <a:bodyPr>
            <a:noAutofit/>
          </a:bodyPr>
          <a:lstStyle/>
          <a:p>
            <a:pPr algn="l"/>
            <a:r>
              <a:rPr lang="en-US" sz="2800" b="0" i="0">
                <a:solidFill>
                  <a:schemeClr val="accent1">
                    <a:lumMod val="40000"/>
                    <a:lumOff val="60000"/>
                  </a:schemeClr>
                </a:solidFill>
                <a:effectLst/>
                <a:latin typeface="Times New Roman" panose="02020603050405020304" pitchFamily="18" charset="0"/>
                <a:cs typeface="Times New Roman" panose="02020603050405020304" pitchFamily="18" charset="0"/>
              </a:rPr>
              <a:t>Biểu diễn kết quả này trên đồ thị ta có:</a:t>
            </a:r>
            <a:endParaRPr lang="en-US" sz="280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D7F636C-60E8-4AA5-9F50-AC10DA87C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4657" y="1468583"/>
            <a:ext cx="4481941" cy="4407286"/>
          </a:xfrm>
        </p:spPr>
      </p:pic>
      <p:pic>
        <p:nvPicPr>
          <p:cNvPr id="5" name="Picture 4">
            <a:extLst>
              <a:ext uri="{FF2B5EF4-FFF2-40B4-BE49-F238E27FC236}">
                <a16:creationId xmlns:a16="http://schemas.microsoft.com/office/drawing/2014/main" id="{B91BEEDC-FFF0-4952-B66B-025FD6C9C051}"/>
              </a:ext>
            </a:extLst>
          </p:cNvPr>
          <p:cNvPicPr>
            <a:picLocks noChangeAspect="1"/>
          </p:cNvPicPr>
          <p:nvPr/>
        </p:nvPicPr>
        <p:blipFill>
          <a:blip r:embed="rId3"/>
          <a:stretch>
            <a:fillRect/>
          </a:stretch>
        </p:blipFill>
        <p:spPr>
          <a:xfrm>
            <a:off x="1295402" y="1468583"/>
            <a:ext cx="5119254" cy="4407286"/>
          </a:xfrm>
          <a:prstGeom prst="rect">
            <a:avLst/>
          </a:prstGeom>
        </p:spPr>
      </p:pic>
    </p:spTree>
    <p:extLst>
      <p:ext uri="{BB962C8B-B14F-4D97-AF65-F5344CB8AC3E}">
        <p14:creationId xmlns:p14="http://schemas.microsoft.com/office/powerpoint/2010/main" val="24508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4B63-2E2E-4606-8FF0-C0BE1BC765C5}"/>
              </a:ext>
            </a:extLst>
          </p:cNvPr>
          <p:cNvSpPr>
            <a:spLocks noGrp="1"/>
          </p:cNvSpPr>
          <p:nvPr>
            <p:ph type="title"/>
          </p:nvPr>
        </p:nvSpPr>
        <p:spPr/>
        <p:txBody>
          <a:bodyPr/>
          <a:lstStyle/>
          <a:p>
            <a:pPr algn="l"/>
            <a:r>
              <a:rPr lang="en-US" sz="3000" b="0" i="0">
                <a:solidFill>
                  <a:schemeClr val="accent1">
                    <a:lumMod val="40000"/>
                    <a:lumOff val="60000"/>
                  </a:schemeClr>
                </a:solidFill>
                <a:effectLst/>
                <a:latin typeface="Times New Roman" panose="02020603050405020304" pitchFamily="18" charset="0"/>
                <a:cs typeface="Times New Roman" panose="02020603050405020304" pitchFamily="18" charset="0"/>
              </a:rPr>
              <a:t>Ví dụ với dữ liệu 2 chiều</a:t>
            </a:r>
            <a:br>
              <a:rPr lang="en-US" b="0" i="0">
                <a:solidFill>
                  <a:srgbClr val="000000"/>
                </a:solidFill>
                <a:effectLst/>
                <a:latin typeface="Arial" panose="020B0604020202020204" pitchFamily="34" charset="0"/>
              </a:rPr>
            </a:br>
            <a:endParaRPr lang="en-US"/>
          </a:p>
        </p:txBody>
      </p:sp>
      <p:sp>
        <p:nvSpPr>
          <p:cNvPr id="3" name="Content Placeholder 2">
            <a:extLst>
              <a:ext uri="{FF2B5EF4-FFF2-40B4-BE49-F238E27FC236}">
                <a16:creationId xmlns:a16="http://schemas.microsoft.com/office/drawing/2014/main" id="{46B84B19-025E-4955-91B8-D913830A19CA}"/>
              </a:ext>
            </a:extLst>
          </p:cNvPr>
          <p:cNvSpPr>
            <a:spLocks noGrp="1"/>
          </p:cNvSpPr>
          <p:nvPr>
            <p:ph idx="1"/>
          </p:nvPr>
        </p:nvSpPr>
        <p:spPr/>
        <p:txBody>
          <a:bodyPr/>
          <a:lstStyle/>
          <a:p>
            <a:pPr marL="0" indent="0">
              <a:buNone/>
            </a:pPr>
            <a:r>
              <a:rPr lang="vi-VN" b="0" i="0">
                <a:solidFill>
                  <a:srgbClr val="000000"/>
                </a:solidFill>
                <a:effectLst/>
                <a:latin typeface="Arial" panose="020B0604020202020204" pitchFamily="34" charset="0"/>
              </a:rPr>
              <a:t> </a:t>
            </a:r>
            <a:r>
              <a:rPr lang="vi-VN" sz="2400" b="0" i="0">
                <a:solidFill>
                  <a:srgbClr val="000000"/>
                </a:solidFill>
                <a:effectLst/>
                <a:latin typeface="+mj-lt"/>
              </a:rPr>
              <a:t>Giả sử chúng ta có hai class xanh-đỏ với dữ liệu được phân bố như hình dưới.</a:t>
            </a:r>
            <a:endParaRPr lang="en-US" sz="2400">
              <a:latin typeface="+mj-lt"/>
            </a:endParaRPr>
          </a:p>
        </p:txBody>
      </p:sp>
      <p:pic>
        <p:nvPicPr>
          <p:cNvPr id="8" name="Picture 7">
            <a:extLst>
              <a:ext uri="{FF2B5EF4-FFF2-40B4-BE49-F238E27FC236}">
                <a16:creationId xmlns:a16="http://schemas.microsoft.com/office/drawing/2014/main" id="{EBA87C19-96E2-4AB6-9F1E-09A797F8F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980" y="2973965"/>
            <a:ext cx="3865419" cy="3045835"/>
          </a:xfrm>
          <a:prstGeom prst="rect">
            <a:avLst/>
          </a:prstGeom>
        </p:spPr>
      </p:pic>
    </p:spTree>
    <p:extLst>
      <p:ext uri="{BB962C8B-B14F-4D97-AF65-F5344CB8AC3E}">
        <p14:creationId xmlns:p14="http://schemas.microsoft.com/office/powerpoint/2010/main" val="17139452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67CA-D214-45FE-BC07-4C7A72E0CDB5}"/>
              </a:ext>
            </a:extLst>
          </p:cNvPr>
          <p:cNvSpPr>
            <a:spLocks noGrp="1"/>
          </p:cNvSpPr>
          <p:nvPr>
            <p:ph type="title"/>
          </p:nvPr>
        </p:nvSpPr>
        <p:spPr/>
        <p:txBody>
          <a:bodyPr/>
          <a:lstStyle/>
          <a:p>
            <a:pPr algn="l"/>
            <a:r>
              <a:rPr lang="en-US">
                <a:solidFill>
                  <a:schemeClr val="accent1">
                    <a:lumMod val="40000"/>
                    <a:lumOff val="60000"/>
                  </a:schemeClr>
                </a:solidFill>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851149FA-B69E-48CD-9636-D36C2CA169B3}"/>
              </a:ext>
            </a:extLst>
          </p:cNvPr>
          <p:cNvSpPr>
            <a:spLocks noGrp="1"/>
          </p:cNvSpPr>
          <p:nvPr>
            <p:ph idx="1"/>
          </p:nvPr>
        </p:nvSpPr>
        <p:spPr/>
        <p:txBody>
          <a:bodyPr>
            <a:normAutofit fontScale="92500" lnSpcReduction="10000"/>
          </a:bodyPr>
          <a:lstStyle/>
          <a:p>
            <a:r>
              <a:rPr lang="en-US" sz="2400">
                <a:latin typeface="Times New Roman" panose="02020603050405020304" pitchFamily="18" charset="0"/>
                <a:cs typeface="Times New Roman" panose="02020603050405020304" pitchFamily="18" charset="0"/>
              </a:rPr>
              <a:t>Khái niệm hội quy logistic (Logistic regression)</a:t>
            </a:r>
          </a:p>
          <a:p>
            <a:r>
              <a:rPr lang="en-US" sz="2400">
                <a:latin typeface="Times New Roman" panose="02020603050405020304" pitchFamily="18" charset="0"/>
                <a:cs typeface="Times New Roman" panose="02020603050405020304" pitchFamily="18" charset="0"/>
              </a:rPr>
              <a:t>Sigmoid fuction </a:t>
            </a:r>
          </a:p>
          <a:p>
            <a:r>
              <a:rPr lang="vi-VN" sz="2400" b="0" i="0">
                <a:solidFill>
                  <a:srgbClr val="000000"/>
                </a:solidFill>
                <a:effectLst/>
                <a:latin typeface="Times New Roman" panose="02020603050405020304" pitchFamily="18" charset="0"/>
                <a:cs typeface="Times New Roman" panose="02020603050405020304" pitchFamily="18" charset="0"/>
              </a:rPr>
              <a:t>Hàm mất mát và phương pháp tối ưu</a:t>
            </a:r>
            <a:endParaRPr lang="en-US" sz="2400">
              <a:solidFill>
                <a:srgbClr val="000000"/>
              </a:solidFill>
              <a:latin typeface="Times New Roman" panose="02020603050405020304" pitchFamily="18" charset="0"/>
              <a:cs typeface="Times New Roman" panose="02020603050405020304" pitchFamily="18" charset="0"/>
            </a:endParaRPr>
          </a:p>
          <a:p>
            <a:r>
              <a:rPr lang="vi-VN" sz="2400" b="0" i="0">
                <a:solidFill>
                  <a:srgbClr val="000000"/>
                </a:solidFill>
                <a:effectLst/>
                <a:latin typeface="Times New Roman" panose="02020603050405020304" pitchFamily="18" charset="0"/>
                <a:cs typeface="Times New Roman" panose="02020603050405020304" pitchFamily="18" charset="0"/>
              </a:rPr>
              <a:t>Tối ưu hàm mất mát</a:t>
            </a:r>
            <a:endParaRPr lang="en-US" sz="2400">
              <a:latin typeface="Times New Roman" panose="02020603050405020304" pitchFamily="18" charset="0"/>
              <a:cs typeface="Times New Roman" panose="02020603050405020304" pitchFamily="18" charset="0"/>
            </a:endParaRPr>
          </a:p>
          <a:p>
            <a:r>
              <a:rPr lang="en-US" sz="2400" b="0" i="0">
                <a:solidFill>
                  <a:srgbClr val="000000"/>
                </a:solidFill>
                <a:effectLst/>
                <a:latin typeface="Times New Roman" panose="02020603050405020304" pitchFamily="18" charset="0"/>
                <a:cs typeface="Times New Roman" panose="02020603050405020304" pitchFamily="18" charset="0"/>
              </a:rPr>
              <a:t>Công thức cập nhật cho logistic sigmoid regression</a:t>
            </a:r>
          </a:p>
          <a:p>
            <a:r>
              <a:rPr lang="en-US" sz="2400" b="0" i="0">
                <a:solidFill>
                  <a:srgbClr val="000000"/>
                </a:solidFill>
                <a:effectLst/>
                <a:latin typeface="Times New Roman" panose="02020603050405020304" pitchFamily="18" charset="0"/>
                <a:cs typeface="Times New Roman" panose="02020603050405020304" pitchFamily="18" charset="0"/>
              </a:rPr>
              <a:t>Ví dụ với dữ liệu 1 chiều</a:t>
            </a:r>
          </a:p>
          <a:p>
            <a:r>
              <a:rPr lang="en-US" sz="2400" b="0" i="0">
                <a:solidFill>
                  <a:srgbClr val="000000"/>
                </a:solidFill>
                <a:effectLst/>
                <a:latin typeface="Times New Roman" panose="02020603050405020304" pitchFamily="18" charset="0"/>
                <a:cs typeface="Times New Roman" panose="02020603050405020304" pitchFamily="18" charset="0"/>
              </a:rPr>
              <a:t>Ví dụ với dữ liệu 2 chiều</a:t>
            </a:r>
          </a:p>
          <a:p>
            <a:r>
              <a:rPr lang="en-US" sz="2400" b="0" i="0">
                <a:solidFill>
                  <a:srgbClr val="000000"/>
                </a:solidFill>
                <a:effectLst/>
                <a:latin typeface="Times New Roman" panose="02020603050405020304" pitchFamily="18" charset="0"/>
                <a:cs typeface="Times New Roman" panose="02020603050405020304" pitchFamily="18" charset="0"/>
              </a:rPr>
              <a:t>Một vài tính chất của Logistic Regression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25381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60DC-982E-4F06-A5CA-D848A48CFB3A}"/>
              </a:ext>
            </a:extLst>
          </p:cNvPr>
          <p:cNvSpPr>
            <a:spLocks noGrp="1"/>
          </p:cNvSpPr>
          <p:nvPr>
            <p:ph type="title"/>
          </p:nvPr>
        </p:nvSpPr>
        <p:spPr/>
        <p:txBody>
          <a:bodyPr>
            <a:normAutofit/>
          </a:bodyPr>
          <a:lstStyle/>
          <a:p>
            <a:pPr algn="l"/>
            <a:r>
              <a:rPr lang="en-US" sz="2800" b="0" i="0">
                <a:solidFill>
                  <a:schemeClr val="accent1">
                    <a:lumMod val="40000"/>
                    <a:lumOff val="60000"/>
                  </a:schemeClr>
                </a:solidFill>
                <a:effectLst/>
                <a:latin typeface="Times New Roman" panose="02020603050405020304" pitchFamily="18" charset="0"/>
                <a:cs typeface="Times New Roman" panose="02020603050405020304" pitchFamily="18" charset="0"/>
              </a:rPr>
              <a:t>Ví dụ với dữ liệu 2 chiều</a:t>
            </a:r>
            <a:endParaRPr lang="en-US" sz="280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485CE204-B901-47C0-A6E0-FE66D137B736}"/>
              </a:ext>
            </a:extLst>
          </p:cNvPr>
          <p:cNvSpPr>
            <a:spLocks noGrp="1"/>
          </p:cNvSpPr>
          <p:nvPr>
            <p:ph idx="1"/>
          </p:nvPr>
        </p:nvSpPr>
        <p:spPr>
          <a:xfrm>
            <a:off x="1295402" y="2479387"/>
            <a:ext cx="9778823" cy="1303867"/>
          </a:xfrm>
        </p:spPr>
        <p:txBody>
          <a:bodyPr>
            <a:normAutofit/>
          </a:bodyPr>
          <a:lstStyle/>
          <a:p>
            <a:pPr marL="0" indent="0" algn="just">
              <a:buNone/>
            </a:pPr>
            <a:r>
              <a:rPr lang="vi-VN" sz="2400" b="0" i="0">
                <a:solidFill>
                  <a:srgbClr val="000000"/>
                </a:solidFill>
                <a:effectLst/>
                <a:latin typeface="+mj-lt"/>
              </a:rPr>
              <a:t>Kết quả tìm được khi áp dụng mô hình logistic regression được minh họa như hình dưới với màu nền khác nhau thể hiện xác suất điểm đó thuộc class đỏ. Đỏ hơn tức gần 1 hơn, xanh hơn tức gần 0 hơn.</a:t>
            </a:r>
            <a:endParaRPr lang="en-US" sz="2400">
              <a:latin typeface="+mj-lt"/>
            </a:endParaRPr>
          </a:p>
        </p:txBody>
      </p:sp>
      <p:pic>
        <p:nvPicPr>
          <p:cNvPr id="5" name="Picture 4">
            <a:extLst>
              <a:ext uri="{FF2B5EF4-FFF2-40B4-BE49-F238E27FC236}">
                <a16:creationId xmlns:a16="http://schemas.microsoft.com/office/drawing/2014/main" id="{C82F96CA-D259-4E7B-85FB-D9C7D9565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775" y="3657988"/>
            <a:ext cx="3772880" cy="2396449"/>
          </a:xfrm>
          <a:prstGeom prst="rect">
            <a:avLst/>
          </a:prstGeom>
        </p:spPr>
      </p:pic>
      <p:sp>
        <p:nvSpPr>
          <p:cNvPr id="7" name="TextBox 6">
            <a:extLst>
              <a:ext uri="{FF2B5EF4-FFF2-40B4-BE49-F238E27FC236}">
                <a16:creationId xmlns:a16="http://schemas.microsoft.com/office/drawing/2014/main" id="{76C640BC-D15C-4A2E-BFDE-117A60D5CBD5}"/>
              </a:ext>
            </a:extLst>
          </p:cNvPr>
          <p:cNvSpPr txBox="1"/>
          <p:nvPr/>
        </p:nvSpPr>
        <p:spPr>
          <a:xfrm>
            <a:off x="5202382" y="3657988"/>
            <a:ext cx="5871843" cy="2677656"/>
          </a:xfrm>
          <a:prstGeom prst="rect">
            <a:avLst/>
          </a:prstGeom>
          <a:noFill/>
        </p:spPr>
        <p:txBody>
          <a:bodyPr wrap="square">
            <a:spAutoFit/>
          </a:bodyPr>
          <a:lstStyle/>
          <a:p>
            <a:pPr algn="just"/>
            <a:r>
              <a:rPr lang="vi-VN" sz="2400" b="0" i="0">
                <a:solidFill>
                  <a:srgbClr val="000000"/>
                </a:solidFill>
                <a:effectLst/>
                <a:latin typeface="+mj-lt"/>
              </a:rPr>
              <a:t>Nếu phải lựa chọn một </a:t>
            </a:r>
            <a:r>
              <a:rPr lang="vi-VN" sz="2400" b="0" i="1">
                <a:solidFill>
                  <a:srgbClr val="000000"/>
                </a:solidFill>
                <a:effectLst/>
                <a:latin typeface="+mj-lt"/>
              </a:rPr>
              <a:t>ngưỡng cứng</a:t>
            </a:r>
            <a:r>
              <a:rPr lang="vi-VN" sz="2400" b="0" i="0">
                <a:solidFill>
                  <a:srgbClr val="000000"/>
                </a:solidFill>
                <a:effectLst/>
                <a:latin typeface="+mj-lt"/>
              </a:rPr>
              <a:t>  để phân chia hai class, chúng ta quan sát thấy đường thẳng nằm nằm trong khu vực xanh lục là một lựa chọn hợp lý. Tôi sẽ chứng minh ở phần dưới rằng, đường phân chia giữa hai class tìm được bởi logistic regression có dạng một đường phẳng, tức vẫn là linear.</a:t>
            </a:r>
            <a:endParaRPr lang="en-US" sz="2400">
              <a:latin typeface="+mj-lt"/>
            </a:endParaRPr>
          </a:p>
        </p:txBody>
      </p:sp>
    </p:spTree>
    <p:extLst>
      <p:ext uri="{BB962C8B-B14F-4D97-AF65-F5344CB8AC3E}">
        <p14:creationId xmlns:p14="http://schemas.microsoft.com/office/powerpoint/2010/main" val="22550324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9360-17D0-4B5C-8918-732A0CAD4CD4}"/>
              </a:ext>
            </a:extLst>
          </p:cNvPr>
          <p:cNvSpPr>
            <a:spLocks noGrp="1"/>
          </p:cNvSpPr>
          <p:nvPr>
            <p:ph type="title"/>
          </p:nvPr>
        </p:nvSpPr>
        <p:spPr/>
        <p:txBody>
          <a:bodyPr/>
          <a:lstStyle/>
          <a:p>
            <a:pPr algn="l"/>
            <a:r>
              <a:rPr lang="en-US" sz="3000" b="0" i="0">
                <a:solidFill>
                  <a:schemeClr val="accent1">
                    <a:lumMod val="40000"/>
                    <a:lumOff val="60000"/>
                  </a:schemeClr>
                </a:solidFill>
                <a:effectLst/>
                <a:latin typeface="Times New Roman" panose="02020603050405020304" pitchFamily="18" charset="0"/>
                <a:cs typeface="Times New Roman" panose="02020603050405020304" pitchFamily="18" charset="0"/>
              </a:rPr>
              <a:t>Một vài tính chất của Logistic Regression</a:t>
            </a:r>
            <a:br>
              <a:rPr lang="en-US" b="0" i="0">
                <a:solidFill>
                  <a:srgbClr val="000000"/>
                </a:solidFill>
                <a:effectLst/>
                <a:latin typeface="Arial" panose="020B0604020202020204" pitchFamily="34" charset="0"/>
              </a:rPr>
            </a:br>
            <a:endParaRPr lang="en-US"/>
          </a:p>
        </p:txBody>
      </p:sp>
      <p:sp>
        <p:nvSpPr>
          <p:cNvPr id="3" name="Content Placeholder 2">
            <a:extLst>
              <a:ext uri="{FF2B5EF4-FFF2-40B4-BE49-F238E27FC236}">
                <a16:creationId xmlns:a16="http://schemas.microsoft.com/office/drawing/2014/main" id="{3FCFB521-3702-4A03-89BB-E806409BD590}"/>
              </a:ext>
            </a:extLst>
          </p:cNvPr>
          <p:cNvSpPr>
            <a:spLocks noGrp="1"/>
          </p:cNvSpPr>
          <p:nvPr>
            <p:ph idx="1"/>
          </p:nvPr>
        </p:nvSpPr>
        <p:spPr/>
        <p:txBody>
          <a:bodyPr>
            <a:noAutofit/>
          </a:bodyPr>
          <a:lstStyle/>
          <a:p>
            <a:pPr marL="0" indent="0">
              <a:buNone/>
            </a:pPr>
            <a:r>
              <a:rPr lang="vi-VN" sz="2400" b="0" i="0">
                <a:solidFill>
                  <a:srgbClr val="000000"/>
                </a:solidFill>
                <a:effectLst/>
                <a:latin typeface="+mj-lt"/>
              </a:rPr>
              <a:t>Logistic Regression thực ra được sử dụng nhiều trong các bài toán Classification.</a:t>
            </a:r>
            <a:endParaRPr lang="en-US" sz="2400" b="0" i="0">
              <a:solidFill>
                <a:srgbClr val="000000"/>
              </a:solidFill>
              <a:effectLst/>
              <a:latin typeface="+mj-lt"/>
            </a:endParaRPr>
          </a:p>
          <a:p>
            <a:pPr marL="0" indent="0">
              <a:buNone/>
            </a:pPr>
            <a:r>
              <a:rPr lang="vi-VN" sz="2400" b="0" i="0">
                <a:solidFill>
                  <a:srgbClr val="000000"/>
                </a:solidFill>
                <a:effectLst/>
                <a:latin typeface="+mj-lt"/>
              </a:rPr>
              <a:t>Mặc dù có tên là Regression, tức một mô hình cho fitting, Logistic Regression lại được sử dụng nhiều trong các bài toán Classification. Sau khi tìm được mô hình, việc xác định class y cho một điểm dữ liệu x được xác định bằng việc so sánh hai biểu thức xác suất:</a:t>
            </a:r>
            <a:endParaRPr lang="en-US" sz="2400" b="0" i="0">
              <a:solidFill>
                <a:srgbClr val="000000"/>
              </a:solidFill>
              <a:effectLst/>
              <a:latin typeface="+mj-lt"/>
            </a:endParaRPr>
          </a:p>
          <a:p>
            <a:pPr marL="0" indent="0">
              <a:buNone/>
            </a:pPr>
            <a:r>
              <a:rPr lang="en-US" sz="2400">
                <a:solidFill>
                  <a:srgbClr val="000000"/>
                </a:solidFill>
                <a:latin typeface="+mj-lt"/>
              </a:rPr>
              <a:t>						</a:t>
            </a:r>
            <a:r>
              <a:rPr lang="vi-VN" sz="2400" b="0" i="0">
                <a:solidFill>
                  <a:srgbClr val="000000"/>
                </a:solidFill>
                <a:effectLst/>
                <a:latin typeface="+mj-lt"/>
              </a:rPr>
              <a:t>P(y=1|x;w);  P(y=0|x;w) </a:t>
            </a:r>
            <a:endParaRPr lang="en-US" sz="2400" b="0" i="0">
              <a:solidFill>
                <a:srgbClr val="000000"/>
              </a:solidFill>
              <a:effectLst/>
              <a:latin typeface="+mj-lt"/>
            </a:endParaRPr>
          </a:p>
        </p:txBody>
      </p:sp>
    </p:spTree>
    <p:extLst>
      <p:ext uri="{BB962C8B-B14F-4D97-AF65-F5344CB8AC3E}">
        <p14:creationId xmlns:p14="http://schemas.microsoft.com/office/powerpoint/2010/main" val="9252312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DD3A-ADEA-46D1-A9AB-8F5C228464CE}"/>
              </a:ext>
            </a:extLst>
          </p:cNvPr>
          <p:cNvSpPr>
            <a:spLocks noGrp="1"/>
          </p:cNvSpPr>
          <p:nvPr>
            <p:ph type="title"/>
          </p:nvPr>
        </p:nvSpPr>
        <p:spPr/>
        <p:txBody>
          <a:bodyPr>
            <a:normAutofit/>
          </a:bodyPr>
          <a:lstStyle/>
          <a:p>
            <a:pPr algn="l"/>
            <a:r>
              <a:rPr lang="en-US" sz="2800" b="0" i="0">
                <a:solidFill>
                  <a:schemeClr val="accent1">
                    <a:lumMod val="40000"/>
                    <a:lumOff val="60000"/>
                  </a:schemeClr>
                </a:solidFill>
                <a:effectLst/>
                <a:latin typeface="Times New Roman" panose="02020603050405020304" pitchFamily="18" charset="0"/>
                <a:cs typeface="Times New Roman" panose="02020603050405020304" pitchFamily="18" charset="0"/>
              </a:rPr>
              <a:t>Một vài tính chất của Logistic Regression</a:t>
            </a:r>
            <a:endParaRPr lang="en-US" sz="280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FF1222D6-3C08-46D7-B25D-E68ACB900AC0}"/>
              </a:ext>
            </a:extLst>
          </p:cNvPr>
          <p:cNvSpPr>
            <a:spLocks noGrp="1"/>
          </p:cNvSpPr>
          <p:nvPr>
            <p:ph idx="1"/>
          </p:nvPr>
        </p:nvSpPr>
        <p:spPr/>
        <p:txBody>
          <a:bodyPr/>
          <a:lstStyle/>
          <a:p>
            <a:pPr marL="0" indent="0" algn="just">
              <a:buNone/>
            </a:pPr>
            <a:r>
              <a:rPr lang="vi-VN" sz="2400" b="0" i="0">
                <a:solidFill>
                  <a:srgbClr val="000000"/>
                </a:solidFill>
                <a:effectLst/>
                <a:latin typeface="+mj-lt"/>
              </a:rPr>
              <a:t>Nếu biểu thức thứ nhất lớn hơn thì ta kết luận điểm dữ liệu thuộc class 1, ngược lại thì nó thuộc class 0. Vì tổng hai biểu thức này luôn bằng 1 nên một cách gọn hơn, ta chỉ cần xác định xem P(y=1|x;w)  lớn hơn 0.5 hay không. Nếu có, class 1. Nếu không, class 0.</a:t>
            </a:r>
            <a:endParaRPr lang="en-US" sz="2400">
              <a:latin typeface="+mj-lt"/>
            </a:endParaRPr>
          </a:p>
          <a:p>
            <a:pPr marL="0" indent="0">
              <a:buNone/>
            </a:pPr>
            <a:endParaRPr lang="en-US"/>
          </a:p>
        </p:txBody>
      </p:sp>
    </p:spTree>
    <p:extLst>
      <p:ext uri="{BB962C8B-B14F-4D97-AF65-F5344CB8AC3E}">
        <p14:creationId xmlns:p14="http://schemas.microsoft.com/office/powerpoint/2010/main" val="16238054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683F-991A-4F97-8937-BDC86EF1DA10}"/>
              </a:ext>
            </a:extLst>
          </p:cNvPr>
          <p:cNvSpPr>
            <a:spLocks noGrp="1"/>
          </p:cNvSpPr>
          <p:nvPr>
            <p:ph type="title"/>
          </p:nvPr>
        </p:nvSpPr>
        <p:spPr/>
        <p:txBody>
          <a:bodyPr>
            <a:normAutofit/>
          </a:bodyPr>
          <a:lstStyle/>
          <a:p>
            <a:pPr algn="l"/>
            <a:r>
              <a:rPr lang="en-US" sz="3000" b="0" i="0">
                <a:solidFill>
                  <a:schemeClr val="accent1">
                    <a:lumMod val="40000"/>
                    <a:lumOff val="60000"/>
                  </a:schemeClr>
                </a:solidFill>
                <a:effectLst/>
                <a:latin typeface="Times New Roman" panose="02020603050405020304" pitchFamily="18" charset="0"/>
                <a:cs typeface="Times New Roman" panose="02020603050405020304" pitchFamily="18" charset="0"/>
              </a:rPr>
              <a:t>Một vài tính chất của Logistic Regression</a:t>
            </a:r>
            <a:endParaRPr lang="en-US" sz="3000">
              <a:solidFill>
                <a:schemeClr val="accent1">
                  <a:lumMod val="40000"/>
                  <a:lumOff val="60000"/>
                </a:schemeClr>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2AFC53-F351-4322-AC3F-6BBCA2BB6F18}"/>
                  </a:ext>
                </a:extLst>
              </p:cNvPr>
              <p:cNvSpPr>
                <a:spLocks noGrp="1"/>
              </p:cNvSpPr>
              <p:nvPr>
                <p:ph idx="1"/>
              </p:nvPr>
            </p:nvSpPr>
            <p:spPr/>
            <p:txBody>
              <a:bodyPr/>
              <a:lstStyle/>
              <a:p>
                <a:pPr algn="l"/>
                <a:r>
                  <a:rPr lang="vi-VN" sz="2400" b="0" i="0">
                    <a:solidFill>
                      <a:srgbClr val="000000"/>
                    </a:solidFill>
                    <a:effectLst/>
                    <a:latin typeface="+mj-lt"/>
                  </a:rPr>
                  <a:t>Boundary tạo bởi Logistic Regression có dạng tuyến tính</a:t>
                </a:r>
              </a:p>
              <a:p>
                <a:pPr marL="0" indent="0" algn="just">
                  <a:buNone/>
                </a:pPr>
                <a:r>
                  <a:rPr lang="vi-VN" sz="2400" b="0" i="0">
                    <a:solidFill>
                      <a:srgbClr val="000000"/>
                    </a:solidFill>
                    <a:effectLst/>
                    <a:latin typeface="+mj-lt"/>
                  </a:rPr>
                  <a:t>Thật vậy, theo lập luận ở phần trên thì chúng ta cần kiểm tra:</a:t>
                </a:r>
              </a:p>
              <a:p>
                <a:pPr marL="0" indent="0" algn="just">
                  <a:buNone/>
                </a:pPr>
                <a14:m>
                  <m:oMathPara xmlns:m="http://schemas.openxmlformats.org/officeDocument/2006/math">
                    <m:oMathParaPr>
                      <m:jc m:val="centerGroup"/>
                    </m:oMathParaPr>
                    <m:oMath xmlns:m="http://schemas.openxmlformats.org/officeDocument/2006/math">
                      <m:r>
                        <a:rPr lang="vi-VN" sz="2400" b="0" i="1" smtClean="0">
                          <a:solidFill>
                            <a:srgbClr val="000000"/>
                          </a:solidFill>
                          <a:effectLst/>
                          <a:latin typeface="+mj-lt"/>
                        </a:rPr>
                        <m:t>𝑃</m:t>
                      </m:r>
                      <m:r>
                        <a:rPr lang="vi-VN" sz="2400" b="0" i="1" smtClean="0">
                          <a:solidFill>
                            <a:srgbClr val="000000"/>
                          </a:solidFill>
                          <a:effectLst/>
                          <a:latin typeface="+mj-lt"/>
                        </a:rPr>
                        <m:t>(</m:t>
                      </m:r>
                      <m:r>
                        <a:rPr lang="vi-VN" sz="2400" b="0" i="1" smtClean="0">
                          <a:solidFill>
                            <a:srgbClr val="000000"/>
                          </a:solidFill>
                          <a:effectLst/>
                          <a:latin typeface="+mj-lt"/>
                        </a:rPr>
                        <m:t>𝑦</m:t>
                      </m:r>
                      <m:r>
                        <a:rPr lang="vi-VN" sz="2400" b="0" i="1" smtClean="0">
                          <a:solidFill>
                            <a:srgbClr val="000000"/>
                          </a:solidFill>
                          <a:effectLst/>
                          <a:latin typeface="+mj-lt"/>
                        </a:rPr>
                        <m:t>=1|</m:t>
                      </m:r>
                      <m:r>
                        <a:rPr lang="vi-VN" sz="2400" b="0" i="1" smtClean="0">
                          <a:solidFill>
                            <a:srgbClr val="000000"/>
                          </a:solidFill>
                          <a:effectLst/>
                          <a:latin typeface="+mj-lt"/>
                        </a:rPr>
                        <m:t>𝑥</m:t>
                      </m:r>
                      <m:r>
                        <a:rPr lang="vi-VN" sz="2400" b="0" i="1" smtClean="0">
                          <a:solidFill>
                            <a:srgbClr val="000000"/>
                          </a:solidFill>
                          <a:effectLst/>
                          <a:latin typeface="+mj-lt"/>
                        </a:rPr>
                        <m:t>;</m:t>
                      </m:r>
                      <m:r>
                        <a:rPr lang="vi-VN" sz="2400" b="0" i="1" smtClean="0">
                          <a:solidFill>
                            <a:srgbClr val="000000"/>
                          </a:solidFill>
                          <a:effectLst/>
                          <a:latin typeface="+mj-lt"/>
                        </a:rPr>
                        <m:t>𝑤</m:t>
                      </m:r>
                      <m:r>
                        <a:rPr lang="vi-VN" sz="2400" b="0" i="1" smtClean="0">
                          <a:solidFill>
                            <a:srgbClr val="000000"/>
                          </a:solidFill>
                          <a:effectLst/>
                          <a:latin typeface="+mj-lt"/>
                        </a:rPr>
                        <m:t>)&gt;0.5 ⇔</m:t>
                      </m:r>
                      <m:f>
                        <m:fPr>
                          <m:ctrlPr>
                            <a:rPr lang="vi-VN" sz="2400" b="0" i="1" smtClean="0">
                              <a:solidFill>
                                <a:srgbClr val="000000"/>
                              </a:solidFill>
                              <a:effectLst/>
                              <a:latin typeface="+mj-lt"/>
                            </a:rPr>
                          </m:ctrlPr>
                        </m:fPr>
                        <m:num>
                          <m:r>
                            <a:rPr lang="en-US" sz="2400" b="0" i="1" smtClean="0">
                              <a:solidFill>
                                <a:srgbClr val="000000"/>
                              </a:solidFill>
                              <a:effectLst/>
                              <a:latin typeface="+mj-lt"/>
                            </a:rPr>
                            <m:t>1</m:t>
                          </m:r>
                        </m:num>
                        <m:den>
                          <m:r>
                            <a:rPr lang="en-US" sz="2400" b="0" i="1" smtClean="0">
                              <a:solidFill>
                                <a:srgbClr val="000000"/>
                              </a:solidFill>
                              <a:effectLst/>
                              <a:latin typeface="+mj-lt"/>
                            </a:rPr>
                            <m:t>1+</m:t>
                          </m:r>
                          <m:sSup>
                            <m:sSupPr>
                              <m:ctrlPr>
                                <a:rPr lang="en-US" sz="2400" b="0" i="1" smtClean="0">
                                  <a:solidFill>
                                    <a:srgbClr val="000000"/>
                                  </a:solidFill>
                                  <a:effectLst/>
                                  <a:latin typeface="+mj-lt"/>
                                </a:rPr>
                              </m:ctrlPr>
                            </m:sSupPr>
                            <m:e>
                              <m:r>
                                <a:rPr lang="en-US" sz="2400" b="0" i="1" smtClean="0">
                                  <a:solidFill>
                                    <a:srgbClr val="000000"/>
                                  </a:solidFill>
                                  <a:effectLst/>
                                  <a:latin typeface="+mj-lt"/>
                                </a:rPr>
                                <m:t>𝑒</m:t>
                              </m:r>
                            </m:e>
                            <m:sup>
                              <m:r>
                                <a:rPr lang="en-US" sz="2400" b="0" i="1" smtClean="0">
                                  <a:solidFill>
                                    <a:srgbClr val="000000"/>
                                  </a:solidFill>
                                  <a:effectLst/>
                                  <a:latin typeface="+mj-lt"/>
                                </a:rPr>
                                <m:t>−</m:t>
                              </m:r>
                              <m:sSup>
                                <m:sSupPr>
                                  <m:ctrlPr>
                                    <a:rPr lang="en-US" sz="2400" b="0" i="1" smtClean="0">
                                      <a:solidFill>
                                        <a:srgbClr val="000000"/>
                                      </a:solidFill>
                                      <a:effectLst/>
                                      <a:latin typeface="+mj-lt"/>
                                    </a:rPr>
                                  </m:ctrlPr>
                                </m:sSupPr>
                                <m:e>
                                  <m:r>
                                    <a:rPr lang="en-US" sz="2400" b="0" i="1" smtClean="0">
                                      <a:solidFill>
                                        <a:srgbClr val="000000"/>
                                      </a:solidFill>
                                      <a:effectLst/>
                                      <a:latin typeface="+mj-lt"/>
                                    </a:rPr>
                                    <m:t>𝑤</m:t>
                                  </m:r>
                                </m:e>
                                <m:sup>
                                  <m:r>
                                    <a:rPr lang="en-US" sz="2400" b="0" i="1" smtClean="0">
                                      <a:solidFill>
                                        <a:srgbClr val="000000"/>
                                      </a:solidFill>
                                      <a:effectLst/>
                                      <a:latin typeface="+mj-lt"/>
                                    </a:rPr>
                                    <m:t>𝑇</m:t>
                                  </m:r>
                                </m:sup>
                              </m:sSup>
                              <m:r>
                                <a:rPr lang="en-US" sz="2400" b="0" i="1" smtClean="0">
                                  <a:solidFill>
                                    <a:srgbClr val="000000"/>
                                  </a:solidFill>
                                  <a:effectLst/>
                                  <a:latin typeface="+mj-lt"/>
                                </a:rPr>
                                <m:t>𝑥</m:t>
                              </m:r>
                            </m:sup>
                          </m:sSup>
                        </m:den>
                      </m:f>
                      <m:r>
                        <a:rPr lang="vi-VN" sz="2400" b="0" i="1" smtClean="0">
                          <a:solidFill>
                            <a:srgbClr val="000000"/>
                          </a:solidFill>
                          <a:effectLst/>
                          <a:latin typeface="+mj-lt"/>
                        </a:rPr>
                        <m:t>&gt;0.5 ⇔</m:t>
                      </m:r>
                      <m:sSup>
                        <m:sSupPr>
                          <m:ctrlPr>
                            <a:rPr lang="vi-VN" sz="2400" b="0" i="1" smtClean="0">
                              <a:solidFill>
                                <a:srgbClr val="000000"/>
                              </a:solidFill>
                              <a:effectLst/>
                              <a:latin typeface="+mj-lt"/>
                            </a:rPr>
                          </m:ctrlPr>
                        </m:sSupPr>
                        <m:e>
                          <m:r>
                            <a:rPr lang="en-US" sz="2400" b="0" i="1" smtClean="0">
                              <a:solidFill>
                                <a:srgbClr val="000000"/>
                              </a:solidFill>
                              <a:effectLst/>
                              <a:latin typeface="+mj-lt"/>
                            </a:rPr>
                            <m:t>𝑒</m:t>
                          </m:r>
                        </m:e>
                        <m:sup>
                          <m:r>
                            <a:rPr lang="en-US" sz="2400" b="0" i="1" smtClean="0">
                              <a:solidFill>
                                <a:srgbClr val="000000"/>
                              </a:solidFill>
                              <a:effectLst/>
                              <a:latin typeface="+mj-lt"/>
                            </a:rPr>
                            <m:t>−</m:t>
                          </m:r>
                          <m:sSup>
                            <m:sSupPr>
                              <m:ctrlPr>
                                <a:rPr lang="en-US" sz="2400" b="0" i="1" smtClean="0">
                                  <a:solidFill>
                                    <a:srgbClr val="000000"/>
                                  </a:solidFill>
                                  <a:effectLst/>
                                  <a:latin typeface="+mj-lt"/>
                                </a:rPr>
                              </m:ctrlPr>
                            </m:sSupPr>
                            <m:e>
                              <m:r>
                                <a:rPr lang="en-US" sz="2400" b="0" i="1" smtClean="0">
                                  <a:solidFill>
                                    <a:srgbClr val="000000"/>
                                  </a:solidFill>
                                  <a:effectLst/>
                                  <a:latin typeface="+mj-lt"/>
                                </a:rPr>
                                <m:t>𝑤</m:t>
                              </m:r>
                            </m:e>
                            <m:sup>
                              <m:r>
                                <a:rPr lang="en-US" sz="2400" b="0" i="1" smtClean="0">
                                  <a:solidFill>
                                    <a:srgbClr val="000000"/>
                                  </a:solidFill>
                                  <a:effectLst/>
                                  <a:latin typeface="+mj-lt"/>
                                </a:rPr>
                                <m:t>𝑇</m:t>
                              </m:r>
                            </m:sup>
                          </m:sSup>
                          <m:r>
                            <a:rPr lang="en-US" sz="2400" b="0" i="1" smtClean="0">
                              <a:solidFill>
                                <a:srgbClr val="000000"/>
                              </a:solidFill>
                              <a:effectLst/>
                              <a:latin typeface="+mj-lt"/>
                            </a:rPr>
                            <m:t>𝑥</m:t>
                          </m:r>
                        </m:sup>
                      </m:sSup>
                      <m:r>
                        <a:rPr lang="vi-VN" sz="2400" b="0" i="1" smtClean="0">
                          <a:solidFill>
                            <a:srgbClr val="000000"/>
                          </a:solidFill>
                          <a:effectLst/>
                          <a:latin typeface="+mj-lt"/>
                        </a:rPr>
                        <m:t>&lt;1 ⇔</m:t>
                      </m:r>
                      <m:sSup>
                        <m:sSupPr>
                          <m:ctrlPr>
                            <a:rPr lang="en-US" sz="2400" b="0" i="1" smtClean="0">
                              <a:solidFill>
                                <a:srgbClr val="000000"/>
                              </a:solidFill>
                              <a:effectLst/>
                              <a:latin typeface="+mj-lt"/>
                            </a:rPr>
                          </m:ctrlPr>
                        </m:sSupPr>
                        <m:e>
                          <m:r>
                            <a:rPr lang="en-US" sz="2400" b="0" i="1" smtClean="0">
                              <a:solidFill>
                                <a:srgbClr val="000000"/>
                              </a:solidFill>
                              <a:effectLst/>
                              <a:latin typeface="+mj-lt"/>
                            </a:rPr>
                            <m:t>𝑤</m:t>
                          </m:r>
                        </m:e>
                        <m:sup>
                          <m:r>
                            <a:rPr lang="en-US" sz="2400" b="0" i="1" smtClean="0">
                              <a:solidFill>
                                <a:srgbClr val="000000"/>
                              </a:solidFill>
                              <a:effectLst/>
                              <a:latin typeface="+mj-lt"/>
                            </a:rPr>
                            <m:t>𝑇</m:t>
                          </m:r>
                        </m:sup>
                      </m:sSup>
                      <m:r>
                        <a:rPr lang="en-US" sz="2400" b="0" i="1" smtClean="0">
                          <a:solidFill>
                            <a:srgbClr val="000000"/>
                          </a:solidFill>
                          <a:effectLst/>
                          <a:latin typeface="+mj-lt"/>
                        </a:rPr>
                        <m:t>𝑥</m:t>
                      </m:r>
                      <m:r>
                        <a:rPr lang="vi-VN" sz="2400" b="0" i="1" smtClean="0">
                          <a:solidFill>
                            <a:srgbClr val="000000"/>
                          </a:solidFill>
                          <a:effectLst/>
                          <a:latin typeface="+mj-lt"/>
                        </a:rPr>
                        <m:t>&gt;0</m:t>
                      </m:r>
                    </m:oMath>
                  </m:oMathPara>
                </a14:m>
                <a:endParaRPr lang="en-US" sz="2400" b="0" i="0">
                  <a:solidFill>
                    <a:srgbClr val="000000"/>
                  </a:solidFill>
                  <a:effectLst/>
                  <a:latin typeface="+mj-lt"/>
                </a:endParaRPr>
              </a:p>
              <a:p>
                <a:pPr marL="0" indent="0" algn="just">
                  <a:buNone/>
                </a:pPr>
                <a:r>
                  <a:rPr lang="vi-VN" sz="2400" b="0" i="0">
                    <a:solidFill>
                      <a:srgbClr val="000000"/>
                    </a:solidFill>
                    <a:effectLst/>
                    <a:latin typeface="+mj-lt"/>
                  </a:rPr>
                  <a:t>Nói cách khác, boundary giữa hai class là đường có phương trình </a:t>
                </a:r>
                <a:r>
                  <a:rPr lang="en-US" sz="2400" b="0">
                    <a:solidFill>
                      <a:srgbClr val="000000"/>
                    </a:solidFill>
                    <a:effectLst/>
                    <a:latin typeface="+mj-lt"/>
                  </a:rPr>
                  <a:t> </a:t>
                </a:r>
                <a14:m>
                  <m:oMath xmlns:m="http://schemas.openxmlformats.org/officeDocument/2006/math">
                    <m:sSup>
                      <m:sSupPr>
                        <m:ctrlPr>
                          <a:rPr lang="en-US" sz="2400" b="0" i="1" smtClean="0">
                            <a:solidFill>
                              <a:srgbClr val="000000"/>
                            </a:solidFill>
                            <a:effectLst/>
                            <a:latin typeface="+mj-lt"/>
                          </a:rPr>
                        </m:ctrlPr>
                      </m:sSupPr>
                      <m:e>
                        <m:r>
                          <a:rPr lang="en-US" sz="2400" b="0" i="1" smtClean="0">
                            <a:solidFill>
                              <a:srgbClr val="000000"/>
                            </a:solidFill>
                            <a:effectLst/>
                            <a:latin typeface="+mj-lt"/>
                          </a:rPr>
                          <m:t>𝑤</m:t>
                        </m:r>
                      </m:e>
                      <m:sup>
                        <m:r>
                          <a:rPr lang="en-US" sz="2400" b="0" i="1" smtClean="0">
                            <a:solidFill>
                              <a:srgbClr val="000000"/>
                            </a:solidFill>
                            <a:effectLst/>
                            <a:latin typeface="+mj-lt"/>
                          </a:rPr>
                          <m:t>𝑇</m:t>
                        </m:r>
                      </m:sup>
                    </m:sSup>
                    <m:r>
                      <a:rPr lang="en-US" sz="2400" b="0" i="1" smtClean="0">
                        <a:solidFill>
                          <a:srgbClr val="000000"/>
                        </a:solidFill>
                        <a:effectLst/>
                        <a:latin typeface="+mj-lt"/>
                      </a:rPr>
                      <m:t>𝑥</m:t>
                    </m:r>
                  </m:oMath>
                </a14:m>
                <a:r>
                  <a:rPr lang="vi-VN" sz="2400" b="0" i="0">
                    <a:solidFill>
                      <a:srgbClr val="000000"/>
                    </a:solidFill>
                    <a:effectLst/>
                    <a:latin typeface="+mj-lt"/>
                  </a:rPr>
                  <a:t>. Đây chính là phương trình của một siêu mặt phẳng. Vậy Logistic Regression tạo ra boundary có dạng tuyến tính.</a:t>
                </a:r>
              </a:p>
              <a:p>
                <a:pPr marL="0" indent="0">
                  <a:buNone/>
                </a:pPr>
                <a:endParaRPr lang="en-US"/>
              </a:p>
            </p:txBody>
          </p:sp>
        </mc:Choice>
        <mc:Fallback>
          <p:sp>
            <p:nvSpPr>
              <p:cNvPr id="3" name="Content Placeholder 2">
                <a:extLst>
                  <a:ext uri="{FF2B5EF4-FFF2-40B4-BE49-F238E27FC236}">
                    <a16:creationId xmlns:a16="http://schemas.microsoft.com/office/drawing/2014/main" id="{E02AFC53-F351-4322-AC3F-6BBCA2BB6F18}"/>
                  </a:ext>
                </a:extLst>
              </p:cNvPr>
              <p:cNvSpPr>
                <a:spLocks noGrp="1" noRot="1" noChangeAspect="1" noMove="1" noResize="1" noEditPoints="1" noAdjustHandles="1" noChangeArrowheads="1" noChangeShapeType="1" noTextEdit="1"/>
              </p:cNvSpPr>
              <p:nvPr>
                <p:ph idx="1"/>
              </p:nvPr>
            </p:nvSpPr>
            <p:spPr>
              <a:blipFill>
                <a:blip r:embed="rId2"/>
                <a:stretch>
                  <a:fillRect l="-1036" t="-1426" r="-1105"/>
                </a:stretch>
              </a:blipFill>
            </p:spPr>
            <p:txBody>
              <a:bodyPr/>
              <a:lstStyle/>
              <a:p>
                <a:r>
                  <a:rPr lang="en-US">
                    <a:noFill/>
                  </a:rPr>
                  <a:t> </a:t>
                </a:r>
              </a:p>
            </p:txBody>
          </p:sp>
        </mc:Fallback>
      </mc:AlternateContent>
    </p:spTree>
    <p:extLst>
      <p:ext uri="{BB962C8B-B14F-4D97-AF65-F5344CB8AC3E}">
        <p14:creationId xmlns:p14="http://schemas.microsoft.com/office/powerpoint/2010/main" val="32816924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44FB-E608-4F74-9B34-F2662ADE2F8D}"/>
              </a:ext>
            </a:extLst>
          </p:cNvPr>
          <p:cNvSpPr>
            <a:spLocks noGrp="1"/>
          </p:cNvSpPr>
          <p:nvPr>
            <p:ph type="title"/>
          </p:nvPr>
        </p:nvSpPr>
        <p:spPr>
          <a:xfrm>
            <a:off x="1182663" y="982132"/>
            <a:ext cx="8761413" cy="706964"/>
          </a:xfrm>
        </p:spPr>
        <p:txBody>
          <a:bodyPr>
            <a:normAutofit fontScale="90000"/>
          </a:bodyPr>
          <a:lstStyle/>
          <a:p>
            <a:pPr algn="l"/>
            <a:r>
              <a:rPr lang="en-US" sz="3100">
                <a:solidFill>
                  <a:schemeClr val="accent1">
                    <a:lumMod val="40000"/>
                    <a:lumOff val="60000"/>
                  </a:schemeClr>
                </a:solidFill>
                <a:latin typeface="Times New Roman" panose="02020603050405020304" pitchFamily="18" charset="0"/>
                <a:cs typeface="Times New Roman" panose="02020603050405020304" pitchFamily="18" charset="0"/>
              </a:rPr>
              <a:t>Khái niệm hội quy logistic (Logistic regression)</a:t>
            </a:r>
            <a:br>
              <a:rPr lang="en-US">
                <a:latin typeface="Times New Roman" panose="02020603050405020304" pitchFamily="18" charset="0"/>
                <a:cs typeface="Times New Roman" panose="02020603050405020304" pitchFamily="18" charset="0"/>
              </a:rPr>
            </a:b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B9A7A4-49B9-44F8-8CC1-42ABBDC1D743}"/>
                  </a:ext>
                </a:extLst>
              </p:cNvPr>
              <p:cNvSpPr>
                <a:spLocks noGrp="1"/>
              </p:cNvSpPr>
              <p:nvPr>
                <p:ph idx="1"/>
              </p:nvPr>
            </p:nvSpPr>
            <p:spPr>
              <a:xfrm>
                <a:off x="1295401" y="2424545"/>
                <a:ext cx="9601196" cy="3451323"/>
              </a:xfrm>
            </p:spPr>
            <p:txBody>
              <a:bodyPr>
                <a:noAutofit/>
              </a:bodyPr>
              <a:lstStyle/>
              <a:p>
                <a:pPr marL="0" indent="0" algn="just">
                  <a:buNone/>
                </a:pPr>
                <a:r>
                  <a:rPr lang="vi-VN" sz="2400" b="0" i="0">
                    <a:solidFill>
                      <a:srgbClr val="000000"/>
                    </a:solidFill>
                    <a:effectLst/>
                    <a:latin typeface="+mj-lt"/>
                  </a:rPr>
                  <a:t>Đầu ra dự đoán của:</a:t>
                </a:r>
              </a:p>
              <a:p>
                <a:pPr algn="just">
                  <a:buFont typeface="Arial" panose="020B0604020202020204" pitchFamily="34" charset="0"/>
                  <a:buChar char="•"/>
                </a:pPr>
                <a:r>
                  <a:rPr lang="vi-VN" sz="2400" b="0" i="0">
                    <a:solidFill>
                      <a:srgbClr val="000000"/>
                    </a:solidFill>
                    <a:effectLst/>
                    <a:latin typeface="+mj-lt"/>
                  </a:rPr>
                  <a:t>Linear Regression:</a:t>
                </a:r>
                <a:endParaRPr lang="en-US" sz="2400" b="0" i="1">
                  <a:solidFill>
                    <a:srgbClr val="000000"/>
                  </a:solidFill>
                  <a:effectLst/>
                  <a:latin typeface="+mj-lt"/>
                </a:endParaRPr>
              </a:p>
              <a:p>
                <a:pPr marL="0" indent="0" algn="just">
                  <a:buNone/>
                </a:pPr>
                <a14:m>
                  <m:oMathPara xmlns:m="http://schemas.openxmlformats.org/officeDocument/2006/math">
                    <m:oMathParaPr>
                      <m:jc m:val="centerGroup"/>
                    </m:oMathParaPr>
                    <m:oMath xmlns:m="http://schemas.openxmlformats.org/officeDocument/2006/math">
                      <m:r>
                        <a:rPr lang="vi-VN" sz="2400" b="0" i="1" smtClean="0">
                          <a:solidFill>
                            <a:srgbClr val="000000"/>
                          </a:solidFill>
                          <a:effectLst/>
                          <a:latin typeface="+mj-lt"/>
                        </a:rPr>
                        <m:t>𝑓</m:t>
                      </m:r>
                      <m:r>
                        <a:rPr lang="vi-VN" sz="2400" b="0" i="1" smtClean="0">
                          <a:solidFill>
                            <a:srgbClr val="000000"/>
                          </a:solidFill>
                          <a:effectLst/>
                          <a:latin typeface="+mj-lt"/>
                        </a:rPr>
                        <m:t>(</m:t>
                      </m:r>
                      <m:r>
                        <a:rPr lang="vi-VN" sz="2400" b="0" i="1" smtClean="0">
                          <a:solidFill>
                            <a:srgbClr val="000000"/>
                          </a:solidFill>
                          <a:effectLst/>
                          <a:latin typeface="+mj-lt"/>
                        </a:rPr>
                        <m:t>𝑥</m:t>
                      </m:r>
                      <m:r>
                        <a:rPr lang="vi-VN" sz="2400" b="0" i="1" smtClean="0">
                          <a:solidFill>
                            <a:srgbClr val="000000"/>
                          </a:solidFill>
                          <a:effectLst/>
                          <a:latin typeface="+mj-lt"/>
                        </a:rPr>
                        <m:t>)=</m:t>
                      </m:r>
                      <m:r>
                        <a:rPr lang="vi-VN" sz="2400" b="0" i="1" smtClean="0">
                          <a:solidFill>
                            <a:srgbClr val="000000"/>
                          </a:solidFill>
                          <a:effectLst/>
                          <a:latin typeface="+mj-lt"/>
                        </a:rPr>
                        <m:t>𝑤𝑇𝑥𝑓</m:t>
                      </m:r>
                      <m:r>
                        <a:rPr lang="vi-VN" sz="2400" b="0" i="1" smtClean="0">
                          <a:solidFill>
                            <a:srgbClr val="000000"/>
                          </a:solidFill>
                          <a:effectLst/>
                          <a:latin typeface="+mj-lt"/>
                        </a:rPr>
                        <m:t>(</m:t>
                      </m:r>
                      <m:r>
                        <a:rPr lang="vi-VN" sz="2400" b="0" i="1" smtClean="0">
                          <a:solidFill>
                            <a:srgbClr val="000000"/>
                          </a:solidFill>
                          <a:effectLst/>
                          <a:latin typeface="+mj-lt"/>
                        </a:rPr>
                        <m:t>𝑥</m:t>
                      </m:r>
                      <m:r>
                        <a:rPr lang="vi-VN" sz="2400" b="0" i="1" smtClean="0">
                          <a:solidFill>
                            <a:srgbClr val="000000"/>
                          </a:solidFill>
                          <a:effectLst/>
                          <a:latin typeface="+mj-lt"/>
                        </a:rPr>
                        <m:t>)=</m:t>
                      </m:r>
                      <m:r>
                        <a:rPr lang="vi-VN" sz="2400" b="0" i="1" smtClean="0">
                          <a:solidFill>
                            <a:srgbClr val="000000"/>
                          </a:solidFill>
                          <a:effectLst/>
                          <a:latin typeface="+mj-lt"/>
                        </a:rPr>
                        <m:t>𝑤𝑇𝑥</m:t>
                      </m:r>
                    </m:oMath>
                  </m:oMathPara>
                </a14:m>
                <a:endParaRPr lang="vi-VN" sz="2400" b="0" i="0">
                  <a:solidFill>
                    <a:srgbClr val="000000"/>
                  </a:solidFill>
                  <a:effectLst/>
                  <a:latin typeface="+mj-lt"/>
                </a:endParaRPr>
              </a:p>
              <a:p>
                <a:pPr algn="just">
                  <a:buFont typeface="Arial" panose="020B0604020202020204" pitchFamily="34" charset="0"/>
                  <a:buChar char="•"/>
                </a:pPr>
                <a:r>
                  <a:rPr lang="vi-VN" sz="2400" b="0" i="0">
                    <a:solidFill>
                      <a:srgbClr val="000000"/>
                    </a:solidFill>
                    <a:effectLst/>
                    <a:latin typeface="+mj-lt"/>
                  </a:rPr>
                  <a:t>PLA:</a:t>
                </a:r>
                <a:endParaRPr lang="en-US" sz="2400" b="0" i="0">
                  <a:solidFill>
                    <a:srgbClr val="000000"/>
                  </a:solidFill>
                  <a:effectLst/>
                  <a:latin typeface="+mj-lt"/>
                </a:endParaRPr>
              </a:p>
              <a:p>
                <a:pPr marL="0" indent="0" algn="just">
                  <a:buNone/>
                </a:pPr>
                <a14:m>
                  <m:oMathPara xmlns:m="http://schemas.openxmlformats.org/officeDocument/2006/math">
                    <m:oMathParaPr>
                      <m:jc m:val="centerGroup"/>
                    </m:oMathParaPr>
                    <m:oMath xmlns:m="http://schemas.openxmlformats.org/officeDocument/2006/math">
                      <m:r>
                        <a:rPr lang="vi-VN" sz="2400" b="0" i="1" smtClean="0">
                          <a:solidFill>
                            <a:srgbClr val="000000"/>
                          </a:solidFill>
                          <a:effectLst/>
                          <a:latin typeface="+mj-lt"/>
                        </a:rPr>
                        <m:t>𝑓</m:t>
                      </m:r>
                      <m:r>
                        <a:rPr lang="vi-VN" sz="2400" b="0" i="1" smtClean="0">
                          <a:solidFill>
                            <a:srgbClr val="000000"/>
                          </a:solidFill>
                          <a:effectLst/>
                          <a:latin typeface="+mj-lt"/>
                        </a:rPr>
                        <m:t>(</m:t>
                      </m:r>
                      <m:r>
                        <a:rPr lang="vi-VN" sz="2400" b="0" i="1" smtClean="0">
                          <a:solidFill>
                            <a:srgbClr val="000000"/>
                          </a:solidFill>
                          <a:effectLst/>
                          <a:latin typeface="+mj-lt"/>
                        </a:rPr>
                        <m:t>𝑥</m:t>
                      </m:r>
                      <m:r>
                        <a:rPr lang="vi-VN" sz="2400" b="0" i="1" smtClean="0">
                          <a:solidFill>
                            <a:srgbClr val="000000"/>
                          </a:solidFill>
                          <a:effectLst/>
                          <a:latin typeface="+mj-lt"/>
                        </a:rPr>
                        <m:t>)=</m:t>
                      </m:r>
                      <m:r>
                        <m:rPr>
                          <m:sty m:val="p"/>
                        </m:rPr>
                        <a:rPr lang="vi-VN" sz="2400" b="0" i="1" smtClean="0">
                          <a:solidFill>
                            <a:srgbClr val="000000"/>
                          </a:solidFill>
                          <a:effectLst/>
                          <a:latin typeface="+mj-lt"/>
                        </a:rPr>
                        <m:t>sgn</m:t>
                      </m:r>
                      <m:r>
                        <a:rPr lang="vi-VN" sz="2400" b="0" i="1" smtClean="0">
                          <a:solidFill>
                            <a:srgbClr val="000000"/>
                          </a:solidFill>
                          <a:effectLst/>
                          <a:latin typeface="+mj-lt"/>
                        </a:rPr>
                        <m:t>⁡(</m:t>
                      </m:r>
                      <m:r>
                        <a:rPr lang="vi-VN" sz="2400" b="0" i="1" smtClean="0">
                          <a:solidFill>
                            <a:srgbClr val="000000"/>
                          </a:solidFill>
                          <a:effectLst/>
                          <a:latin typeface="+mj-lt"/>
                        </a:rPr>
                        <m:t>𝑤𝑇𝑥</m:t>
                      </m:r>
                      <m:r>
                        <a:rPr lang="vi-VN" sz="2400" b="0" i="1" smtClean="0">
                          <a:solidFill>
                            <a:srgbClr val="000000"/>
                          </a:solidFill>
                          <a:effectLst/>
                          <a:latin typeface="+mj-lt"/>
                        </a:rPr>
                        <m:t>)</m:t>
                      </m:r>
                      <m:r>
                        <a:rPr lang="vi-VN" sz="2400" b="0" i="1" smtClean="0">
                          <a:solidFill>
                            <a:srgbClr val="000000"/>
                          </a:solidFill>
                          <a:effectLst/>
                          <a:latin typeface="+mj-lt"/>
                        </a:rPr>
                        <m:t>𝑓</m:t>
                      </m:r>
                      <m:r>
                        <a:rPr lang="vi-VN" sz="2400" b="0" i="1" smtClean="0">
                          <a:solidFill>
                            <a:srgbClr val="000000"/>
                          </a:solidFill>
                          <a:effectLst/>
                          <a:latin typeface="+mj-lt"/>
                        </a:rPr>
                        <m:t>(</m:t>
                      </m:r>
                      <m:r>
                        <a:rPr lang="vi-VN" sz="2400" b="0" i="1" smtClean="0">
                          <a:solidFill>
                            <a:srgbClr val="000000"/>
                          </a:solidFill>
                          <a:effectLst/>
                          <a:latin typeface="+mj-lt"/>
                        </a:rPr>
                        <m:t>𝑥</m:t>
                      </m:r>
                      <m:r>
                        <a:rPr lang="vi-VN" sz="2400" b="0" i="1" smtClean="0">
                          <a:solidFill>
                            <a:srgbClr val="000000"/>
                          </a:solidFill>
                          <a:effectLst/>
                          <a:latin typeface="+mj-lt"/>
                        </a:rPr>
                        <m:t>)=</m:t>
                      </m:r>
                      <m:r>
                        <m:rPr>
                          <m:sty m:val="p"/>
                        </m:rPr>
                        <a:rPr lang="vi-VN" sz="2400" b="0" i="1" smtClean="0">
                          <a:solidFill>
                            <a:srgbClr val="000000"/>
                          </a:solidFill>
                          <a:effectLst/>
                          <a:latin typeface="+mj-lt"/>
                        </a:rPr>
                        <m:t>sgn</m:t>
                      </m:r>
                      <m:r>
                        <a:rPr lang="vi-VN" sz="2400" b="0" i="1" smtClean="0">
                          <a:solidFill>
                            <a:srgbClr val="000000"/>
                          </a:solidFill>
                          <a:effectLst/>
                          <a:latin typeface="+mj-lt"/>
                        </a:rPr>
                        <m:t>⁡(</m:t>
                      </m:r>
                      <m:r>
                        <a:rPr lang="vi-VN" sz="2400" b="0" i="1" smtClean="0">
                          <a:solidFill>
                            <a:srgbClr val="000000"/>
                          </a:solidFill>
                          <a:effectLst/>
                          <a:latin typeface="+mj-lt"/>
                        </a:rPr>
                        <m:t>𝑤𝑇𝑥</m:t>
                      </m:r>
                      <m:r>
                        <a:rPr lang="vi-VN" sz="2400" b="0" i="1" smtClean="0">
                          <a:solidFill>
                            <a:srgbClr val="000000"/>
                          </a:solidFill>
                          <a:effectLst/>
                          <a:latin typeface="+mj-lt"/>
                        </a:rPr>
                        <m:t>)</m:t>
                      </m:r>
                    </m:oMath>
                  </m:oMathPara>
                </a14:m>
                <a:endParaRPr lang="vi-VN" sz="2400" b="0" i="0">
                  <a:solidFill>
                    <a:srgbClr val="000000"/>
                  </a:solidFill>
                  <a:effectLst/>
                  <a:latin typeface="+mj-lt"/>
                </a:endParaRPr>
              </a:p>
              <a:p>
                <a:pPr marL="0" indent="0" algn="just">
                  <a:buNone/>
                </a:pPr>
                <a:r>
                  <a:rPr lang="vi-VN" sz="2400" b="0" i="0">
                    <a:solidFill>
                      <a:srgbClr val="000000"/>
                    </a:solidFill>
                    <a:effectLst/>
                    <a:latin typeface="+mj-lt"/>
                  </a:rPr>
                  <a:t>Đầu ra dự đoán của logistic regression thường được viết chung dưới dạng:</a:t>
                </a:r>
                <a:endParaRPr lang="en-US" sz="2400" b="0" i="0">
                  <a:solidFill>
                    <a:srgbClr val="000000"/>
                  </a:solidFill>
                  <a:effectLst/>
                  <a:latin typeface="+mj-lt"/>
                </a:endParaRPr>
              </a:p>
              <a:p>
                <a:pPr marL="0" indent="0" algn="just">
                  <a:buNone/>
                </a:pPr>
                <a14:m>
                  <m:oMathPara xmlns:m="http://schemas.openxmlformats.org/officeDocument/2006/math">
                    <m:oMathParaPr>
                      <m:jc m:val="centerGroup"/>
                    </m:oMathParaPr>
                    <m:oMath xmlns:m="http://schemas.openxmlformats.org/officeDocument/2006/math">
                      <m:r>
                        <a:rPr lang="vi-VN" sz="2400" b="0" i="1" smtClean="0">
                          <a:solidFill>
                            <a:srgbClr val="000000"/>
                          </a:solidFill>
                          <a:effectLst/>
                          <a:latin typeface="+mj-lt"/>
                        </a:rPr>
                        <m:t>𝑓</m:t>
                      </m:r>
                      <m:r>
                        <a:rPr lang="vi-VN" sz="2400" b="0" i="1" smtClean="0">
                          <a:solidFill>
                            <a:srgbClr val="000000"/>
                          </a:solidFill>
                          <a:effectLst/>
                          <a:latin typeface="+mj-lt"/>
                        </a:rPr>
                        <m:t>(</m:t>
                      </m:r>
                      <m:r>
                        <a:rPr lang="vi-VN" sz="2400" b="0" i="1" smtClean="0">
                          <a:solidFill>
                            <a:srgbClr val="000000"/>
                          </a:solidFill>
                          <a:effectLst/>
                          <a:latin typeface="+mj-lt"/>
                        </a:rPr>
                        <m:t>𝑥</m:t>
                      </m:r>
                      <m:r>
                        <a:rPr lang="vi-VN" sz="2400" b="0" i="1" smtClean="0">
                          <a:solidFill>
                            <a:srgbClr val="000000"/>
                          </a:solidFill>
                          <a:effectLst/>
                          <a:latin typeface="+mj-lt"/>
                        </a:rPr>
                        <m:t>)=</m:t>
                      </m:r>
                      <m:r>
                        <a:rPr lang="vi-VN" sz="2400" b="0" i="1" smtClean="0">
                          <a:solidFill>
                            <a:srgbClr val="000000"/>
                          </a:solidFill>
                          <a:effectLst/>
                          <a:latin typeface="+mj-lt"/>
                          <a:ea typeface="Cambria Math" panose="02040503050406030204" pitchFamily="18" charset="0"/>
                        </a:rPr>
                        <m:t>𝜃</m:t>
                      </m:r>
                      <m:r>
                        <a:rPr lang="el-GR" sz="2400" b="0" i="1" smtClean="0">
                          <a:solidFill>
                            <a:srgbClr val="000000"/>
                          </a:solidFill>
                          <a:effectLst/>
                          <a:latin typeface="+mj-lt"/>
                        </a:rPr>
                        <m:t>(</m:t>
                      </m:r>
                      <m:r>
                        <a:rPr lang="vi-VN" sz="2400" b="0" i="1" smtClean="0">
                          <a:solidFill>
                            <a:srgbClr val="000000"/>
                          </a:solidFill>
                          <a:effectLst/>
                          <a:latin typeface="+mj-lt"/>
                        </a:rPr>
                        <m:t>𝑤𝑇𝑥</m:t>
                      </m:r>
                      <m:r>
                        <a:rPr lang="vi-VN" sz="2400" b="0" i="1" smtClean="0">
                          <a:solidFill>
                            <a:srgbClr val="000000"/>
                          </a:solidFill>
                          <a:effectLst/>
                          <a:latin typeface="+mj-lt"/>
                        </a:rPr>
                        <m:t>)</m:t>
                      </m:r>
                    </m:oMath>
                  </m:oMathPara>
                </a14:m>
                <a:endParaRPr lang="en-US" sz="2400" b="0" i="0">
                  <a:solidFill>
                    <a:srgbClr val="000000"/>
                  </a:solidFill>
                  <a:effectLst/>
                  <a:latin typeface="+mj-lt"/>
                </a:endParaRPr>
              </a:p>
              <a:p>
                <a:pPr marL="0" indent="0" algn="just">
                  <a:buNone/>
                </a:pPr>
                <a:r>
                  <a:rPr lang="vi-VN" sz="2400" b="0" i="0">
                    <a:solidFill>
                      <a:srgbClr val="000000"/>
                    </a:solidFill>
                    <a:effectLst/>
                    <a:latin typeface="+mj-lt"/>
                  </a:rPr>
                  <a:t>Trong đó </a:t>
                </a:r>
                <a14:m>
                  <m:oMath xmlns:m="http://schemas.openxmlformats.org/officeDocument/2006/math">
                    <m:r>
                      <a:rPr lang="el-GR" sz="2400" b="0" i="1" smtClean="0">
                        <a:solidFill>
                          <a:srgbClr val="000000"/>
                        </a:solidFill>
                        <a:effectLst/>
                        <a:latin typeface="+mj-lt"/>
                      </a:rPr>
                      <m:t>𝜃</m:t>
                    </m:r>
                  </m:oMath>
                </a14:m>
                <a:r>
                  <a:rPr lang="el-GR" sz="2400" b="0" i="0">
                    <a:solidFill>
                      <a:srgbClr val="000000"/>
                    </a:solidFill>
                    <a:effectLst/>
                    <a:latin typeface="+mj-lt"/>
                  </a:rPr>
                  <a:t> </a:t>
                </a:r>
                <a:r>
                  <a:rPr lang="vi-VN" sz="2400" b="0" i="0">
                    <a:solidFill>
                      <a:srgbClr val="000000"/>
                    </a:solidFill>
                    <a:effectLst/>
                    <a:latin typeface="+mj-lt"/>
                  </a:rPr>
                  <a:t>được gọi là logistic function.</a:t>
                </a:r>
              </a:p>
            </p:txBody>
          </p:sp>
        </mc:Choice>
        <mc:Fallback>
          <p:sp>
            <p:nvSpPr>
              <p:cNvPr id="3" name="Content Placeholder 2">
                <a:extLst>
                  <a:ext uri="{FF2B5EF4-FFF2-40B4-BE49-F238E27FC236}">
                    <a16:creationId xmlns:a16="http://schemas.microsoft.com/office/drawing/2014/main" id="{91B9A7A4-49B9-44F8-8CC1-42ABBDC1D743}"/>
                  </a:ext>
                </a:extLst>
              </p:cNvPr>
              <p:cNvSpPr>
                <a:spLocks noGrp="1" noRot="1" noChangeAspect="1" noMove="1" noResize="1" noEditPoints="1" noAdjustHandles="1" noChangeArrowheads="1" noChangeShapeType="1" noTextEdit="1"/>
              </p:cNvSpPr>
              <p:nvPr>
                <p:ph idx="1"/>
              </p:nvPr>
            </p:nvSpPr>
            <p:spPr>
              <a:xfrm>
                <a:off x="1295401" y="2424545"/>
                <a:ext cx="9601196" cy="3451323"/>
              </a:xfrm>
              <a:blipFill>
                <a:blip r:embed="rId2"/>
                <a:stretch>
                  <a:fillRect l="-1017" t="-1413" b="-6360"/>
                </a:stretch>
              </a:blipFill>
            </p:spPr>
            <p:txBody>
              <a:bodyPr/>
              <a:lstStyle/>
              <a:p>
                <a:r>
                  <a:rPr lang="en-US">
                    <a:noFill/>
                  </a:rPr>
                  <a:t> </a:t>
                </a:r>
              </a:p>
            </p:txBody>
          </p:sp>
        </mc:Fallback>
      </mc:AlternateContent>
    </p:spTree>
    <p:extLst>
      <p:ext uri="{BB962C8B-B14F-4D97-AF65-F5344CB8AC3E}">
        <p14:creationId xmlns:p14="http://schemas.microsoft.com/office/powerpoint/2010/main" val="418588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3593-6A6E-43E8-8433-29F5C39A7C9F}"/>
              </a:ext>
            </a:extLst>
          </p:cNvPr>
          <p:cNvSpPr>
            <a:spLocks noGrp="1"/>
          </p:cNvSpPr>
          <p:nvPr>
            <p:ph type="title"/>
          </p:nvPr>
        </p:nvSpPr>
        <p:spPr>
          <a:xfrm>
            <a:off x="1295402" y="706582"/>
            <a:ext cx="9601196" cy="1177637"/>
          </a:xfrm>
        </p:spPr>
        <p:txBody>
          <a:bodyPr>
            <a:normAutofit/>
          </a:bodyPr>
          <a:lstStyle/>
          <a:p>
            <a:pPr algn="l"/>
            <a:r>
              <a:rPr lang="en-US" sz="2800">
                <a:solidFill>
                  <a:schemeClr val="accent1">
                    <a:lumMod val="40000"/>
                    <a:lumOff val="60000"/>
                  </a:schemeClr>
                </a:solidFill>
                <a:latin typeface="Times New Roman" panose="02020603050405020304" pitchFamily="18" charset="0"/>
                <a:cs typeface="Times New Roman" panose="02020603050405020304" pitchFamily="18" charset="0"/>
              </a:rPr>
              <a:t>Khái niệm hội quy logistic (Logistic regression)</a:t>
            </a:r>
            <a:endParaRPr lang="en-US" sz="2800" b="1">
              <a:solidFill>
                <a:schemeClr val="accent1">
                  <a:lumMod val="40000"/>
                  <a:lumOff val="60000"/>
                </a:schemeClr>
              </a:solidFill>
            </a:endParaRPr>
          </a:p>
        </p:txBody>
      </p:sp>
      <p:pic>
        <p:nvPicPr>
          <p:cNvPr id="4102" name="Picture 6">
            <a:extLst>
              <a:ext uri="{FF2B5EF4-FFF2-40B4-BE49-F238E27FC236}">
                <a16:creationId xmlns:a16="http://schemas.microsoft.com/office/drawing/2014/main" id="{1834C296-7BEE-4C8E-9983-F599F053CD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44436"/>
            <a:ext cx="10515600" cy="24106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698A8B5-55B7-4DAE-BF9C-BFC28070ED7D}"/>
              </a:ext>
            </a:extLst>
          </p:cNvPr>
          <p:cNvSpPr txBox="1"/>
          <p:nvPr/>
        </p:nvSpPr>
        <p:spPr>
          <a:xfrm>
            <a:off x="838200" y="1736604"/>
            <a:ext cx="10383982" cy="1015663"/>
          </a:xfrm>
          <a:prstGeom prst="rect">
            <a:avLst/>
          </a:prstGeom>
          <a:noFill/>
        </p:spPr>
        <p:txBody>
          <a:bodyPr wrap="square">
            <a:spAutoFit/>
          </a:bodyPr>
          <a:lstStyle/>
          <a:p>
            <a:pPr algn="just"/>
            <a:r>
              <a:rPr lang="vi-VN" sz="2400" b="0" i="0">
                <a:effectLst/>
                <a:latin typeface="+mj-lt"/>
              </a:rPr>
              <a:t>Một số activation cho mô hình tuyến tính được cho trong hình dưới đây:</a:t>
            </a:r>
          </a:p>
          <a:p>
            <a:br>
              <a:rPr lang="vi-VN"/>
            </a:br>
            <a:endParaRPr lang="en-US"/>
          </a:p>
        </p:txBody>
      </p:sp>
      <p:sp>
        <p:nvSpPr>
          <p:cNvPr id="13" name="TextBox 12">
            <a:extLst>
              <a:ext uri="{FF2B5EF4-FFF2-40B4-BE49-F238E27FC236}">
                <a16:creationId xmlns:a16="http://schemas.microsoft.com/office/drawing/2014/main" id="{851EE663-F7A6-40D1-A39B-63272D5CE928}"/>
              </a:ext>
            </a:extLst>
          </p:cNvPr>
          <p:cNvSpPr txBox="1"/>
          <p:nvPr/>
        </p:nvSpPr>
        <p:spPr>
          <a:xfrm>
            <a:off x="1025237" y="4813995"/>
            <a:ext cx="10515600" cy="1569660"/>
          </a:xfrm>
          <a:prstGeom prst="rect">
            <a:avLst/>
          </a:prstGeom>
          <a:noFill/>
        </p:spPr>
        <p:txBody>
          <a:bodyPr wrap="square">
            <a:spAutoFit/>
          </a:bodyPr>
          <a:lstStyle/>
          <a:p>
            <a:pPr algn="just"/>
            <a:r>
              <a:rPr lang="vi-VN" sz="2400" b="0" i="0">
                <a:solidFill>
                  <a:srgbClr val="000000"/>
                </a:solidFill>
                <a:effectLst/>
                <a:latin typeface="+mj-lt"/>
              </a:rPr>
              <a:t>Đường màu vàng biểu diễn linear regression. Đường này không bị chặn nên không phù hợp cho bài toán này. Có một </a:t>
            </a:r>
            <a:r>
              <a:rPr lang="vi-VN" sz="2400" b="0" i="1">
                <a:solidFill>
                  <a:srgbClr val="000000"/>
                </a:solidFill>
                <a:effectLst/>
                <a:latin typeface="+mj-lt"/>
              </a:rPr>
              <a:t>trick</a:t>
            </a:r>
            <a:r>
              <a:rPr lang="vi-VN" sz="2400" b="0" i="0">
                <a:solidFill>
                  <a:srgbClr val="000000"/>
                </a:solidFill>
                <a:effectLst/>
                <a:latin typeface="+mj-lt"/>
              </a:rPr>
              <a:t> nhỏ để đưa nó về dạng bị chặn: </a:t>
            </a:r>
            <a:r>
              <a:rPr lang="vi-VN" sz="2400" b="0" i="1">
                <a:solidFill>
                  <a:srgbClr val="000000"/>
                </a:solidFill>
                <a:effectLst/>
                <a:latin typeface="+mj-lt"/>
              </a:rPr>
              <a:t>cắt</a:t>
            </a:r>
            <a:r>
              <a:rPr lang="vi-VN" sz="2400" b="0" i="0">
                <a:solidFill>
                  <a:srgbClr val="000000"/>
                </a:solidFill>
                <a:effectLst/>
                <a:latin typeface="+mj-lt"/>
              </a:rPr>
              <a:t> phần nhỏ hơn 0 bằng cách cho chúng bằng 0, </a:t>
            </a:r>
            <a:r>
              <a:rPr lang="vi-VN" sz="2400" b="0" i="1">
                <a:solidFill>
                  <a:srgbClr val="000000"/>
                </a:solidFill>
                <a:effectLst/>
                <a:latin typeface="+mj-lt"/>
              </a:rPr>
              <a:t>cắt</a:t>
            </a:r>
            <a:r>
              <a:rPr lang="vi-VN" sz="2400" b="0" i="0">
                <a:solidFill>
                  <a:srgbClr val="000000"/>
                </a:solidFill>
                <a:effectLst/>
                <a:latin typeface="+mj-lt"/>
              </a:rPr>
              <a:t> các phần lớn hơn 1 bằng cách cho chúng bằng 1.</a:t>
            </a:r>
            <a:endParaRPr lang="en-US" sz="2400">
              <a:latin typeface="+mj-lt"/>
            </a:endParaRPr>
          </a:p>
        </p:txBody>
      </p:sp>
    </p:spTree>
    <p:extLst>
      <p:ext uri="{BB962C8B-B14F-4D97-AF65-F5344CB8AC3E}">
        <p14:creationId xmlns:p14="http://schemas.microsoft.com/office/powerpoint/2010/main" val="2639001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079D-50DF-4947-8FDE-2A54817CD152}"/>
              </a:ext>
            </a:extLst>
          </p:cNvPr>
          <p:cNvSpPr>
            <a:spLocks noGrp="1"/>
          </p:cNvSpPr>
          <p:nvPr>
            <p:ph type="title"/>
          </p:nvPr>
        </p:nvSpPr>
        <p:spPr/>
        <p:txBody>
          <a:bodyPr>
            <a:normAutofit/>
          </a:bodyPr>
          <a:lstStyle/>
          <a:p>
            <a:pPr algn="l"/>
            <a:r>
              <a:rPr lang="en-US" sz="2800">
                <a:solidFill>
                  <a:schemeClr val="accent1">
                    <a:lumMod val="40000"/>
                    <a:lumOff val="60000"/>
                  </a:schemeClr>
                </a:solidFill>
                <a:latin typeface="Times New Roman" panose="02020603050405020304" pitchFamily="18" charset="0"/>
                <a:cs typeface="Times New Roman" panose="02020603050405020304" pitchFamily="18" charset="0"/>
              </a:rPr>
              <a:t>Khái niệm hội quy logistic (Logistic regression)</a:t>
            </a:r>
            <a:endParaRPr lang="en-US" sz="2800">
              <a:solidFill>
                <a:schemeClr val="accent1">
                  <a:lumMod val="40000"/>
                  <a:lumOff val="60000"/>
                </a:schemeClr>
              </a:solidFill>
            </a:endParaRPr>
          </a:p>
        </p:txBody>
      </p:sp>
      <p:pic>
        <p:nvPicPr>
          <p:cNvPr id="5122" name="Picture 2">
            <a:extLst>
              <a:ext uri="{FF2B5EF4-FFF2-40B4-BE49-F238E27FC236}">
                <a16:creationId xmlns:a16="http://schemas.microsoft.com/office/drawing/2014/main" id="{A4892E12-4AD8-43D5-89A5-EE81A61A7C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39636"/>
            <a:ext cx="10515600" cy="27017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C972A9-4F0B-42B1-BE05-2C054F9553E1}"/>
              </a:ext>
            </a:extLst>
          </p:cNvPr>
          <p:cNvSpPr txBox="1"/>
          <p:nvPr/>
        </p:nvSpPr>
        <p:spPr>
          <a:xfrm>
            <a:off x="1025236" y="4502727"/>
            <a:ext cx="9989129" cy="1569660"/>
          </a:xfrm>
          <a:prstGeom prst="rect">
            <a:avLst/>
          </a:prstGeom>
          <a:noFill/>
        </p:spPr>
        <p:txBody>
          <a:bodyPr wrap="square">
            <a:spAutoFit/>
          </a:bodyPr>
          <a:lstStyle/>
          <a:p>
            <a:pPr algn="just">
              <a:buFont typeface="Arial" panose="020B0604020202020204" pitchFamily="34" charset="0"/>
              <a:buChar char="•"/>
            </a:pPr>
            <a:r>
              <a:rPr lang="vi-VN" sz="2400" b="0" i="0">
                <a:solidFill>
                  <a:srgbClr val="000000"/>
                </a:solidFill>
                <a:effectLst/>
                <a:latin typeface="+mj-lt"/>
              </a:rPr>
              <a:t>Đường màu đỏ (chỉ khác với activation function của PLA ở chỗ hai class là 0 và 1 thay vì -1 và 1) cũng thuộc dạng </a:t>
            </a:r>
            <a:r>
              <a:rPr lang="vi-VN" sz="2400" b="0" i="1">
                <a:solidFill>
                  <a:srgbClr val="000000"/>
                </a:solidFill>
                <a:effectLst/>
                <a:latin typeface="+mj-lt"/>
              </a:rPr>
              <a:t>ngưỡng cứng</a:t>
            </a:r>
            <a:r>
              <a:rPr lang="vi-VN" sz="2400" b="0" i="0">
                <a:solidFill>
                  <a:srgbClr val="000000"/>
                </a:solidFill>
                <a:effectLst/>
                <a:latin typeface="+mj-lt"/>
              </a:rPr>
              <a:t> (hard threshold). PLA không hoạt động trong bài toán này vì dữ liệu đã cho không </a:t>
            </a:r>
            <a:r>
              <a:rPr lang="vi-VN" sz="2400" b="0" i="1">
                <a:solidFill>
                  <a:srgbClr val="000000"/>
                </a:solidFill>
                <a:effectLst/>
                <a:latin typeface="+mj-lt"/>
              </a:rPr>
              <a:t>linearly separable</a:t>
            </a:r>
            <a:r>
              <a:rPr lang="vi-VN" sz="2400" b="0" i="0">
                <a:solidFill>
                  <a:srgbClr val="000000"/>
                </a:solidFill>
                <a:effectLst/>
                <a:latin typeface="+mj-lt"/>
              </a:rPr>
              <a:t>.</a:t>
            </a:r>
            <a:endParaRPr lang="en-US" sz="2400" b="0" i="0">
              <a:solidFill>
                <a:srgbClr val="000000"/>
              </a:solidFill>
              <a:effectLst/>
              <a:latin typeface="+mj-lt"/>
            </a:endParaRPr>
          </a:p>
          <a:p>
            <a:pPr algn="just">
              <a:buFont typeface="Arial" panose="020B0604020202020204" pitchFamily="34" charset="0"/>
              <a:buChar char="•"/>
            </a:pPr>
            <a:r>
              <a:rPr lang="vi-VN" sz="2400" b="0" i="0">
                <a:solidFill>
                  <a:srgbClr val="000000"/>
                </a:solidFill>
                <a:effectLst/>
                <a:latin typeface="+mj-lt"/>
              </a:rPr>
              <a:t>Các đường màu xanh lam và xanh lục phù hợp với bài toán của chúng ta hơn</a:t>
            </a:r>
          </a:p>
        </p:txBody>
      </p:sp>
    </p:spTree>
    <p:extLst>
      <p:ext uri="{BB962C8B-B14F-4D97-AF65-F5344CB8AC3E}">
        <p14:creationId xmlns:p14="http://schemas.microsoft.com/office/powerpoint/2010/main" val="20709964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A94E-7CCF-4419-A4C8-63EA8CF11854}"/>
              </a:ext>
            </a:extLst>
          </p:cNvPr>
          <p:cNvSpPr>
            <a:spLocks noGrp="1"/>
          </p:cNvSpPr>
          <p:nvPr>
            <p:ph type="title"/>
          </p:nvPr>
        </p:nvSpPr>
        <p:spPr/>
        <p:txBody>
          <a:bodyPr>
            <a:normAutofit/>
          </a:bodyPr>
          <a:lstStyle/>
          <a:p>
            <a:pPr algn="l"/>
            <a:r>
              <a:rPr lang="en-US" sz="2800">
                <a:solidFill>
                  <a:schemeClr val="accent1">
                    <a:lumMod val="40000"/>
                    <a:lumOff val="60000"/>
                  </a:schemeClr>
                </a:solidFill>
                <a:latin typeface="Times New Roman" panose="02020603050405020304" pitchFamily="18" charset="0"/>
                <a:cs typeface="Times New Roman" panose="02020603050405020304" pitchFamily="18" charset="0"/>
              </a:rPr>
              <a:t>Khái niệm hội quy logistic (Logistic regression)</a:t>
            </a:r>
            <a:endParaRPr lang="en-US" sz="280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6BD99B06-323E-49CE-88DB-D7E21752D59B}"/>
              </a:ext>
            </a:extLst>
          </p:cNvPr>
          <p:cNvSpPr>
            <a:spLocks noGrp="1"/>
          </p:cNvSpPr>
          <p:nvPr>
            <p:ph idx="1"/>
          </p:nvPr>
        </p:nvSpPr>
        <p:spPr/>
        <p:txBody>
          <a:bodyPr>
            <a:normAutofit fontScale="92500" lnSpcReduction="20000"/>
          </a:bodyPr>
          <a:lstStyle/>
          <a:p>
            <a:pPr marL="0" indent="0" algn="just">
              <a:buNone/>
            </a:pPr>
            <a:r>
              <a:rPr lang="vi-VN" sz="2600" b="0" i="0">
                <a:solidFill>
                  <a:srgbClr val="000000"/>
                </a:solidFill>
                <a:effectLst/>
                <a:latin typeface="+mj-lt"/>
              </a:rPr>
              <a:t>Chúng có một vài tính chất quan trọng sau:</a:t>
            </a:r>
          </a:p>
          <a:p>
            <a:pPr algn="just">
              <a:buFont typeface="Arial" panose="020B0604020202020204" pitchFamily="34" charset="0"/>
              <a:buChar char="•"/>
            </a:pPr>
            <a:r>
              <a:rPr lang="vi-VN" sz="2600" b="0" i="0">
                <a:solidFill>
                  <a:srgbClr val="000000"/>
                </a:solidFill>
                <a:effectLst/>
                <a:latin typeface="+mj-lt"/>
              </a:rPr>
              <a:t>Là hàm số liên tục nhận giá trị thực, bị chặn trong khoảng (0,1).</a:t>
            </a:r>
          </a:p>
          <a:p>
            <a:pPr algn="just">
              <a:buFont typeface="Arial" panose="020B0604020202020204" pitchFamily="34" charset="0"/>
              <a:buChar char="•"/>
            </a:pPr>
            <a:r>
              <a:rPr lang="vi-VN" sz="2600" b="0" i="0">
                <a:solidFill>
                  <a:srgbClr val="000000"/>
                </a:solidFill>
                <a:effectLst/>
                <a:latin typeface="+mj-lt"/>
              </a:rPr>
              <a:t>Nếu coi điểm có tung độ là 1/2 làm điểm phân chia thì các điểm càng xa điểm này về phía bên trái có giá trị càng gần 0. Ngược lại, các điểm càng xa điểm này về phía phải có giá trị càng gần 1. Điều này </a:t>
            </a:r>
            <a:r>
              <a:rPr lang="vi-VN" sz="2600" b="0" i="1">
                <a:solidFill>
                  <a:srgbClr val="000000"/>
                </a:solidFill>
                <a:effectLst/>
                <a:latin typeface="+mj-lt"/>
              </a:rPr>
              <a:t>khớp</a:t>
            </a:r>
            <a:r>
              <a:rPr lang="vi-VN" sz="2600" b="0" i="0">
                <a:solidFill>
                  <a:srgbClr val="000000"/>
                </a:solidFill>
                <a:effectLst/>
                <a:latin typeface="+mj-lt"/>
              </a:rPr>
              <a:t> với nhận xét rằng học càng nhiều thì xác suất đỗ càng cao và ngược lại.</a:t>
            </a:r>
          </a:p>
          <a:p>
            <a:pPr algn="just">
              <a:buFont typeface="Arial" panose="020B0604020202020204" pitchFamily="34" charset="0"/>
              <a:buChar char="•"/>
            </a:pPr>
            <a:r>
              <a:rPr lang="vi-VN" sz="2600" b="0" i="1">
                <a:solidFill>
                  <a:srgbClr val="000000"/>
                </a:solidFill>
                <a:effectLst/>
                <a:latin typeface="+mj-lt"/>
              </a:rPr>
              <a:t>Mượt</a:t>
            </a:r>
            <a:r>
              <a:rPr lang="vi-VN" sz="2600" b="0" i="0">
                <a:solidFill>
                  <a:srgbClr val="000000"/>
                </a:solidFill>
                <a:effectLst/>
                <a:latin typeface="+mj-lt"/>
              </a:rPr>
              <a:t> (smooth) nên có đạo hàm mọi nơi, có thể được lợi trong việc tối ưu.</a:t>
            </a:r>
          </a:p>
          <a:p>
            <a:pPr marL="0" indent="0">
              <a:buNone/>
            </a:pPr>
            <a:endParaRPr lang="en-US"/>
          </a:p>
        </p:txBody>
      </p:sp>
    </p:spTree>
    <p:extLst>
      <p:ext uri="{BB962C8B-B14F-4D97-AF65-F5344CB8AC3E}">
        <p14:creationId xmlns:p14="http://schemas.microsoft.com/office/powerpoint/2010/main" val="6859082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0504-77AA-4EFE-BC2D-D53EC08C5583}"/>
              </a:ext>
            </a:extLst>
          </p:cNvPr>
          <p:cNvSpPr>
            <a:spLocks noGrp="1"/>
          </p:cNvSpPr>
          <p:nvPr>
            <p:ph type="title"/>
          </p:nvPr>
        </p:nvSpPr>
        <p:spPr/>
        <p:txBody>
          <a:bodyPr>
            <a:normAutofit fontScale="90000"/>
          </a:bodyPr>
          <a:lstStyle/>
          <a:p>
            <a:pPr algn="l"/>
            <a:r>
              <a:rPr lang="en-US" sz="3100" b="0" i="0">
                <a:solidFill>
                  <a:schemeClr val="accent1">
                    <a:lumMod val="40000"/>
                    <a:lumOff val="60000"/>
                  </a:schemeClr>
                </a:solidFill>
                <a:effectLst/>
                <a:latin typeface="Times New Roman" panose="02020603050405020304" pitchFamily="18" charset="0"/>
                <a:cs typeface="Times New Roman" panose="02020603050405020304" pitchFamily="18" charset="0"/>
              </a:rPr>
              <a:t>Sigmoid function</a:t>
            </a:r>
            <a:br>
              <a:rPr lang="en-US" b="0" i="0">
                <a:solidFill>
                  <a:srgbClr val="000000"/>
                </a:solidFill>
                <a:effectLst/>
                <a:latin typeface="Arial" panose="020B0604020202020204" pitchFamily="34" charset="0"/>
              </a:rPr>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6D576B-27AD-4FBD-9B0F-B9B380EF7295}"/>
                  </a:ext>
                </a:extLst>
              </p:cNvPr>
              <p:cNvSpPr>
                <a:spLocks noGrp="1"/>
              </p:cNvSpPr>
              <p:nvPr>
                <p:ph idx="1"/>
              </p:nvPr>
            </p:nvSpPr>
            <p:spPr>
              <a:xfrm>
                <a:off x="1295401" y="2466108"/>
                <a:ext cx="9601196" cy="3409759"/>
              </a:xfrm>
            </p:spPr>
            <p:txBody>
              <a:bodyPr>
                <a:noAutofit/>
              </a:bodyPr>
              <a:lstStyle/>
              <a:p>
                <a:pPr marL="0" indent="0">
                  <a:buNone/>
                </a:pPr>
                <a:r>
                  <a:rPr lang="en-US" sz="2200" b="0" i="0">
                    <a:solidFill>
                      <a:srgbClr val="000000"/>
                    </a:solidFill>
                    <a:effectLst/>
                    <a:latin typeface="Times New Roman" panose="02020603050405020304" pitchFamily="18" charset="0"/>
                    <a:cs typeface="Times New Roman" panose="02020603050405020304" pitchFamily="18" charset="0"/>
                  </a:rPr>
                  <a:t>T</a:t>
                </a:r>
                <a:r>
                  <a:rPr lang="vi-VN" sz="2200" b="0" i="0">
                    <a:solidFill>
                      <a:srgbClr val="000000"/>
                    </a:solidFill>
                    <a:effectLst/>
                    <a:latin typeface="Times New Roman" panose="02020603050405020304" pitchFamily="18" charset="0"/>
                    <a:cs typeface="Times New Roman" panose="02020603050405020304" pitchFamily="18" charset="0"/>
                  </a:rPr>
                  <a:t>rong số các hàm số có 3 tính chất nói trên thì hàm </a:t>
                </a:r>
                <a:r>
                  <a:rPr lang="vi-VN" sz="2200" b="0" i="1">
                    <a:solidFill>
                      <a:srgbClr val="000000"/>
                    </a:solidFill>
                    <a:effectLst/>
                    <a:latin typeface="Times New Roman" panose="02020603050405020304" pitchFamily="18" charset="0"/>
                    <a:cs typeface="Times New Roman" panose="02020603050405020304" pitchFamily="18" charset="0"/>
                  </a:rPr>
                  <a:t>sigmoid</a:t>
                </a:r>
                <a:r>
                  <a:rPr lang="vi-VN" sz="2200" b="0" i="0">
                    <a:solidFill>
                      <a:srgbClr val="000000"/>
                    </a:solidFill>
                    <a:effectLst/>
                    <a:latin typeface="Times New Roman" panose="02020603050405020304" pitchFamily="18" charset="0"/>
                    <a:cs typeface="Times New Roman" panose="02020603050405020304" pitchFamily="18" charset="0"/>
                  </a:rPr>
                  <a:t>:</a:t>
                </a:r>
                <a:endParaRPr lang="en-US" sz="2200" b="0" i="0">
                  <a:solidFill>
                    <a:srgbClr val="000000"/>
                  </a:solidFill>
                  <a:effectLst/>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solidFill>
                            <a:srgbClr val="000000"/>
                          </a:solidFill>
                          <a:effectLst/>
                          <a:latin typeface="Cambria Math" panose="02040503050406030204" pitchFamily="18" charset="0"/>
                          <a:cs typeface="Times New Roman" panose="02020603050405020304" pitchFamily="18" charset="0"/>
                        </a:rPr>
                        <m:t>𝑓</m:t>
                      </m:r>
                      <m:d>
                        <m:dPr>
                          <m:ctrlPr>
                            <a:rPr lang="en-US" sz="2200" b="0" i="1" smtClean="0">
                              <a:solidFill>
                                <a:srgbClr val="000000"/>
                              </a:solidFill>
                              <a:effectLst/>
                              <a:latin typeface="Cambria Math" panose="02040503050406030204" pitchFamily="18" charset="0"/>
                              <a:cs typeface="Times New Roman" panose="02020603050405020304" pitchFamily="18" charset="0"/>
                            </a:rPr>
                          </m:ctrlPr>
                        </m:dPr>
                        <m:e>
                          <m:r>
                            <a:rPr lang="en-US" sz="2200" b="0" i="1" smtClean="0">
                              <a:solidFill>
                                <a:srgbClr val="000000"/>
                              </a:solidFill>
                              <a:effectLst/>
                              <a:latin typeface="Cambria Math" panose="02040503050406030204" pitchFamily="18" charset="0"/>
                              <a:cs typeface="Times New Roman" panose="02020603050405020304" pitchFamily="18" charset="0"/>
                            </a:rPr>
                            <m:t>𝑥</m:t>
                          </m:r>
                        </m:e>
                      </m:d>
                      <m:r>
                        <a:rPr lang="en-US" sz="2200" b="0" i="1" smtClean="0">
                          <a:solidFill>
                            <a:srgbClr val="000000"/>
                          </a:solidFill>
                          <a:effectLst/>
                          <a:latin typeface="Cambria Math" panose="02040503050406030204" pitchFamily="18" charset="0"/>
                          <a:cs typeface="Times New Roman" panose="02020603050405020304" pitchFamily="18" charset="0"/>
                        </a:rPr>
                        <m:t>=</m:t>
                      </m:r>
                      <m:f>
                        <m:fPr>
                          <m:ctrlPr>
                            <a:rPr lang="en-US" sz="2200" b="0" i="1" smtClean="0">
                              <a:solidFill>
                                <a:srgbClr val="000000"/>
                              </a:solidFill>
                              <a:effectLst/>
                              <a:latin typeface="Cambria Math" panose="02040503050406030204" pitchFamily="18" charset="0"/>
                              <a:cs typeface="Times New Roman" panose="02020603050405020304" pitchFamily="18" charset="0"/>
                            </a:rPr>
                          </m:ctrlPr>
                        </m:fPr>
                        <m:num>
                          <m:r>
                            <a:rPr lang="en-US" sz="2200" b="0" i="1" smtClean="0">
                              <a:solidFill>
                                <a:srgbClr val="000000"/>
                              </a:solidFill>
                              <a:effectLst/>
                              <a:latin typeface="Cambria Math" panose="02040503050406030204" pitchFamily="18" charset="0"/>
                              <a:cs typeface="Times New Roman" panose="02020603050405020304" pitchFamily="18" charset="0"/>
                            </a:rPr>
                            <m:t>1</m:t>
                          </m:r>
                        </m:num>
                        <m:den>
                          <m:r>
                            <a:rPr lang="en-US" sz="2200" b="0" i="1" smtClean="0">
                              <a:solidFill>
                                <a:srgbClr val="000000"/>
                              </a:solidFill>
                              <a:effectLst/>
                              <a:latin typeface="Cambria Math" panose="02040503050406030204" pitchFamily="18" charset="0"/>
                              <a:cs typeface="Times New Roman" panose="02020603050405020304" pitchFamily="18" charset="0"/>
                            </a:rPr>
                            <m:t>1+</m:t>
                          </m:r>
                          <m:sSup>
                            <m:sSupPr>
                              <m:ctrlPr>
                                <a:rPr lang="en-US" sz="2200" b="0" i="1" smtClean="0">
                                  <a:solidFill>
                                    <a:srgbClr val="000000"/>
                                  </a:solidFill>
                                  <a:effectLst/>
                                  <a:latin typeface="Cambria Math" panose="02040503050406030204" pitchFamily="18" charset="0"/>
                                  <a:cs typeface="Times New Roman" panose="02020603050405020304" pitchFamily="18" charset="0"/>
                                </a:rPr>
                              </m:ctrlPr>
                            </m:sSupPr>
                            <m:e>
                              <m:r>
                                <a:rPr lang="en-US" sz="2200" b="0" i="1" smtClean="0">
                                  <a:solidFill>
                                    <a:srgbClr val="000000"/>
                                  </a:solidFill>
                                  <a:effectLst/>
                                  <a:latin typeface="Cambria Math" panose="02040503050406030204" pitchFamily="18" charset="0"/>
                                  <a:cs typeface="Times New Roman" panose="02020603050405020304" pitchFamily="18" charset="0"/>
                                </a:rPr>
                                <m:t>𝑒</m:t>
                              </m:r>
                            </m:e>
                            <m:sup>
                              <m:r>
                                <a:rPr lang="en-US" sz="2200" b="0" i="1" smtClean="0">
                                  <a:solidFill>
                                    <a:srgbClr val="000000"/>
                                  </a:solidFill>
                                  <a:effectLst/>
                                  <a:latin typeface="Cambria Math" panose="02040503050406030204" pitchFamily="18" charset="0"/>
                                  <a:cs typeface="Times New Roman" panose="02020603050405020304" pitchFamily="18" charset="0"/>
                                </a:rPr>
                                <m:t>−</m:t>
                              </m:r>
                              <m:r>
                                <a:rPr lang="en-US" sz="2200" b="0" i="1" smtClean="0">
                                  <a:solidFill>
                                    <a:srgbClr val="000000"/>
                                  </a:solidFill>
                                  <a:effectLst/>
                                  <a:latin typeface="Cambria Math" panose="02040503050406030204" pitchFamily="18" charset="0"/>
                                  <a:cs typeface="Times New Roman" panose="02020603050405020304" pitchFamily="18" charset="0"/>
                                </a:rPr>
                                <m:t>𝑠</m:t>
                              </m:r>
                            </m:sup>
                          </m:sSup>
                        </m:den>
                      </m:f>
                      <m:r>
                        <m:rPr>
                          <m:nor/>
                        </m:rPr>
                        <a:rPr lang="en-US" sz="2200">
                          <a:latin typeface="Times New Roman" panose="02020603050405020304" pitchFamily="18" charset="0"/>
                          <a:cs typeface="Times New Roman" panose="02020603050405020304" pitchFamily="18" charset="0"/>
                        </a:rPr>
                        <m:t>≜</m:t>
                      </m:r>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r>
                        <a:rPr lang="en-US" sz="2200" b="0" i="1" smtClean="0">
                          <a:latin typeface="Cambria Math" panose="02040503050406030204" pitchFamily="18" charset="0"/>
                          <a:ea typeface="Cambria Math" panose="02040503050406030204" pitchFamily="18" charset="0"/>
                        </a:rPr>
                        <m:t>)</m:t>
                      </m:r>
                    </m:oMath>
                  </m:oMathPara>
                </a14:m>
                <a:endParaRPr lang="en-US" sz="2200" b="0" i="0">
                  <a:solidFill>
                    <a:srgbClr val="000000"/>
                  </a:solidFill>
                  <a:effectLst/>
                  <a:latin typeface="Times New Roman" panose="02020603050405020304" pitchFamily="18" charset="0"/>
                  <a:cs typeface="Times New Roman" panose="02020603050405020304" pitchFamily="18" charset="0"/>
                </a:endParaRPr>
              </a:p>
              <a:p>
                <a:pPr marL="0" indent="0">
                  <a:buNone/>
                </a:pPr>
                <a:r>
                  <a:rPr lang="vi-VN" sz="2200" b="0" i="0">
                    <a:solidFill>
                      <a:srgbClr val="000000"/>
                    </a:solidFill>
                    <a:effectLst/>
                    <a:latin typeface="Times New Roman" panose="02020603050405020304" pitchFamily="18" charset="0"/>
                    <a:cs typeface="Times New Roman" panose="02020603050405020304" pitchFamily="18" charset="0"/>
                  </a:rPr>
                  <a:t>được sử dụng nhiều nhất, vì nó bị chặn trong khoảng (0,1). Thêm nữa:</a:t>
                </a:r>
                <a:endParaRPr lang="en-US" sz="2200" b="0" i="0">
                  <a:solidFill>
                    <a:srgbClr val="000000"/>
                  </a:solidFill>
                  <a:effectLst/>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pt-BR" sz="2200" b="0" i="1" smtClean="0">
                              <a:solidFill>
                                <a:srgbClr val="000000"/>
                              </a:solidFill>
                              <a:effectLst/>
                              <a:latin typeface="Cambria Math" panose="02040503050406030204" pitchFamily="18" charset="0"/>
                              <a:cs typeface="Times New Roman" panose="02020603050405020304" pitchFamily="18" charset="0"/>
                            </a:rPr>
                          </m:ctrlPr>
                        </m:funcPr>
                        <m:fName>
                          <m:limLow>
                            <m:limLowPr>
                              <m:ctrlPr>
                                <a:rPr lang="pt-BR" sz="2200" b="0" i="1" smtClean="0">
                                  <a:solidFill>
                                    <a:srgbClr val="000000"/>
                                  </a:solidFill>
                                  <a:effectLst/>
                                  <a:latin typeface="Cambria Math" panose="02040503050406030204" pitchFamily="18" charset="0"/>
                                  <a:cs typeface="Times New Roman" panose="02020603050405020304" pitchFamily="18" charset="0"/>
                                </a:rPr>
                              </m:ctrlPr>
                            </m:limLowPr>
                            <m:e>
                              <m:r>
                                <m:rPr>
                                  <m:sty m:val="p"/>
                                </m:rPr>
                                <a:rPr lang="pt-BR" sz="2200" b="0" i="0" smtClean="0">
                                  <a:solidFill>
                                    <a:srgbClr val="000000"/>
                                  </a:solidFill>
                                  <a:effectLst/>
                                  <a:latin typeface="Cambria Math" panose="02040503050406030204" pitchFamily="18" charset="0"/>
                                  <a:cs typeface="Times New Roman" panose="02020603050405020304" pitchFamily="18" charset="0"/>
                                </a:rPr>
                                <m:t>lim</m:t>
                              </m:r>
                            </m:e>
                            <m:lim>
                              <m:r>
                                <a:rPr lang="en-US" sz="2200" b="0" i="1" smtClean="0">
                                  <a:solidFill>
                                    <a:srgbClr val="000000"/>
                                  </a:solidFill>
                                  <a:effectLst/>
                                  <a:latin typeface="Cambria Math" panose="02040503050406030204" pitchFamily="18" charset="0"/>
                                  <a:cs typeface="Times New Roman" panose="02020603050405020304" pitchFamily="18" charset="0"/>
                                </a:rPr>
                                <m:t>𝑠</m:t>
                              </m:r>
                              <m:r>
                                <a:rPr lang="pt-BR" sz="2200" b="0" i="1" smtClean="0">
                                  <a:solidFill>
                                    <a:srgbClr val="000000"/>
                                  </a:solidFill>
                                  <a:effectLst/>
                                  <a:latin typeface="Cambria Math" panose="02040503050406030204" pitchFamily="18" charset="0"/>
                                  <a:cs typeface="Times New Roman" panose="02020603050405020304" pitchFamily="18" charset="0"/>
                                </a:rPr>
                                <m:t>→</m:t>
                              </m:r>
                              <m:r>
                                <a:rPr lang="en-US" sz="2200" b="0" i="1" smtClean="0">
                                  <a:solidFill>
                                    <a:srgbClr val="000000"/>
                                  </a:solidFill>
                                  <a:effectLst/>
                                  <a:latin typeface="Cambria Math" panose="02040503050406030204" pitchFamily="18" charset="0"/>
                                  <a:cs typeface="Times New Roman" panose="02020603050405020304" pitchFamily="18" charset="0"/>
                                </a:rPr>
                                <m:t>−</m:t>
                              </m:r>
                              <m:r>
                                <a:rPr lang="pt-BR" sz="2200" b="0" i="1" smtClean="0">
                                  <a:solidFill>
                                    <a:srgbClr val="000000"/>
                                  </a:solidFill>
                                  <a:effectLst/>
                                  <a:latin typeface="Cambria Math" panose="02040503050406030204" pitchFamily="18" charset="0"/>
                                  <a:cs typeface="Times New Roman" panose="02020603050405020304" pitchFamily="18" charset="0"/>
                                </a:rPr>
                                <m:t>∞</m:t>
                              </m:r>
                            </m:lim>
                          </m:limLow>
                        </m:fName>
                        <m:e>
                          <m:r>
                            <m:rPr>
                              <m:sty m:val="p"/>
                            </m:rPr>
                            <a:rPr lang="el-GR" sz="2200" i="1" smtClean="0">
                              <a:latin typeface="Cambria Math" panose="02040503050406030204" pitchFamily="18" charset="0"/>
                              <a:ea typeface="Cambria Math" panose="02040503050406030204" pitchFamily="18" charset="0"/>
                            </a:rPr>
                            <m:t>σ</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𝑠</m:t>
                              </m:r>
                            </m:e>
                          </m:d>
                          <m:r>
                            <m:rPr>
                              <m:nor/>
                            </m:rPr>
                            <a:rPr lang="en-US" sz="2200" b="0" i="0">
                              <a:solidFill>
                                <a:srgbClr val="000000"/>
                              </a:solidFill>
                              <a:effectLst/>
                              <a:latin typeface="Times New Roman" panose="02020603050405020304" pitchFamily="18" charset="0"/>
                              <a:cs typeface="Times New Roman" panose="02020603050405020304" pitchFamily="18" charset="0"/>
                            </a:rPr>
                            <m:t> </m:t>
                          </m:r>
                          <m:r>
                            <a:rPr lang="en-US" sz="2200" b="0" i="1" smtClean="0">
                              <a:solidFill>
                                <a:srgbClr val="000000"/>
                              </a:solidFill>
                              <a:effectLst/>
                              <a:latin typeface="Cambria Math" panose="02040503050406030204" pitchFamily="18" charset="0"/>
                              <a:cs typeface="Times New Roman" panose="02020603050405020304" pitchFamily="18" charset="0"/>
                            </a:rPr>
                            <m:t>=0;</m:t>
                          </m:r>
                          <m:func>
                            <m:funcPr>
                              <m:ctrlPr>
                                <a:rPr lang="pt-BR" sz="2200" b="0" i="1" smtClean="0">
                                  <a:solidFill>
                                    <a:srgbClr val="000000"/>
                                  </a:solidFill>
                                  <a:effectLst/>
                                  <a:latin typeface="Cambria Math" panose="02040503050406030204" pitchFamily="18" charset="0"/>
                                  <a:cs typeface="Times New Roman" panose="02020603050405020304" pitchFamily="18" charset="0"/>
                                </a:rPr>
                              </m:ctrlPr>
                            </m:funcPr>
                            <m:fName>
                              <m:limLow>
                                <m:limLowPr>
                                  <m:ctrlPr>
                                    <a:rPr lang="pt-BR" sz="2200" b="0" i="1" smtClean="0">
                                      <a:solidFill>
                                        <a:srgbClr val="000000"/>
                                      </a:solidFill>
                                      <a:effectLst/>
                                      <a:latin typeface="Cambria Math" panose="02040503050406030204" pitchFamily="18" charset="0"/>
                                      <a:cs typeface="Times New Roman" panose="02020603050405020304" pitchFamily="18" charset="0"/>
                                    </a:rPr>
                                  </m:ctrlPr>
                                </m:limLowPr>
                                <m:e>
                                  <m:r>
                                    <m:rPr>
                                      <m:sty m:val="p"/>
                                    </m:rPr>
                                    <a:rPr lang="pt-BR" sz="2200" b="0" i="0" smtClean="0">
                                      <a:solidFill>
                                        <a:srgbClr val="000000"/>
                                      </a:solidFill>
                                      <a:effectLst/>
                                      <a:latin typeface="Cambria Math" panose="02040503050406030204" pitchFamily="18" charset="0"/>
                                      <a:cs typeface="Times New Roman" panose="02020603050405020304" pitchFamily="18" charset="0"/>
                                    </a:rPr>
                                    <m:t>lim</m:t>
                                  </m:r>
                                </m:e>
                                <m:lim>
                                  <m:r>
                                    <a:rPr lang="en-US" sz="2200" b="0" i="1" smtClean="0">
                                      <a:solidFill>
                                        <a:srgbClr val="000000"/>
                                      </a:solidFill>
                                      <a:effectLst/>
                                      <a:latin typeface="Cambria Math" panose="02040503050406030204" pitchFamily="18" charset="0"/>
                                      <a:cs typeface="Times New Roman" panose="02020603050405020304" pitchFamily="18" charset="0"/>
                                    </a:rPr>
                                    <m:t>𝑠</m:t>
                                  </m:r>
                                  <m:r>
                                    <a:rPr lang="pt-BR" sz="2200" b="0" i="1" smtClean="0">
                                      <a:solidFill>
                                        <a:srgbClr val="000000"/>
                                      </a:solidFill>
                                      <a:effectLst/>
                                      <a:latin typeface="Cambria Math" panose="02040503050406030204" pitchFamily="18" charset="0"/>
                                      <a:cs typeface="Times New Roman" panose="02020603050405020304" pitchFamily="18" charset="0"/>
                                    </a:rPr>
                                    <m:t>→</m:t>
                                  </m:r>
                                  <m:r>
                                    <a:rPr lang="en-US" sz="2200" b="0" i="1" smtClean="0">
                                      <a:solidFill>
                                        <a:srgbClr val="000000"/>
                                      </a:solidFill>
                                      <a:effectLst/>
                                      <a:latin typeface="Cambria Math" panose="02040503050406030204" pitchFamily="18" charset="0"/>
                                      <a:cs typeface="Times New Roman" panose="02020603050405020304" pitchFamily="18" charset="0"/>
                                    </a:rPr>
                                    <m:t>+</m:t>
                                  </m:r>
                                  <m:r>
                                    <a:rPr lang="pt-BR" sz="2200" b="0" i="1" smtClean="0">
                                      <a:solidFill>
                                        <a:srgbClr val="000000"/>
                                      </a:solidFill>
                                      <a:effectLst/>
                                      <a:latin typeface="Cambria Math" panose="02040503050406030204" pitchFamily="18" charset="0"/>
                                      <a:cs typeface="Times New Roman" panose="02020603050405020304" pitchFamily="18" charset="0"/>
                                    </a:rPr>
                                    <m:t>∞</m:t>
                                  </m:r>
                                </m:lim>
                              </m:limLow>
                            </m:fName>
                            <m:e>
                              <m:r>
                                <m:rPr>
                                  <m:sty m:val="p"/>
                                </m:rPr>
                                <a:rPr lang="el-GR" sz="2200" i="1" smtClean="0">
                                  <a:latin typeface="Cambria Math" panose="02040503050406030204" pitchFamily="18" charset="0"/>
                                  <a:ea typeface="Cambria Math" panose="02040503050406030204" pitchFamily="18" charset="0"/>
                                </a:rPr>
                                <m:t>σ</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𝑠</m:t>
                                  </m:r>
                                </m:e>
                              </m:d>
                              <m:r>
                                <m:rPr>
                                  <m:nor/>
                                </m:rPr>
                                <a:rPr lang="en-US" sz="2200" b="0" i="0">
                                  <a:solidFill>
                                    <a:srgbClr val="000000"/>
                                  </a:solidFill>
                                  <a:effectLst/>
                                  <a:latin typeface="Times New Roman" panose="02020603050405020304" pitchFamily="18" charset="0"/>
                                  <a:cs typeface="Times New Roman" panose="02020603050405020304" pitchFamily="18" charset="0"/>
                                </a:rPr>
                                <m:t> </m:t>
                              </m:r>
                              <m:r>
                                <a:rPr lang="en-US" sz="2200" b="0" i="1" smtClean="0">
                                  <a:solidFill>
                                    <a:srgbClr val="000000"/>
                                  </a:solidFill>
                                  <a:effectLst/>
                                  <a:latin typeface="Cambria Math" panose="02040503050406030204" pitchFamily="18" charset="0"/>
                                  <a:cs typeface="Times New Roman" panose="02020603050405020304" pitchFamily="18" charset="0"/>
                                </a:rPr>
                                <m:t>=1;</m:t>
                              </m:r>
                            </m:e>
                          </m:func>
                        </m:e>
                      </m:func>
                    </m:oMath>
                  </m:oMathPara>
                </a14:m>
                <a:endParaRPr lang="en-US" sz="2200" b="0" i="0">
                  <a:solidFill>
                    <a:srgbClr val="000000"/>
                  </a:solidFill>
                  <a:effectLst/>
                  <a:latin typeface="Times New Roman" panose="02020603050405020304" pitchFamily="18" charset="0"/>
                  <a:cs typeface="Times New Roman" panose="02020603050405020304" pitchFamily="18" charset="0"/>
                </a:endParaRPr>
              </a:p>
              <a:p>
                <a:pPr marL="0" indent="0">
                  <a:buNone/>
                </a:pPr>
                <a:r>
                  <a:rPr lang="vi-VN" sz="2200" b="0" i="0">
                    <a:solidFill>
                      <a:srgbClr val="000000"/>
                    </a:solidFill>
                    <a:effectLst/>
                    <a:latin typeface="Times New Roman" panose="02020603050405020304" pitchFamily="18" charset="0"/>
                    <a:cs typeface="Times New Roman" panose="02020603050405020304" pitchFamily="18" charset="0"/>
                  </a:rPr>
                  <a:t>Đặc biệt hơn</a:t>
                </a:r>
                <a:r>
                  <a:rPr lang="en-US" sz="2200" b="0" i="0">
                    <a:solidFill>
                      <a:srgbClr val="000000"/>
                    </a:solidFill>
                    <a:effectLst/>
                    <a:latin typeface="Times New Roman" panose="02020603050405020304" pitchFamily="18" charset="0"/>
                    <a:cs typeface="Times New Roman" panose="02020603050405020304" pitchFamily="18" charset="0"/>
                  </a:rPr>
                  <a:t> nữa</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ea typeface="Cambria Math" panose="02040503050406030204" pitchFamily="18" charset="0"/>
                            </a:rPr>
                          </m:ctrlPr>
                        </m:sSupPr>
                        <m:e>
                          <m:r>
                            <m:rPr>
                              <m:sty m:val="p"/>
                            </m:rPr>
                            <a:rPr lang="el-GR" sz="2200" i="1" smtClean="0">
                              <a:latin typeface="Cambria Math" panose="02040503050406030204" pitchFamily="18" charset="0"/>
                              <a:ea typeface="Cambria Math" panose="02040503050406030204" pitchFamily="18" charset="0"/>
                            </a:rPr>
                            <m:t>σ</m:t>
                          </m:r>
                        </m:e>
                        <m:sup>
                          <m:r>
                            <a:rPr lang="en-US" sz="2200" b="0" i="1" smtClean="0">
                              <a:latin typeface="Cambria Math" panose="02040503050406030204" pitchFamily="18" charset="0"/>
                              <a:ea typeface="Cambria Math" panose="02040503050406030204" pitchFamily="18" charset="0"/>
                            </a:rPr>
                            <m:t>′</m:t>
                          </m:r>
                        </m:sup>
                      </m:sSup>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𝑠</m:t>
                          </m:r>
                        </m:e>
                      </m:d>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𝑒</m:t>
                              </m:r>
                            </m:e>
                            <m:sup>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sup>
                          </m:sSup>
                        </m:num>
                        <m:den>
                          <m:sSup>
                            <m:sSupPr>
                              <m:ctrlPr>
                                <a:rPr lang="en-US" sz="2200" b="0" i="1" smtClean="0">
                                  <a:latin typeface="Cambria Math" panose="02040503050406030204" pitchFamily="18" charset="0"/>
                                  <a:ea typeface="Cambria Math" panose="02040503050406030204" pitchFamily="18" charset="0"/>
                                </a:rPr>
                              </m:ctrlPr>
                            </m:sSupPr>
                            <m:e>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(1+</m:t>
                                  </m:r>
                                  <m:r>
                                    <a:rPr lang="en-US" sz="2200" b="0" i="1" smtClean="0">
                                      <a:latin typeface="Cambria Math" panose="02040503050406030204" pitchFamily="18" charset="0"/>
                                      <a:ea typeface="Cambria Math" panose="02040503050406030204" pitchFamily="18" charset="0"/>
                                    </a:rPr>
                                    <m:t>𝑒</m:t>
                                  </m:r>
                                </m:e>
                                <m:sup>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sup>
                              </m:sSup>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ea typeface="Cambria Math" panose="02040503050406030204" pitchFamily="18" charset="0"/>
                                </a:rPr>
                                <m:t>2</m:t>
                              </m:r>
                            </m:sup>
                          </m:sSup>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1</m:t>
                          </m:r>
                        </m:num>
                        <m:den>
                          <m:r>
                            <a:rPr lang="en-US" sz="2200" b="0" i="1" smtClean="0">
                              <a:latin typeface="Cambria Math" panose="02040503050406030204" pitchFamily="18" charset="0"/>
                              <a:ea typeface="Cambria Math" panose="02040503050406030204" pitchFamily="18" charset="0"/>
                            </a:rPr>
                            <m:t>1+</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𝑒</m:t>
                              </m:r>
                            </m:e>
                            <m:sup>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sup>
                          </m:sSup>
                        </m:den>
                      </m:f>
                      <m:f>
                        <m:fPr>
                          <m:ctrlPr>
                            <a:rPr lang="en-US" sz="2200" b="0" i="1" smtClean="0">
                              <a:latin typeface="Cambria Math" panose="02040503050406030204" pitchFamily="18" charset="0"/>
                              <a:ea typeface="Cambria Math" panose="02040503050406030204" pitchFamily="18" charset="0"/>
                            </a:rPr>
                          </m:ctrlPr>
                        </m:fPr>
                        <m:num>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𝑒</m:t>
                              </m:r>
                            </m:e>
                            <m:sup>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sup>
                          </m:sSup>
                        </m:num>
                        <m:den>
                          <m:r>
                            <a:rPr lang="en-US" sz="2200" b="0" i="1" smtClean="0">
                              <a:latin typeface="Cambria Math" panose="02040503050406030204" pitchFamily="18" charset="0"/>
                              <a:ea typeface="Cambria Math" panose="02040503050406030204" pitchFamily="18" charset="0"/>
                            </a:rPr>
                            <m:t>1−</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𝑒</m:t>
                              </m:r>
                            </m:e>
                            <m:sup>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sup>
                          </m:sSup>
                        </m:den>
                      </m:f>
                      <m:r>
                        <a:rPr lang="en-US" sz="2200" b="0" i="1" smtClean="0">
                          <a:latin typeface="Cambria Math" panose="02040503050406030204" pitchFamily="18" charset="0"/>
                          <a:ea typeface="Cambria Math" panose="02040503050406030204" pitchFamily="18" charset="0"/>
                        </a:rPr>
                        <m:t>=</m:t>
                      </m:r>
                      <m:r>
                        <m:rPr>
                          <m:nor/>
                        </m:rPr>
                        <a:rPr lang="el-GR" sz="2200" smtClean="0">
                          <a:latin typeface="Times New Roman" panose="02020603050405020304" pitchFamily="18" charset="0"/>
                          <a:cs typeface="Times New Roman" panose="02020603050405020304" pitchFamily="18" charset="0"/>
                        </a:rPr>
                        <m:t>σ</m:t>
                      </m:r>
                      <m:r>
                        <m:rPr>
                          <m:nor/>
                        </m:rPr>
                        <a:rPr lang="el-GR" sz="2200" smtClean="0">
                          <a:latin typeface="Times New Roman" panose="02020603050405020304" pitchFamily="18" charset="0"/>
                          <a:cs typeface="Times New Roman" panose="02020603050405020304" pitchFamily="18" charset="0"/>
                        </a:rPr>
                        <m:t>(</m:t>
                      </m:r>
                      <m:r>
                        <m:rPr>
                          <m:nor/>
                        </m:rPr>
                        <a:rPr lang="en-US" sz="2200" smtClean="0">
                          <a:latin typeface="Times New Roman" panose="02020603050405020304" pitchFamily="18" charset="0"/>
                          <a:cs typeface="Times New Roman" panose="02020603050405020304" pitchFamily="18" charset="0"/>
                        </a:rPr>
                        <m:t>s</m:t>
                      </m:r>
                      <m:r>
                        <m:rPr>
                          <m:nor/>
                        </m:rPr>
                        <a:rPr lang="en-US" sz="2200" smtClean="0">
                          <a:latin typeface="Times New Roman" panose="02020603050405020304" pitchFamily="18" charset="0"/>
                          <a:cs typeface="Times New Roman" panose="02020603050405020304" pitchFamily="18" charset="0"/>
                        </a:rPr>
                        <m:t>)(1−</m:t>
                      </m:r>
                      <m:r>
                        <m:rPr>
                          <m:nor/>
                        </m:rPr>
                        <a:rPr lang="el-GR" sz="2200" smtClean="0">
                          <a:latin typeface="Times New Roman" panose="02020603050405020304" pitchFamily="18" charset="0"/>
                          <a:cs typeface="Times New Roman" panose="02020603050405020304" pitchFamily="18" charset="0"/>
                        </a:rPr>
                        <m:t>σ</m:t>
                      </m:r>
                      <m:r>
                        <m:rPr>
                          <m:nor/>
                        </m:rPr>
                        <a:rPr lang="el-GR" sz="2200" smtClean="0">
                          <a:latin typeface="Times New Roman" panose="02020603050405020304" pitchFamily="18" charset="0"/>
                          <a:cs typeface="Times New Roman" panose="02020603050405020304" pitchFamily="18" charset="0"/>
                        </a:rPr>
                        <m:t>(</m:t>
                      </m:r>
                      <m:r>
                        <m:rPr>
                          <m:nor/>
                        </m:rPr>
                        <a:rPr lang="en-US" sz="2200" smtClean="0">
                          <a:latin typeface="Times New Roman" panose="02020603050405020304" pitchFamily="18" charset="0"/>
                          <a:cs typeface="Times New Roman" panose="02020603050405020304" pitchFamily="18" charset="0"/>
                        </a:rPr>
                        <m:t>s</m:t>
                      </m:r>
                      <m:r>
                        <m:rPr>
                          <m:nor/>
                        </m:rPr>
                        <a:rPr lang="en-US" sz="2200" smtClean="0">
                          <a:latin typeface="Times New Roman" panose="02020603050405020304" pitchFamily="18" charset="0"/>
                          <a:cs typeface="Times New Roman" panose="02020603050405020304" pitchFamily="18" charset="0"/>
                        </a:rPr>
                        <m:t>))</m:t>
                      </m:r>
                    </m:oMath>
                  </m:oMathPara>
                </a14:m>
                <a:br>
                  <a:rPr lang="en-US" sz="2200">
                    <a:latin typeface="Times New Roman" panose="02020603050405020304" pitchFamily="18" charset="0"/>
                    <a:cs typeface="Times New Roman" panose="02020603050405020304" pitchFamily="18" charset="0"/>
                  </a:rPr>
                </a:br>
                <a:endParaRPr lang="en-US" sz="2200" b="0" i="0">
                  <a:solidFill>
                    <a:srgbClr val="000000"/>
                  </a:solidFill>
                  <a:effectLst/>
                  <a:latin typeface="Times New Roman" panose="02020603050405020304" pitchFamily="18" charset="0"/>
                  <a:cs typeface="Times New Roman" panose="02020603050405020304" pitchFamily="18" charset="0"/>
                </a:endParaRPr>
              </a:p>
              <a:p>
                <a:pPr marL="0" indent="0">
                  <a:buNone/>
                </a:pPr>
                <a:r>
                  <a:rPr lang="vi-VN" sz="2200" b="0" i="0">
                    <a:solidFill>
                      <a:srgbClr val="000000"/>
                    </a:solidFill>
                    <a:effectLst/>
                    <a:latin typeface="Times New Roman" panose="02020603050405020304" pitchFamily="18" charset="0"/>
                    <a:cs typeface="Times New Roman" panose="02020603050405020304" pitchFamily="18" charset="0"/>
                  </a:rPr>
                  <a:t>Công thức đạo hàm đơn giản thế này giúp hàm số này được sử dụng rộng rãi.</a:t>
                </a:r>
                <a:endParaRPr lang="en-US" sz="22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56D576B-27AD-4FBD-9B0F-B9B380EF7295}"/>
                  </a:ext>
                </a:extLst>
              </p:cNvPr>
              <p:cNvSpPr>
                <a:spLocks noGrp="1" noRot="1" noChangeAspect="1" noMove="1" noResize="1" noEditPoints="1" noAdjustHandles="1" noChangeArrowheads="1" noChangeShapeType="1" noTextEdit="1"/>
              </p:cNvSpPr>
              <p:nvPr>
                <p:ph idx="1"/>
              </p:nvPr>
            </p:nvSpPr>
            <p:spPr>
              <a:xfrm>
                <a:off x="1295401" y="2466108"/>
                <a:ext cx="9601196" cy="3409759"/>
              </a:xfrm>
              <a:blipFill>
                <a:blip r:embed="rId2"/>
                <a:stretch>
                  <a:fillRect l="-826" t="-1252" b="-14848"/>
                </a:stretch>
              </a:blipFill>
            </p:spPr>
            <p:txBody>
              <a:bodyPr/>
              <a:lstStyle/>
              <a:p>
                <a:r>
                  <a:rPr lang="en-US">
                    <a:noFill/>
                  </a:rPr>
                  <a:t> </a:t>
                </a:r>
              </a:p>
            </p:txBody>
          </p:sp>
        </mc:Fallback>
      </mc:AlternateContent>
    </p:spTree>
    <p:extLst>
      <p:ext uri="{BB962C8B-B14F-4D97-AF65-F5344CB8AC3E}">
        <p14:creationId xmlns:p14="http://schemas.microsoft.com/office/powerpoint/2010/main" val="270502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1166-C3EE-4DA3-92EC-E2A4811837DF}"/>
              </a:ext>
            </a:extLst>
          </p:cNvPr>
          <p:cNvSpPr>
            <a:spLocks noGrp="1"/>
          </p:cNvSpPr>
          <p:nvPr>
            <p:ph type="title"/>
          </p:nvPr>
        </p:nvSpPr>
        <p:spPr/>
        <p:txBody>
          <a:bodyPr>
            <a:normAutofit/>
          </a:bodyPr>
          <a:lstStyle/>
          <a:p>
            <a:pPr algn="l"/>
            <a:r>
              <a:rPr lang="en-US" sz="2800" b="0" i="0">
                <a:solidFill>
                  <a:schemeClr val="accent1">
                    <a:lumMod val="40000"/>
                    <a:lumOff val="60000"/>
                  </a:schemeClr>
                </a:solidFill>
                <a:effectLst/>
                <a:latin typeface="Times New Roman" panose="02020603050405020304" pitchFamily="18" charset="0"/>
                <a:cs typeface="Times New Roman" panose="02020603050405020304" pitchFamily="18" charset="0"/>
              </a:rPr>
              <a:t>Sigmoid function</a:t>
            </a:r>
            <a:endParaRPr lang="en-US" sz="2800">
              <a:solidFill>
                <a:schemeClr val="accent1">
                  <a:lumMod val="40000"/>
                  <a:lumOff val="60000"/>
                </a:schemeClr>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9703FB-3067-4221-975D-6DD6BE825EEE}"/>
                  </a:ext>
                </a:extLst>
              </p:cNvPr>
              <p:cNvSpPr>
                <a:spLocks noGrp="1"/>
              </p:cNvSpPr>
              <p:nvPr>
                <p:ph idx="1"/>
              </p:nvPr>
            </p:nvSpPr>
            <p:spPr>
              <a:xfrm>
                <a:off x="1295402" y="2446094"/>
                <a:ext cx="9601196" cy="3760741"/>
              </a:xfrm>
            </p:spPr>
            <p:txBody>
              <a:bodyPr>
                <a:normAutofit fontScale="32500" lnSpcReduction="20000"/>
              </a:bodyPr>
              <a:lstStyle/>
              <a:p>
                <a:pPr marL="0" indent="0" algn="just">
                  <a:buNone/>
                </a:pPr>
                <a:r>
                  <a:rPr lang="vi-VN" sz="7400" b="0" i="0">
                    <a:solidFill>
                      <a:srgbClr val="000000"/>
                    </a:solidFill>
                    <a:effectLst/>
                    <a:latin typeface="+mj-lt"/>
                  </a:rPr>
                  <a:t>Ngoài ra, hàm </a:t>
                </a:r>
                <a:r>
                  <a:rPr lang="vi-VN" sz="7400" b="0" i="1">
                    <a:solidFill>
                      <a:srgbClr val="000000"/>
                    </a:solidFill>
                    <a:effectLst/>
                    <a:latin typeface="+mj-lt"/>
                  </a:rPr>
                  <a:t>tanh</a:t>
                </a:r>
                <a:r>
                  <a:rPr lang="vi-VN" sz="7400" b="0" i="0">
                    <a:solidFill>
                      <a:srgbClr val="000000"/>
                    </a:solidFill>
                    <a:effectLst/>
                    <a:latin typeface="+mj-lt"/>
                  </a:rPr>
                  <a:t> cũng hay được sử dụng:</a:t>
                </a:r>
                <a:endParaRPr lang="en-US" sz="7400" b="0" i="0">
                  <a:solidFill>
                    <a:srgbClr val="000000"/>
                  </a:solidFill>
                  <a:effectLst/>
                  <a:latin typeface="+mj-lt"/>
                </a:endParaRPr>
              </a:p>
              <a:p>
                <a:pPr marL="0" indent="0" algn="just">
                  <a:buNone/>
                </a:pPr>
                <a:endParaRPr lang="en-US" sz="7400" b="0" i="0">
                  <a:solidFill>
                    <a:srgbClr val="000000"/>
                  </a:solidFill>
                  <a:effectLst/>
                  <a:latin typeface="+mj-lt"/>
                </a:endParaRPr>
              </a:p>
              <a:p>
                <a:pPr marL="0" indent="0" algn="just">
                  <a:buNone/>
                </a:pPr>
                <a14:m>
                  <m:oMathPara xmlns:m="http://schemas.openxmlformats.org/officeDocument/2006/math">
                    <m:oMathParaPr>
                      <m:jc m:val="centerGroup"/>
                    </m:oMathParaPr>
                    <m:oMath xmlns:m="http://schemas.openxmlformats.org/officeDocument/2006/math">
                      <m:func>
                        <m:funcPr>
                          <m:ctrlPr>
                            <a:rPr lang="en-US" sz="7400" b="0" i="1" smtClean="0">
                              <a:solidFill>
                                <a:srgbClr val="000000"/>
                              </a:solidFill>
                              <a:effectLst/>
                              <a:latin typeface="+mj-lt"/>
                            </a:rPr>
                          </m:ctrlPr>
                        </m:funcPr>
                        <m:fName>
                          <m:r>
                            <m:rPr>
                              <m:sty m:val="p"/>
                            </m:rPr>
                            <a:rPr lang="en-US" sz="7400" b="0" i="0" smtClean="0">
                              <a:solidFill>
                                <a:srgbClr val="000000"/>
                              </a:solidFill>
                              <a:effectLst/>
                              <a:latin typeface="+mj-lt"/>
                            </a:rPr>
                            <m:t>tanh</m:t>
                          </m:r>
                        </m:fName>
                        <m:e>
                          <m:d>
                            <m:dPr>
                              <m:ctrlPr>
                                <a:rPr lang="en-US" sz="7400" b="0" i="1" smtClean="0">
                                  <a:solidFill>
                                    <a:srgbClr val="000000"/>
                                  </a:solidFill>
                                  <a:effectLst/>
                                  <a:latin typeface="+mj-lt"/>
                                </a:rPr>
                              </m:ctrlPr>
                            </m:dPr>
                            <m:e>
                              <m:r>
                                <a:rPr lang="en-US" sz="7400" b="0" i="1" smtClean="0">
                                  <a:solidFill>
                                    <a:srgbClr val="000000"/>
                                  </a:solidFill>
                                  <a:effectLst/>
                                  <a:latin typeface="+mj-lt"/>
                                </a:rPr>
                                <m:t>𝑠</m:t>
                              </m:r>
                            </m:e>
                          </m:d>
                        </m:e>
                      </m:func>
                      <m:r>
                        <a:rPr lang="en-US" sz="7400" b="0" i="1" smtClean="0">
                          <a:solidFill>
                            <a:srgbClr val="000000"/>
                          </a:solidFill>
                          <a:effectLst/>
                          <a:latin typeface="+mj-lt"/>
                        </a:rPr>
                        <m:t>=</m:t>
                      </m:r>
                      <m:f>
                        <m:fPr>
                          <m:ctrlPr>
                            <a:rPr lang="en-US" sz="7400" b="0" i="1" smtClean="0">
                              <a:solidFill>
                                <a:srgbClr val="000000"/>
                              </a:solidFill>
                              <a:effectLst/>
                              <a:latin typeface="+mj-lt"/>
                            </a:rPr>
                          </m:ctrlPr>
                        </m:fPr>
                        <m:num>
                          <m:sSup>
                            <m:sSupPr>
                              <m:ctrlPr>
                                <a:rPr lang="en-US" sz="7400" b="0" i="1" smtClean="0">
                                  <a:solidFill>
                                    <a:srgbClr val="000000"/>
                                  </a:solidFill>
                                  <a:effectLst/>
                                  <a:latin typeface="+mj-lt"/>
                                </a:rPr>
                              </m:ctrlPr>
                            </m:sSupPr>
                            <m:e>
                              <m:r>
                                <a:rPr lang="en-US" sz="7400" b="0" i="1" smtClean="0">
                                  <a:solidFill>
                                    <a:srgbClr val="000000"/>
                                  </a:solidFill>
                                  <a:effectLst/>
                                  <a:latin typeface="+mj-lt"/>
                                </a:rPr>
                                <m:t>𝑒</m:t>
                              </m:r>
                            </m:e>
                            <m:sup>
                              <m:r>
                                <a:rPr lang="en-US" sz="7400" b="0" i="1" smtClean="0">
                                  <a:solidFill>
                                    <a:srgbClr val="000000"/>
                                  </a:solidFill>
                                  <a:effectLst/>
                                  <a:latin typeface="+mj-lt"/>
                                </a:rPr>
                                <m:t>𝑠</m:t>
                              </m:r>
                            </m:sup>
                          </m:sSup>
                          <m:r>
                            <a:rPr lang="en-US" sz="7400" b="0" i="1" smtClean="0">
                              <a:solidFill>
                                <a:srgbClr val="000000"/>
                              </a:solidFill>
                              <a:effectLst/>
                              <a:latin typeface="+mj-lt"/>
                            </a:rPr>
                            <m:t>−</m:t>
                          </m:r>
                          <m:sSup>
                            <m:sSupPr>
                              <m:ctrlPr>
                                <a:rPr lang="en-US" sz="7400" b="0" i="1" smtClean="0">
                                  <a:solidFill>
                                    <a:srgbClr val="000000"/>
                                  </a:solidFill>
                                  <a:effectLst/>
                                  <a:latin typeface="+mj-lt"/>
                                </a:rPr>
                              </m:ctrlPr>
                            </m:sSupPr>
                            <m:e>
                              <m:r>
                                <a:rPr lang="en-US" sz="7400" b="0" i="1" smtClean="0">
                                  <a:solidFill>
                                    <a:srgbClr val="000000"/>
                                  </a:solidFill>
                                  <a:effectLst/>
                                  <a:latin typeface="+mj-lt"/>
                                </a:rPr>
                                <m:t>𝑒</m:t>
                              </m:r>
                            </m:e>
                            <m:sup>
                              <m:r>
                                <a:rPr lang="en-US" sz="7400" b="0" i="1" smtClean="0">
                                  <a:solidFill>
                                    <a:srgbClr val="000000"/>
                                  </a:solidFill>
                                  <a:effectLst/>
                                  <a:latin typeface="+mj-lt"/>
                                </a:rPr>
                                <m:t>−</m:t>
                              </m:r>
                              <m:r>
                                <a:rPr lang="en-US" sz="7400" b="0" i="1" smtClean="0">
                                  <a:solidFill>
                                    <a:srgbClr val="000000"/>
                                  </a:solidFill>
                                  <a:effectLst/>
                                  <a:latin typeface="+mj-lt"/>
                                </a:rPr>
                                <m:t>𝑠</m:t>
                              </m:r>
                            </m:sup>
                          </m:sSup>
                        </m:num>
                        <m:den>
                          <m:sSup>
                            <m:sSupPr>
                              <m:ctrlPr>
                                <a:rPr lang="en-US" sz="7400" b="0" i="1" smtClean="0">
                                  <a:solidFill>
                                    <a:srgbClr val="000000"/>
                                  </a:solidFill>
                                  <a:effectLst/>
                                  <a:latin typeface="+mj-lt"/>
                                </a:rPr>
                              </m:ctrlPr>
                            </m:sSupPr>
                            <m:e>
                              <m:r>
                                <a:rPr lang="en-US" sz="7400" b="0" i="1" smtClean="0">
                                  <a:solidFill>
                                    <a:srgbClr val="000000"/>
                                  </a:solidFill>
                                  <a:effectLst/>
                                  <a:latin typeface="+mj-lt"/>
                                </a:rPr>
                                <m:t>𝑒</m:t>
                              </m:r>
                            </m:e>
                            <m:sup>
                              <m:r>
                                <a:rPr lang="en-US" sz="7400" b="0" i="1" smtClean="0">
                                  <a:solidFill>
                                    <a:srgbClr val="000000"/>
                                  </a:solidFill>
                                  <a:effectLst/>
                                  <a:latin typeface="+mj-lt"/>
                                </a:rPr>
                                <m:t>𝑠</m:t>
                              </m:r>
                            </m:sup>
                          </m:sSup>
                          <m:r>
                            <a:rPr lang="en-US" sz="7400" b="0" i="1" smtClean="0">
                              <a:solidFill>
                                <a:srgbClr val="000000"/>
                              </a:solidFill>
                              <a:effectLst/>
                              <a:latin typeface="+mj-lt"/>
                            </a:rPr>
                            <m:t>+</m:t>
                          </m:r>
                          <m:sSup>
                            <m:sSupPr>
                              <m:ctrlPr>
                                <a:rPr lang="en-US" sz="7400" b="0" i="1" smtClean="0">
                                  <a:solidFill>
                                    <a:srgbClr val="000000"/>
                                  </a:solidFill>
                                  <a:effectLst/>
                                  <a:latin typeface="+mj-lt"/>
                                </a:rPr>
                              </m:ctrlPr>
                            </m:sSupPr>
                            <m:e>
                              <m:r>
                                <a:rPr lang="en-US" sz="7400" b="0" i="1" smtClean="0">
                                  <a:solidFill>
                                    <a:srgbClr val="000000"/>
                                  </a:solidFill>
                                  <a:effectLst/>
                                  <a:latin typeface="+mj-lt"/>
                                </a:rPr>
                                <m:t>𝑒</m:t>
                              </m:r>
                            </m:e>
                            <m:sup>
                              <m:r>
                                <a:rPr lang="en-US" sz="7400" b="0" i="1" smtClean="0">
                                  <a:solidFill>
                                    <a:srgbClr val="000000"/>
                                  </a:solidFill>
                                  <a:effectLst/>
                                  <a:latin typeface="+mj-lt"/>
                                </a:rPr>
                                <m:t>−</m:t>
                              </m:r>
                              <m:r>
                                <a:rPr lang="en-US" sz="7400" b="0" i="1" smtClean="0">
                                  <a:solidFill>
                                    <a:srgbClr val="000000"/>
                                  </a:solidFill>
                                  <a:effectLst/>
                                  <a:latin typeface="+mj-lt"/>
                                </a:rPr>
                                <m:t>𝑠</m:t>
                              </m:r>
                            </m:sup>
                          </m:sSup>
                        </m:den>
                      </m:f>
                    </m:oMath>
                  </m:oMathPara>
                </a14:m>
                <a:endParaRPr lang="en-US" sz="7400" b="0" i="0">
                  <a:solidFill>
                    <a:srgbClr val="000000"/>
                  </a:solidFill>
                  <a:effectLst/>
                  <a:latin typeface="+mj-lt"/>
                </a:endParaRPr>
              </a:p>
              <a:p>
                <a:pPr marL="0" indent="0" algn="just">
                  <a:buNone/>
                </a:pPr>
                <a:endParaRPr lang="en-US" sz="7400" b="0" i="0">
                  <a:solidFill>
                    <a:srgbClr val="000000"/>
                  </a:solidFill>
                  <a:effectLst/>
                  <a:latin typeface="+mj-lt"/>
                </a:endParaRPr>
              </a:p>
              <a:p>
                <a:pPr marL="0" indent="0" algn="just">
                  <a:buNone/>
                </a:pPr>
                <a:r>
                  <a:rPr lang="vi-VN" sz="7400" b="0" i="0">
                    <a:solidFill>
                      <a:srgbClr val="000000"/>
                    </a:solidFill>
                    <a:effectLst/>
                    <a:latin typeface="+mj-lt"/>
                  </a:rPr>
                  <a:t>Hàm số này nhận giá trị trong khoảng (−1,1)nhưng có thể dễ dàng đưa nó về khoảng (0,1). Bạn đọc có thể chứng minh được:</a:t>
                </a:r>
                <a:endParaRPr lang="en-US" sz="7400" b="0" i="0">
                  <a:solidFill>
                    <a:srgbClr val="000000"/>
                  </a:solidFill>
                  <a:effectLst/>
                  <a:latin typeface="+mj-lt"/>
                </a:endParaRPr>
              </a:p>
              <a:p>
                <a:pPr marL="0" indent="0" algn="just">
                  <a:buNone/>
                </a:pPr>
                <a:endParaRPr lang="en-US" sz="7400" b="0" i="1">
                  <a:solidFill>
                    <a:srgbClr val="000000"/>
                  </a:solidFill>
                  <a:effectLst/>
                  <a:latin typeface="+mj-lt"/>
                </a:endParaRPr>
              </a:p>
              <a:p>
                <a:pPr marL="0" indent="0" algn="just">
                  <a:buNone/>
                </a:pPr>
                <a14:m>
                  <m:oMathPara xmlns:m="http://schemas.openxmlformats.org/officeDocument/2006/math">
                    <m:oMathParaPr>
                      <m:jc m:val="centerGroup"/>
                    </m:oMathParaPr>
                    <m:oMath xmlns:m="http://schemas.openxmlformats.org/officeDocument/2006/math">
                      <m:r>
                        <m:rPr>
                          <m:sty m:val="p"/>
                        </m:rPr>
                        <a:rPr lang="vi-VN" sz="7400" b="0" i="1" smtClean="0">
                          <a:solidFill>
                            <a:srgbClr val="000000"/>
                          </a:solidFill>
                          <a:effectLst/>
                          <a:latin typeface="+mj-lt"/>
                        </a:rPr>
                        <m:t>tanh</m:t>
                      </m:r>
                      <m:r>
                        <a:rPr lang="vi-VN" sz="7400" b="0" i="1" smtClean="0">
                          <a:solidFill>
                            <a:srgbClr val="000000"/>
                          </a:solidFill>
                          <a:effectLst/>
                          <a:latin typeface="+mj-lt"/>
                        </a:rPr>
                        <m:t>(</m:t>
                      </m:r>
                      <m:r>
                        <a:rPr lang="vi-VN" sz="7400" b="0" i="1" smtClean="0">
                          <a:solidFill>
                            <a:srgbClr val="000000"/>
                          </a:solidFill>
                          <a:effectLst/>
                          <a:latin typeface="+mj-lt"/>
                        </a:rPr>
                        <m:t>𝑠</m:t>
                      </m:r>
                      <m:r>
                        <a:rPr lang="vi-VN" sz="7400" b="0" i="1" smtClean="0">
                          <a:solidFill>
                            <a:srgbClr val="000000"/>
                          </a:solidFill>
                          <a:effectLst/>
                          <a:latin typeface="+mj-lt"/>
                        </a:rPr>
                        <m:t>)=2</m:t>
                      </m:r>
                      <m:r>
                        <a:rPr lang="el-GR" sz="7400" b="0" i="1" smtClean="0">
                          <a:solidFill>
                            <a:srgbClr val="000000"/>
                          </a:solidFill>
                          <a:effectLst/>
                          <a:latin typeface="+mj-lt"/>
                        </a:rPr>
                        <m:t>𝜎</m:t>
                      </m:r>
                      <m:r>
                        <a:rPr lang="el-GR" sz="7400" b="0" i="1" smtClean="0">
                          <a:solidFill>
                            <a:srgbClr val="000000"/>
                          </a:solidFill>
                          <a:effectLst/>
                          <a:latin typeface="+mj-lt"/>
                        </a:rPr>
                        <m:t>(2</m:t>
                      </m:r>
                      <m:r>
                        <a:rPr lang="vi-VN" sz="7400" b="0" i="1" smtClean="0">
                          <a:solidFill>
                            <a:srgbClr val="000000"/>
                          </a:solidFill>
                          <a:effectLst/>
                          <a:latin typeface="+mj-lt"/>
                        </a:rPr>
                        <m:t>𝑠</m:t>
                      </m:r>
                      <m:r>
                        <a:rPr lang="vi-VN" sz="7400" b="0" i="1" smtClean="0">
                          <a:solidFill>
                            <a:srgbClr val="000000"/>
                          </a:solidFill>
                          <a:effectLst/>
                          <a:latin typeface="+mj-lt"/>
                        </a:rPr>
                        <m:t>)−1</m:t>
                      </m:r>
                    </m:oMath>
                  </m:oMathPara>
                </a14:m>
                <a:endParaRPr lang="vi-VN" sz="7400" b="0" i="0">
                  <a:solidFill>
                    <a:srgbClr val="000000"/>
                  </a:solidFill>
                  <a:effectLst/>
                  <a:latin typeface="+mj-lt"/>
                </a:endParaRPr>
              </a:p>
              <a:p>
                <a:pPr marL="0" indent="0">
                  <a:buNone/>
                </a:pPr>
                <a:endParaRPr lang="en-US"/>
              </a:p>
            </p:txBody>
          </p:sp>
        </mc:Choice>
        <mc:Fallback>
          <p:sp>
            <p:nvSpPr>
              <p:cNvPr id="3" name="Content Placeholder 2">
                <a:extLst>
                  <a:ext uri="{FF2B5EF4-FFF2-40B4-BE49-F238E27FC236}">
                    <a16:creationId xmlns:a16="http://schemas.microsoft.com/office/drawing/2014/main" id="{4B9703FB-3067-4221-975D-6DD6BE825EEE}"/>
                  </a:ext>
                </a:extLst>
              </p:cNvPr>
              <p:cNvSpPr>
                <a:spLocks noGrp="1" noRot="1" noChangeAspect="1" noMove="1" noResize="1" noEditPoints="1" noAdjustHandles="1" noChangeArrowheads="1" noChangeShapeType="1" noTextEdit="1"/>
              </p:cNvSpPr>
              <p:nvPr>
                <p:ph idx="1"/>
              </p:nvPr>
            </p:nvSpPr>
            <p:spPr>
              <a:xfrm>
                <a:off x="1295402" y="2446094"/>
                <a:ext cx="9601196" cy="3760741"/>
              </a:xfrm>
              <a:blipFill>
                <a:blip r:embed="rId2"/>
                <a:stretch>
                  <a:fillRect l="-1017" t="-3241" r="-1017"/>
                </a:stretch>
              </a:blipFill>
            </p:spPr>
            <p:txBody>
              <a:bodyPr/>
              <a:lstStyle/>
              <a:p>
                <a:r>
                  <a:rPr lang="en-US">
                    <a:noFill/>
                  </a:rPr>
                  <a:t> </a:t>
                </a:r>
              </a:p>
            </p:txBody>
          </p:sp>
        </mc:Fallback>
      </mc:AlternateContent>
    </p:spTree>
    <p:extLst>
      <p:ext uri="{BB962C8B-B14F-4D97-AF65-F5344CB8AC3E}">
        <p14:creationId xmlns:p14="http://schemas.microsoft.com/office/powerpoint/2010/main" val="2897166441"/>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A09C-8BB1-4BAB-8ADB-547C8AD558B1}"/>
              </a:ext>
            </a:extLst>
          </p:cNvPr>
          <p:cNvSpPr>
            <a:spLocks noGrp="1"/>
          </p:cNvSpPr>
          <p:nvPr>
            <p:ph type="title"/>
          </p:nvPr>
        </p:nvSpPr>
        <p:spPr/>
        <p:txBody>
          <a:bodyPr>
            <a:normAutofit fontScale="90000"/>
          </a:bodyPr>
          <a:lstStyle/>
          <a:p>
            <a:pPr algn="l"/>
            <a:r>
              <a:rPr lang="vi-VN" sz="3100" b="0" i="0">
                <a:solidFill>
                  <a:schemeClr val="accent1">
                    <a:lumMod val="40000"/>
                    <a:lumOff val="60000"/>
                  </a:schemeClr>
                </a:solidFill>
                <a:effectLst/>
              </a:rPr>
              <a:t>Hàm mất mát và phương pháp tối ưu</a:t>
            </a:r>
            <a:br>
              <a:rPr lang="vi-VN" b="0" i="0">
                <a:solidFill>
                  <a:srgbClr val="000000"/>
                </a:solidFill>
                <a:effectLst/>
                <a:latin typeface="Arial" panose="020B0604020202020204" pitchFamily="34" charset="0"/>
              </a:rPr>
            </a:b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B4F22F-0C15-41AC-A57F-1E0299482806}"/>
                  </a:ext>
                </a:extLst>
              </p:cNvPr>
              <p:cNvSpPr>
                <a:spLocks noGrp="1"/>
              </p:cNvSpPr>
              <p:nvPr>
                <p:ph idx="1"/>
              </p:nvPr>
            </p:nvSpPr>
            <p:spPr/>
            <p:txBody>
              <a:bodyPr>
                <a:normAutofit fontScale="85000" lnSpcReduction="10000"/>
              </a:bodyPr>
              <a:lstStyle/>
              <a:p>
                <a:pPr algn="just"/>
                <a:r>
                  <a:rPr lang="en-US" sz="2600" b="0" i="0">
                    <a:solidFill>
                      <a:srgbClr val="000000"/>
                    </a:solidFill>
                    <a:effectLst/>
                    <a:latin typeface="Times New Roman" panose="02020603050405020304" pitchFamily="18" charset="0"/>
                    <a:cs typeface="Times New Roman" panose="02020603050405020304" pitchFamily="18" charset="0"/>
                  </a:rPr>
                  <a:t>Xây dựng hàm mất mát</a:t>
                </a:r>
              </a:p>
              <a:p>
                <a:pPr marL="0" indent="0" algn="just">
                  <a:buNone/>
                </a:pPr>
                <a:r>
                  <a:rPr lang="vi-VN" sz="2600" b="0" i="0">
                    <a:solidFill>
                      <a:srgbClr val="000000"/>
                    </a:solidFill>
                    <a:effectLst/>
                    <a:latin typeface="Times New Roman" panose="02020603050405020304" pitchFamily="18" charset="0"/>
                    <a:cs typeface="Times New Roman" panose="02020603050405020304" pitchFamily="18" charset="0"/>
                  </a:rPr>
                  <a:t>Với mô hình như trên (các activation màu xanh lam và lục), ta có thể giả sử rằng xác suất để một điểm dữ liệu xx rơi vào class 1 là </a:t>
                </a:r>
                <a14:m>
                  <m:oMath xmlns:m="http://schemas.openxmlformats.org/officeDocument/2006/math">
                    <m:r>
                      <a:rPr lang="en-US" sz="2600" b="0" i="1" smtClean="0">
                        <a:solidFill>
                          <a:srgbClr val="000000"/>
                        </a:solidFill>
                        <a:effectLst/>
                        <a:latin typeface="Cambria Math" panose="02040503050406030204" pitchFamily="18" charset="0"/>
                        <a:cs typeface="Times New Roman" panose="02020603050405020304" pitchFamily="18" charset="0"/>
                      </a:rPr>
                      <m:t>𝑓</m:t>
                    </m:r>
                    <m:r>
                      <a:rPr lang="en-US" sz="2600" b="0" i="1" smtClean="0">
                        <a:solidFill>
                          <a:srgbClr val="000000"/>
                        </a:solidFill>
                        <a:effectLst/>
                        <a:latin typeface="Cambria Math" panose="02040503050406030204" pitchFamily="18" charset="0"/>
                        <a:cs typeface="Times New Roman" panose="02020603050405020304" pitchFamily="18" charset="0"/>
                      </a:rPr>
                      <m:t>(</m:t>
                    </m:r>
                    <m:sSup>
                      <m:sSupPr>
                        <m:ctrlPr>
                          <a:rPr lang="en-US" sz="2600" b="0" i="1" smtClean="0">
                            <a:solidFill>
                              <a:srgbClr val="000000"/>
                            </a:solidFill>
                            <a:effectLst/>
                            <a:latin typeface="Cambria Math" panose="02040503050406030204" pitchFamily="18" charset="0"/>
                            <a:cs typeface="Times New Roman" panose="02020603050405020304" pitchFamily="18" charset="0"/>
                          </a:rPr>
                        </m:ctrlPr>
                      </m:sSupPr>
                      <m:e>
                        <m:r>
                          <a:rPr lang="en-US" sz="2600" b="0" i="1" smtClean="0">
                            <a:solidFill>
                              <a:srgbClr val="000000"/>
                            </a:solidFill>
                            <a:effectLst/>
                            <a:latin typeface="Cambria Math" panose="02040503050406030204" pitchFamily="18" charset="0"/>
                            <a:cs typeface="Times New Roman" panose="02020603050405020304" pitchFamily="18" charset="0"/>
                          </a:rPr>
                          <m:t>𝑤</m:t>
                        </m:r>
                      </m:e>
                      <m:sup>
                        <m:r>
                          <a:rPr lang="en-US" sz="2600" b="0" i="1" smtClean="0">
                            <a:solidFill>
                              <a:srgbClr val="000000"/>
                            </a:solidFill>
                            <a:effectLst/>
                            <a:latin typeface="Cambria Math" panose="02040503050406030204" pitchFamily="18" charset="0"/>
                            <a:cs typeface="Times New Roman" panose="02020603050405020304" pitchFamily="18" charset="0"/>
                          </a:rPr>
                          <m:t>𝑇</m:t>
                        </m:r>
                      </m:sup>
                    </m:sSup>
                    <m:r>
                      <a:rPr lang="en-US" sz="2600" b="0" i="1" smtClean="0">
                        <a:solidFill>
                          <a:srgbClr val="000000"/>
                        </a:solidFill>
                        <a:effectLst/>
                        <a:latin typeface="Cambria Math" panose="02040503050406030204" pitchFamily="18" charset="0"/>
                        <a:cs typeface="Times New Roman" panose="02020603050405020304" pitchFamily="18" charset="0"/>
                      </a:rPr>
                      <m:t>𝑥</m:t>
                    </m:r>
                    <m:r>
                      <a:rPr lang="en-US" sz="2600" b="0" i="1" smtClean="0">
                        <a:solidFill>
                          <a:srgbClr val="000000"/>
                        </a:solidFill>
                        <a:effectLst/>
                        <a:latin typeface="Cambria Math" panose="02040503050406030204" pitchFamily="18" charset="0"/>
                        <a:cs typeface="Times New Roman" panose="02020603050405020304" pitchFamily="18" charset="0"/>
                      </a:rPr>
                      <m:t>)</m:t>
                    </m:r>
                  </m:oMath>
                </a14:m>
                <a:r>
                  <a:rPr lang="vi-VN" sz="2600" b="0" i="0">
                    <a:solidFill>
                      <a:srgbClr val="000000"/>
                    </a:solidFill>
                    <a:effectLst/>
                    <a:latin typeface="Times New Roman" panose="02020603050405020304" pitchFamily="18" charset="0"/>
                    <a:cs typeface="Times New Roman" panose="02020603050405020304" pitchFamily="18" charset="0"/>
                  </a:rPr>
                  <a:t>và rơi vào class 0 là</a:t>
                </a:r>
                <a:r>
                  <a:rPr lang="en-US" sz="260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2600" b="0" i="1" smtClean="0">
                        <a:solidFill>
                          <a:srgbClr val="000000"/>
                        </a:solidFill>
                        <a:effectLst/>
                        <a:latin typeface="Cambria Math" panose="02040503050406030204" pitchFamily="18" charset="0"/>
                        <a:cs typeface="Times New Roman" panose="02020603050405020304" pitchFamily="18" charset="0"/>
                      </a:rPr>
                      <m:t>1−</m:t>
                    </m:r>
                    <m:r>
                      <a:rPr lang="en-US" sz="2600" b="0" i="1" smtClean="0">
                        <a:solidFill>
                          <a:srgbClr val="000000"/>
                        </a:solidFill>
                        <a:effectLst/>
                        <a:latin typeface="Cambria Math" panose="02040503050406030204" pitchFamily="18" charset="0"/>
                        <a:cs typeface="Times New Roman" panose="02020603050405020304" pitchFamily="18" charset="0"/>
                      </a:rPr>
                      <m:t>𝑓</m:t>
                    </m:r>
                    <m:d>
                      <m:dPr>
                        <m:ctrlPr>
                          <a:rPr lang="en-US" sz="2600" b="0" i="1" smtClean="0">
                            <a:solidFill>
                              <a:srgbClr val="000000"/>
                            </a:solidFill>
                            <a:effectLst/>
                            <a:latin typeface="Cambria Math" panose="02040503050406030204" pitchFamily="18" charset="0"/>
                            <a:cs typeface="Times New Roman" panose="02020603050405020304" pitchFamily="18" charset="0"/>
                          </a:rPr>
                        </m:ctrlPr>
                      </m:dPr>
                      <m:e>
                        <m:sSup>
                          <m:sSupPr>
                            <m:ctrlPr>
                              <a:rPr lang="en-US" sz="2600" b="0" i="1" smtClean="0">
                                <a:solidFill>
                                  <a:srgbClr val="000000"/>
                                </a:solidFill>
                                <a:effectLst/>
                                <a:latin typeface="Cambria Math" panose="02040503050406030204" pitchFamily="18" charset="0"/>
                                <a:cs typeface="Times New Roman" panose="02020603050405020304" pitchFamily="18" charset="0"/>
                              </a:rPr>
                            </m:ctrlPr>
                          </m:sSupPr>
                          <m:e>
                            <m:r>
                              <a:rPr lang="en-US" sz="2600" b="0" i="1" smtClean="0">
                                <a:solidFill>
                                  <a:srgbClr val="000000"/>
                                </a:solidFill>
                                <a:effectLst/>
                                <a:latin typeface="Cambria Math" panose="02040503050406030204" pitchFamily="18" charset="0"/>
                                <a:cs typeface="Times New Roman" panose="02020603050405020304" pitchFamily="18" charset="0"/>
                              </a:rPr>
                              <m:t>𝑤</m:t>
                            </m:r>
                          </m:e>
                          <m:sup>
                            <m:r>
                              <a:rPr lang="en-US" sz="2600" b="0" i="1" smtClean="0">
                                <a:solidFill>
                                  <a:srgbClr val="000000"/>
                                </a:solidFill>
                                <a:effectLst/>
                                <a:latin typeface="Cambria Math" panose="02040503050406030204" pitchFamily="18" charset="0"/>
                                <a:cs typeface="Times New Roman" panose="02020603050405020304" pitchFamily="18" charset="0"/>
                              </a:rPr>
                              <m:t>𝑇</m:t>
                            </m:r>
                          </m:sup>
                        </m:sSup>
                        <m:r>
                          <a:rPr lang="en-US" sz="2600" b="0" i="1" smtClean="0">
                            <a:solidFill>
                              <a:srgbClr val="000000"/>
                            </a:solidFill>
                            <a:effectLst/>
                            <a:latin typeface="Cambria Math" panose="02040503050406030204" pitchFamily="18" charset="0"/>
                            <a:cs typeface="Times New Roman" panose="02020603050405020304" pitchFamily="18" charset="0"/>
                          </a:rPr>
                          <m:t>𝑥</m:t>
                        </m:r>
                      </m:e>
                    </m:d>
                  </m:oMath>
                </a14:m>
                <a:r>
                  <a:rPr lang="en-US" sz="2600" b="0" i="0">
                    <a:solidFill>
                      <a:srgbClr val="000000"/>
                    </a:solidFill>
                    <a:effectLst/>
                    <a:latin typeface="Times New Roman" panose="02020603050405020304" pitchFamily="18" charset="0"/>
                    <a:cs typeface="Times New Roman" panose="02020603050405020304" pitchFamily="18" charset="0"/>
                  </a:rPr>
                  <a:t> </a:t>
                </a:r>
                <a:r>
                  <a:rPr lang="vi-VN" sz="2600" b="0" i="0">
                    <a:solidFill>
                      <a:srgbClr val="000000"/>
                    </a:solidFill>
                    <a:effectLst/>
                    <a:latin typeface="Times New Roman" panose="02020603050405020304" pitchFamily="18" charset="0"/>
                    <a:cs typeface="Times New Roman" panose="02020603050405020304" pitchFamily="18" charset="0"/>
                  </a:rPr>
                  <a:t>Với mô hình được giả sử như vậy, với các điểm dữ liệu training (đã biết đầu ra yy), ta có thể viết như sau:</a:t>
                </a:r>
                <a:endParaRPr lang="en-US" sz="2600" b="0" i="0">
                  <a:solidFill>
                    <a:srgbClr val="000000"/>
                  </a:solidFill>
                  <a:effectLst/>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600" b="0" i="1" smtClean="0">
                          <a:solidFill>
                            <a:srgbClr val="000000"/>
                          </a:solidFill>
                          <a:effectLst/>
                          <a:latin typeface="Cambria Math" panose="02040503050406030204" pitchFamily="18" charset="0"/>
                        </a:rPr>
                        <m:t>𝑃</m:t>
                      </m:r>
                      <m:d>
                        <m:dPr>
                          <m:ctrlPr>
                            <a:rPr lang="en-US" sz="2600" b="0" i="1" smtClean="0">
                              <a:solidFill>
                                <a:srgbClr val="000000"/>
                              </a:solidFill>
                              <a:effectLst/>
                              <a:latin typeface="Cambria Math" panose="02040503050406030204" pitchFamily="18" charset="0"/>
                            </a:rPr>
                          </m:ctrlPr>
                        </m:dPr>
                        <m:e>
                          <m:sSub>
                            <m:sSubPr>
                              <m:ctrlPr>
                                <a:rPr lang="en-US" sz="2600" b="0" i="1" smtClean="0">
                                  <a:solidFill>
                                    <a:srgbClr val="000000"/>
                                  </a:solidFill>
                                  <a:effectLst/>
                                  <a:latin typeface="Cambria Math" panose="02040503050406030204" pitchFamily="18" charset="0"/>
                                </a:rPr>
                              </m:ctrlPr>
                            </m:sSubPr>
                            <m:e>
                              <m:r>
                                <a:rPr lang="en-US" sz="2600" b="0" i="1" smtClean="0">
                                  <a:solidFill>
                                    <a:srgbClr val="000000"/>
                                  </a:solidFill>
                                  <a:effectLst/>
                                  <a:latin typeface="Cambria Math" panose="02040503050406030204" pitchFamily="18" charset="0"/>
                                </a:rPr>
                                <m:t>𝑦</m:t>
                              </m:r>
                            </m:e>
                            <m:sub>
                              <m:r>
                                <a:rPr lang="en-US" sz="2600" b="0" i="1" smtClean="0">
                                  <a:solidFill>
                                    <a:srgbClr val="000000"/>
                                  </a:solidFill>
                                  <a:effectLst/>
                                  <a:latin typeface="Cambria Math" panose="02040503050406030204" pitchFamily="18" charset="0"/>
                                </a:rPr>
                                <m:t>𝑖</m:t>
                              </m:r>
                            </m:sub>
                          </m:sSub>
                          <m:r>
                            <a:rPr lang="en-US" sz="2600" b="0" i="1" smtClean="0">
                              <a:solidFill>
                                <a:srgbClr val="000000"/>
                              </a:solidFill>
                              <a:effectLst/>
                              <a:latin typeface="Cambria Math" panose="02040503050406030204" pitchFamily="18" charset="0"/>
                            </a:rPr>
                            <m:t>=1</m:t>
                          </m:r>
                        </m:e>
                        <m:e>
                          <m:sSub>
                            <m:sSubPr>
                              <m:ctrlPr>
                                <a:rPr lang="en-US" sz="2600" b="0" i="1" smtClean="0">
                                  <a:solidFill>
                                    <a:srgbClr val="000000"/>
                                  </a:solidFill>
                                  <a:effectLst/>
                                  <a:latin typeface="Cambria Math" panose="02040503050406030204" pitchFamily="18" charset="0"/>
                                </a:rPr>
                              </m:ctrlPr>
                            </m:sSubPr>
                            <m:e>
                              <m:r>
                                <a:rPr lang="en-US" sz="2600" b="0" i="1" smtClean="0">
                                  <a:solidFill>
                                    <a:srgbClr val="000000"/>
                                  </a:solidFill>
                                  <a:effectLst/>
                                  <a:latin typeface="Cambria Math" panose="02040503050406030204" pitchFamily="18" charset="0"/>
                                </a:rPr>
                                <m:t>𝑥</m:t>
                              </m:r>
                            </m:e>
                            <m:sub>
                              <m:r>
                                <a:rPr lang="en-US" sz="2600" b="0" i="1" smtClean="0">
                                  <a:solidFill>
                                    <a:srgbClr val="000000"/>
                                  </a:solidFill>
                                  <a:effectLst/>
                                  <a:latin typeface="Cambria Math" panose="02040503050406030204" pitchFamily="18" charset="0"/>
                                </a:rPr>
                                <m:t>𝑖</m:t>
                              </m:r>
                            </m:sub>
                          </m:sSub>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𝑤</m:t>
                          </m:r>
                        </m:e>
                      </m:d>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cs typeface="Times New Roman" panose="02020603050405020304" pitchFamily="18" charset="0"/>
                        </a:rPr>
                        <m:t>𝑓</m:t>
                      </m:r>
                      <m:d>
                        <m:dPr>
                          <m:ctrlPr>
                            <a:rPr lang="en-US" sz="2600" b="0" i="1" smtClean="0">
                              <a:solidFill>
                                <a:srgbClr val="000000"/>
                              </a:solidFill>
                              <a:effectLst/>
                              <a:latin typeface="Cambria Math" panose="02040503050406030204" pitchFamily="18" charset="0"/>
                              <a:cs typeface="Times New Roman" panose="02020603050405020304" pitchFamily="18" charset="0"/>
                            </a:rPr>
                          </m:ctrlPr>
                        </m:dPr>
                        <m:e>
                          <m:sSup>
                            <m:sSupPr>
                              <m:ctrlPr>
                                <a:rPr lang="en-US" sz="2600" b="0" i="1" smtClean="0">
                                  <a:solidFill>
                                    <a:srgbClr val="000000"/>
                                  </a:solidFill>
                                  <a:effectLst/>
                                  <a:latin typeface="Cambria Math" panose="02040503050406030204" pitchFamily="18" charset="0"/>
                                  <a:cs typeface="Times New Roman" panose="02020603050405020304" pitchFamily="18" charset="0"/>
                                </a:rPr>
                              </m:ctrlPr>
                            </m:sSupPr>
                            <m:e>
                              <m:r>
                                <a:rPr lang="en-US" sz="2600" b="0" i="1" smtClean="0">
                                  <a:solidFill>
                                    <a:srgbClr val="000000"/>
                                  </a:solidFill>
                                  <a:effectLst/>
                                  <a:latin typeface="Cambria Math" panose="02040503050406030204" pitchFamily="18" charset="0"/>
                                  <a:cs typeface="Times New Roman" panose="02020603050405020304" pitchFamily="18" charset="0"/>
                                </a:rPr>
                                <m:t>𝑤</m:t>
                              </m:r>
                            </m:e>
                            <m:sup>
                              <m:r>
                                <a:rPr lang="en-US" sz="2600" b="0" i="1" smtClean="0">
                                  <a:solidFill>
                                    <a:srgbClr val="000000"/>
                                  </a:solidFill>
                                  <a:effectLst/>
                                  <a:latin typeface="Cambria Math" panose="02040503050406030204" pitchFamily="18" charset="0"/>
                                  <a:cs typeface="Times New Roman" panose="02020603050405020304" pitchFamily="18" charset="0"/>
                                </a:rPr>
                                <m:t>𝑇</m:t>
                              </m:r>
                            </m:sup>
                          </m:sSup>
                          <m:sSub>
                            <m:sSubPr>
                              <m:ctrlPr>
                                <a:rPr lang="en-US" sz="2600" b="0" i="1" smtClean="0">
                                  <a:solidFill>
                                    <a:srgbClr val="000000"/>
                                  </a:solidFill>
                                  <a:effectLst/>
                                  <a:latin typeface="Cambria Math" panose="02040503050406030204" pitchFamily="18" charset="0"/>
                                  <a:cs typeface="Times New Roman" panose="02020603050405020304" pitchFamily="18" charset="0"/>
                                </a:rPr>
                              </m:ctrlPr>
                            </m:sSubPr>
                            <m:e>
                              <m:r>
                                <a:rPr lang="en-US" sz="2600" b="0" i="1" smtClean="0">
                                  <a:solidFill>
                                    <a:srgbClr val="000000"/>
                                  </a:solidFill>
                                  <a:effectLst/>
                                  <a:latin typeface="Cambria Math" panose="02040503050406030204" pitchFamily="18" charset="0"/>
                                  <a:cs typeface="Times New Roman" panose="02020603050405020304" pitchFamily="18" charset="0"/>
                                </a:rPr>
                                <m:t>𝑥</m:t>
                              </m:r>
                            </m:e>
                            <m:sub>
                              <m:r>
                                <a:rPr lang="en-US" sz="2600" b="0" i="1" smtClean="0">
                                  <a:solidFill>
                                    <a:srgbClr val="000000"/>
                                  </a:solidFill>
                                  <a:effectLst/>
                                  <a:latin typeface="Cambria Math" panose="02040503050406030204" pitchFamily="18" charset="0"/>
                                  <a:cs typeface="Times New Roman" panose="02020603050405020304" pitchFamily="18" charset="0"/>
                                </a:rPr>
                                <m:t>𝑖</m:t>
                              </m:r>
                            </m:sub>
                          </m:sSub>
                        </m:e>
                      </m:d>
                      <m:r>
                        <a:rPr lang="en-US" sz="2600" b="0" i="1" smtClean="0">
                          <a:solidFill>
                            <a:srgbClr val="000000"/>
                          </a:solidFill>
                          <a:effectLst/>
                          <a:latin typeface="Cambria Math" panose="02040503050406030204" pitchFamily="18" charset="0"/>
                          <a:cs typeface="Times New Roman" panose="02020603050405020304" pitchFamily="18" charset="0"/>
                        </a:rPr>
                        <m:t>   </m:t>
                      </m:r>
                      <m:r>
                        <a:rPr lang="en-US" sz="2600" b="0" i="1" smtClean="0">
                          <a:solidFill>
                            <a:srgbClr val="000000"/>
                          </a:solidFill>
                          <a:effectLst/>
                          <a:latin typeface="Cambria Math" panose="02040503050406030204" pitchFamily="18" charset="0"/>
                        </a:rPr>
                        <m:t>(1) </m:t>
                      </m:r>
                      <m:r>
                        <a:rPr lang="en-US" sz="2600" b="0" i="1" smtClean="0">
                          <a:solidFill>
                            <a:srgbClr val="000000"/>
                          </a:solidFill>
                          <a:effectLst/>
                          <a:latin typeface="Cambria Math" panose="02040503050406030204" pitchFamily="18" charset="0"/>
                        </a:rPr>
                        <m:t>𝑃</m:t>
                      </m:r>
                      <m:r>
                        <a:rPr lang="en-US" sz="2600" b="0" i="1" smtClean="0">
                          <a:solidFill>
                            <a:srgbClr val="000000"/>
                          </a:solidFill>
                          <a:effectLst/>
                          <a:latin typeface="Cambria Math" panose="02040503050406030204" pitchFamily="18" charset="0"/>
                        </a:rPr>
                        <m:t>(</m:t>
                      </m:r>
                      <m:sSub>
                        <m:sSubPr>
                          <m:ctrlPr>
                            <a:rPr lang="en-US" sz="2600" b="0" i="1" smtClean="0">
                              <a:solidFill>
                                <a:srgbClr val="000000"/>
                              </a:solidFill>
                              <a:effectLst/>
                              <a:latin typeface="Cambria Math" panose="02040503050406030204" pitchFamily="18" charset="0"/>
                            </a:rPr>
                          </m:ctrlPr>
                        </m:sSubPr>
                        <m:e>
                          <m:r>
                            <a:rPr lang="en-US" sz="2600" b="0" i="1" smtClean="0">
                              <a:solidFill>
                                <a:srgbClr val="000000"/>
                              </a:solidFill>
                              <a:effectLst/>
                              <a:latin typeface="Cambria Math" panose="02040503050406030204" pitchFamily="18" charset="0"/>
                            </a:rPr>
                            <m:t>𝑦</m:t>
                          </m:r>
                        </m:e>
                        <m:sub>
                          <m:r>
                            <a:rPr lang="en-US" sz="2600" b="0" i="1" smtClean="0">
                              <a:solidFill>
                                <a:srgbClr val="000000"/>
                              </a:solidFill>
                              <a:effectLst/>
                              <a:latin typeface="Cambria Math" panose="02040503050406030204" pitchFamily="18" charset="0"/>
                            </a:rPr>
                            <m:t>𝑖</m:t>
                          </m:r>
                        </m:sub>
                      </m:sSub>
                      <m:r>
                        <a:rPr lang="en-US" sz="2600" b="0" i="1" smtClean="0">
                          <a:solidFill>
                            <a:srgbClr val="000000"/>
                          </a:solidFill>
                          <a:effectLst/>
                          <a:latin typeface="Cambria Math" panose="02040503050406030204" pitchFamily="18" charset="0"/>
                        </a:rPr>
                        <m:t>=0|</m:t>
                      </m:r>
                      <m:sSub>
                        <m:sSubPr>
                          <m:ctrlPr>
                            <a:rPr lang="en-US" sz="2600" b="0" i="1" smtClean="0">
                              <a:solidFill>
                                <a:srgbClr val="000000"/>
                              </a:solidFill>
                              <a:effectLst/>
                              <a:latin typeface="Cambria Math" panose="02040503050406030204" pitchFamily="18" charset="0"/>
                            </a:rPr>
                          </m:ctrlPr>
                        </m:sSubPr>
                        <m:e>
                          <m:r>
                            <a:rPr lang="en-US" sz="2600" b="0" i="1" smtClean="0">
                              <a:solidFill>
                                <a:srgbClr val="000000"/>
                              </a:solidFill>
                              <a:effectLst/>
                              <a:latin typeface="Cambria Math" panose="02040503050406030204" pitchFamily="18" charset="0"/>
                            </a:rPr>
                            <m:t>𝑥</m:t>
                          </m:r>
                        </m:e>
                        <m:sub>
                          <m:r>
                            <a:rPr lang="en-US" sz="2600" b="0" i="1" smtClean="0">
                              <a:solidFill>
                                <a:srgbClr val="000000"/>
                              </a:solidFill>
                              <a:effectLst/>
                              <a:latin typeface="Cambria Math" panose="02040503050406030204" pitchFamily="18" charset="0"/>
                            </a:rPr>
                            <m:t>𝑖</m:t>
                          </m:r>
                        </m:sub>
                      </m:sSub>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𝑤</m:t>
                      </m:r>
                      <m:r>
                        <a:rPr lang="en-US" sz="2600" b="0" i="1" smtClean="0">
                          <a:solidFill>
                            <a:srgbClr val="000000"/>
                          </a:solidFill>
                          <a:effectLst/>
                          <a:latin typeface="Cambria Math" panose="02040503050406030204" pitchFamily="18" charset="0"/>
                        </a:rPr>
                        <m:t>)=1−</m:t>
                      </m:r>
                      <m:r>
                        <a:rPr lang="en-US" sz="2600" b="0" i="1" smtClean="0">
                          <a:solidFill>
                            <a:srgbClr val="000000"/>
                          </a:solidFill>
                          <a:effectLst/>
                          <a:latin typeface="Cambria Math" panose="02040503050406030204" pitchFamily="18" charset="0"/>
                          <a:cs typeface="Times New Roman" panose="02020603050405020304" pitchFamily="18" charset="0"/>
                        </a:rPr>
                        <m:t>𝑓</m:t>
                      </m:r>
                      <m:d>
                        <m:dPr>
                          <m:ctrlPr>
                            <a:rPr lang="en-US" sz="2600" b="0" i="1" smtClean="0">
                              <a:solidFill>
                                <a:srgbClr val="000000"/>
                              </a:solidFill>
                              <a:effectLst/>
                              <a:latin typeface="Cambria Math" panose="02040503050406030204" pitchFamily="18" charset="0"/>
                              <a:cs typeface="Times New Roman" panose="02020603050405020304" pitchFamily="18" charset="0"/>
                            </a:rPr>
                          </m:ctrlPr>
                        </m:dPr>
                        <m:e>
                          <m:sSup>
                            <m:sSupPr>
                              <m:ctrlPr>
                                <a:rPr lang="en-US" sz="2600" b="0" i="1" smtClean="0">
                                  <a:solidFill>
                                    <a:srgbClr val="000000"/>
                                  </a:solidFill>
                                  <a:effectLst/>
                                  <a:latin typeface="Cambria Math" panose="02040503050406030204" pitchFamily="18" charset="0"/>
                                  <a:cs typeface="Times New Roman" panose="02020603050405020304" pitchFamily="18" charset="0"/>
                                </a:rPr>
                              </m:ctrlPr>
                            </m:sSupPr>
                            <m:e>
                              <m:r>
                                <a:rPr lang="en-US" sz="2600" b="0" i="1" smtClean="0">
                                  <a:solidFill>
                                    <a:srgbClr val="000000"/>
                                  </a:solidFill>
                                  <a:effectLst/>
                                  <a:latin typeface="Cambria Math" panose="02040503050406030204" pitchFamily="18" charset="0"/>
                                  <a:cs typeface="Times New Roman" panose="02020603050405020304" pitchFamily="18" charset="0"/>
                                </a:rPr>
                                <m:t>𝑤</m:t>
                              </m:r>
                            </m:e>
                            <m:sup>
                              <m:r>
                                <a:rPr lang="en-US" sz="2600" b="0" i="1" smtClean="0">
                                  <a:solidFill>
                                    <a:srgbClr val="000000"/>
                                  </a:solidFill>
                                  <a:effectLst/>
                                  <a:latin typeface="Cambria Math" panose="02040503050406030204" pitchFamily="18" charset="0"/>
                                  <a:cs typeface="Times New Roman" panose="02020603050405020304" pitchFamily="18" charset="0"/>
                                </a:rPr>
                                <m:t>𝑇</m:t>
                              </m:r>
                            </m:sup>
                          </m:sSup>
                          <m:sSub>
                            <m:sSubPr>
                              <m:ctrlPr>
                                <a:rPr lang="en-US" sz="2600" b="0" i="1" smtClean="0">
                                  <a:solidFill>
                                    <a:srgbClr val="000000"/>
                                  </a:solidFill>
                                  <a:effectLst/>
                                  <a:latin typeface="Cambria Math" panose="02040503050406030204" pitchFamily="18" charset="0"/>
                                  <a:cs typeface="Times New Roman" panose="02020603050405020304" pitchFamily="18" charset="0"/>
                                </a:rPr>
                              </m:ctrlPr>
                            </m:sSubPr>
                            <m:e>
                              <m:r>
                                <a:rPr lang="en-US" sz="2600" b="0" i="1" smtClean="0">
                                  <a:solidFill>
                                    <a:srgbClr val="000000"/>
                                  </a:solidFill>
                                  <a:effectLst/>
                                  <a:latin typeface="Cambria Math" panose="02040503050406030204" pitchFamily="18" charset="0"/>
                                  <a:cs typeface="Times New Roman" panose="02020603050405020304" pitchFamily="18" charset="0"/>
                                </a:rPr>
                                <m:t>𝑥</m:t>
                              </m:r>
                            </m:e>
                            <m:sub>
                              <m:r>
                                <a:rPr lang="en-US" sz="2600" b="0" i="1" smtClean="0">
                                  <a:solidFill>
                                    <a:srgbClr val="000000"/>
                                  </a:solidFill>
                                  <a:effectLst/>
                                  <a:latin typeface="Cambria Math" panose="02040503050406030204" pitchFamily="18" charset="0"/>
                                  <a:cs typeface="Times New Roman" panose="02020603050405020304" pitchFamily="18" charset="0"/>
                                </a:rPr>
                                <m:t>𝑖</m:t>
                              </m:r>
                            </m:sub>
                          </m:sSub>
                        </m:e>
                      </m:d>
                      <m:r>
                        <a:rPr lang="en-US" sz="2600" b="0" i="1" smtClean="0">
                          <a:solidFill>
                            <a:srgbClr val="000000"/>
                          </a:solidFill>
                          <a:effectLst/>
                          <a:latin typeface="Cambria Math" panose="02040503050406030204" pitchFamily="18" charset="0"/>
                          <a:cs typeface="Times New Roman" panose="02020603050405020304" pitchFamily="18" charset="0"/>
                        </a:rPr>
                        <m:t>(</m:t>
                      </m:r>
                      <m:r>
                        <a:rPr lang="en-US" sz="2600" b="0" i="1" smtClean="0">
                          <a:solidFill>
                            <a:srgbClr val="000000"/>
                          </a:solidFill>
                          <a:effectLst/>
                          <a:latin typeface="Cambria Math" panose="02040503050406030204" pitchFamily="18" charset="0"/>
                        </a:rPr>
                        <m:t>2) </m:t>
                      </m:r>
                    </m:oMath>
                  </m:oMathPara>
                </a14:m>
                <a:endParaRPr lang="vi-VN" sz="2600" b="0" i="0">
                  <a:solidFill>
                    <a:srgbClr val="000000"/>
                  </a:solidFill>
                  <a:effectLst/>
                  <a:latin typeface="Times New Roman" panose="02020603050405020304" pitchFamily="18" charset="0"/>
                  <a:cs typeface="Times New Roman" panose="02020603050405020304" pitchFamily="18" charset="0"/>
                </a:endParaRPr>
              </a:p>
              <a:p>
                <a:pPr marL="0" indent="0">
                  <a:buNone/>
                </a:pPr>
                <a:r>
                  <a:rPr lang="vi-VN" sz="2600" b="0" i="0">
                    <a:solidFill>
                      <a:srgbClr val="000000"/>
                    </a:solidFill>
                    <a:effectLst/>
                    <a:latin typeface="Times New Roman" panose="02020603050405020304" pitchFamily="18" charset="0"/>
                    <a:cs typeface="Times New Roman" panose="02020603050405020304" pitchFamily="18" charset="0"/>
                  </a:rPr>
                  <a:t>trong đó </a:t>
                </a:r>
                <a:r>
                  <a:rPr lang="en-US" sz="2600" b="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600" b="0" i="1" smtClean="0">
                        <a:solidFill>
                          <a:srgbClr val="000000"/>
                        </a:solidFill>
                        <a:effectLst/>
                        <a:latin typeface="Cambria Math" panose="02040503050406030204" pitchFamily="18" charset="0"/>
                      </a:rPr>
                      <m:t>𝑃</m:t>
                    </m:r>
                    <m:d>
                      <m:dPr>
                        <m:ctrlPr>
                          <a:rPr lang="en-US" sz="2600" b="0" i="1" smtClean="0">
                            <a:solidFill>
                              <a:srgbClr val="000000"/>
                            </a:solidFill>
                            <a:effectLst/>
                            <a:latin typeface="Cambria Math" panose="02040503050406030204" pitchFamily="18" charset="0"/>
                          </a:rPr>
                        </m:ctrlPr>
                      </m:dPr>
                      <m:e>
                        <m:sSub>
                          <m:sSubPr>
                            <m:ctrlPr>
                              <a:rPr lang="en-US" sz="2600" b="0" i="1" smtClean="0">
                                <a:solidFill>
                                  <a:srgbClr val="000000"/>
                                </a:solidFill>
                                <a:effectLst/>
                                <a:latin typeface="Cambria Math" panose="02040503050406030204" pitchFamily="18" charset="0"/>
                              </a:rPr>
                            </m:ctrlPr>
                          </m:sSubPr>
                          <m:e>
                            <m:r>
                              <a:rPr lang="en-US" sz="2600" b="0" i="1" smtClean="0">
                                <a:solidFill>
                                  <a:srgbClr val="000000"/>
                                </a:solidFill>
                                <a:effectLst/>
                                <a:latin typeface="Cambria Math" panose="02040503050406030204" pitchFamily="18" charset="0"/>
                              </a:rPr>
                              <m:t>𝑦</m:t>
                            </m:r>
                          </m:e>
                          <m:sub>
                            <m:r>
                              <a:rPr lang="en-US" sz="2600" b="0" i="1" smtClean="0">
                                <a:solidFill>
                                  <a:srgbClr val="000000"/>
                                </a:solidFill>
                                <a:effectLst/>
                                <a:latin typeface="Cambria Math" panose="02040503050406030204" pitchFamily="18" charset="0"/>
                              </a:rPr>
                              <m:t>𝑖</m:t>
                            </m:r>
                          </m:sub>
                        </m:sSub>
                        <m:r>
                          <a:rPr lang="en-US" sz="2600" b="0" i="1" smtClean="0">
                            <a:solidFill>
                              <a:srgbClr val="000000"/>
                            </a:solidFill>
                            <a:effectLst/>
                            <a:latin typeface="Cambria Math" panose="02040503050406030204" pitchFamily="18" charset="0"/>
                          </a:rPr>
                          <m:t>=1</m:t>
                        </m:r>
                      </m:e>
                      <m:e>
                        <m:sSub>
                          <m:sSubPr>
                            <m:ctrlPr>
                              <a:rPr lang="en-US" sz="2600" b="0" i="1" smtClean="0">
                                <a:solidFill>
                                  <a:srgbClr val="000000"/>
                                </a:solidFill>
                                <a:effectLst/>
                                <a:latin typeface="Cambria Math" panose="02040503050406030204" pitchFamily="18" charset="0"/>
                              </a:rPr>
                            </m:ctrlPr>
                          </m:sSubPr>
                          <m:e>
                            <m:r>
                              <a:rPr lang="en-US" sz="2600" b="0" i="1" smtClean="0">
                                <a:solidFill>
                                  <a:srgbClr val="000000"/>
                                </a:solidFill>
                                <a:effectLst/>
                                <a:latin typeface="Cambria Math" panose="02040503050406030204" pitchFamily="18" charset="0"/>
                              </a:rPr>
                              <m:t>𝑥</m:t>
                            </m:r>
                          </m:e>
                          <m:sub>
                            <m:r>
                              <a:rPr lang="en-US" sz="2600" b="0" i="1" smtClean="0">
                                <a:solidFill>
                                  <a:srgbClr val="000000"/>
                                </a:solidFill>
                                <a:effectLst/>
                                <a:latin typeface="Cambria Math" panose="02040503050406030204" pitchFamily="18" charset="0"/>
                              </a:rPr>
                              <m:t>𝑖</m:t>
                            </m:r>
                          </m:sub>
                        </m:sSub>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𝑤</m:t>
                        </m:r>
                      </m:e>
                    </m:d>
                  </m:oMath>
                </a14:m>
                <a:r>
                  <a:rPr lang="vi-VN" sz="2600" b="0" i="0">
                    <a:solidFill>
                      <a:srgbClr val="000000"/>
                    </a:solidFill>
                    <a:effectLst/>
                    <a:latin typeface="Times New Roman" panose="02020603050405020304" pitchFamily="18" charset="0"/>
                    <a:cs typeface="Times New Roman" panose="02020603050405020304" pitchFamily="18" charset="0"/>
                  </a:rPr>
                  <a:t>được hiểu là xác suất xảy ra sự kiện đầu ra </a:t>
                </a:r>
                <a:r>
                  <a:rPr lang="en-US" sz="2600" b="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b="0" i="1" smtClean="0">
                            <a:solidFill>
                              <a:srgbClr val="000000"/>
                            </a:solidFill>
                            <a:effectLst/>
                            <a:latin typeface="Cambria Math" panose="02040503050406030204" pitchFamily="18" charset="0"/>
                          </a:rPr>
                        </m:ctrlPr>
                      </m:sSubPr>
                      <m:e>
                        <m:r>
                          <a:rPr lang="en-US" sz="2600" b="0" i="1" smtClean="0">
                            <a:solidFill>
                              <a:srgbClr val="000000"/>
                            </a:solidFill>
                            <a:effectLst/>
                            <a:latin typeface="Cambria Math" panose="02040503050406030204" pitchFamily="18" charset="0"/>
                          </a:rPr>
                          <m:t>𝑦</m:t>
                        </m:r>
                      </m:e>
                      <m:sub>
                        <m:r>
                          <a:rPr lang="en-US" sz="2600" b="0" i="1" smtClean="0">
                            <a:solidFill>
                              <a:srgbClr val="000000"/>
                            </a:solidFill>
                            <a:effectLst/>
                            <a:latin typeface="Cambria Math" panose="02040503050406030204" pitchFamily="18" charset="0"/>
                          </a:rPr>
                          <m:t>𝑖</m:t>
                        </m:r>
                      </m:sub>
                    </m:sSub>
                    <m:r>
                      <a:rPr lang="en-US" sz="2600" b="0" i="1" smtClean="0">
                        <a:solidFill>
                          <a:srgbClr val="000000"/>
                        </a:solidFill>
                        <a:effectLst/>
                        <a:latin typeface="Cambria Math" panose="02040503050406030204" pitchFamily="18" charset="0"/>
                      </a:rPr>
                      <m:t>=1 </m:t>
                    </m:r>
                  </m:oMath>
                </a14:m>
                <a:r>
                  <a:rPr lang="vi-VN" sz="2600" b="0" i="0">
                    <a:solidFill>
                      <a:srgbClr val="000000"/>
                    </a:solidFill>
                    <a:effectLst/>
                    <a:latin typeface="Times New Roman" panose="02020603050405020304" pitchFamily="18" charset="0"/>
                    <a:cs typeface="Times New Roman" panose="02020603050405020304" pitchFamily="18" charset="0"/>
                  </a:rPr>
                  <a:t>khi biết tham số mô hình w và dữ liệu đầu vào </a:t>
                </a:r>
                <a:r>
                  <a:rPr lang="en-US" sz="260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solidFill>
                              <a:srgbClr val="000000"/>
                            </a:solidFill>
                            <a:latin typeface="Cambria Math" panose="02040503050406030204" pitchFamily="18" charset="0"/>
                          </a:rPr>
                        </m:ctrlPr>
                      </m:sSubPr>
                      <m:e>
                        <m:r>
                          <a:rPr lang="en-US" sz="2600" i="1">
                            <a:solidFill>
                              <a:srgbClr val="000000"/>
                            </a:solidFill>
                            <a:latin typeface="Cambria Math" panose="02040503050406030204" pitchFamily="18" charset="0"/>
                          </a:rPr>
                          <m:t>𝑥</m:t>
                        </m:r>
                      </m:e>
                      <m:sub>
                        <m:r>
                          <a:rPr lang="en-US" sz="2600" i="1">
                            <a:solidFill>
                              <a:srgbClr val="000000"/>
                            </a:solidFill>
                            <a:latin typeface="Cambria Math" panose="02040503050406030204" pitchFamily="18" charset="0"/>
                          </a:rPr>
                          <m:t>𝑖</m:t>
                        </m:r>
                      </m:sub>
                    </m:sSub>
                  </m:oMath>
                </a14:m>
                <a:br>
                  <a:rPr lang="vi-VN"/>
                </a:br>
                <a:endParaRPr lang="en-US"/>
              </a:p>
            </p:txBody>
          </p:sp>
        </mc:Choice>
        <mc:Fallback>
          <p:sp>
            <p:nvSpPr>
              <p:cNvPr id="3" name="Content Placeholder 2">
                <a:extLst>
                  <a:ext uri="{FF2B5EF4-FFF2-40B4-BE49-F238E27FC236}">
                    <a16:creationId xmlns:a16="http://schemas.microsoft.com/office/drawing/2014/main" id="{1DB4F22F-0C15-41AC-A57F-1E0299482806}"/>
                  </a:ext>
                </a:extLst>
              </p:cNvPr>
              <p:cNvSpPr>
                <a:spLocks noGrp="1" noRot="1" noChangeAspect="1" noMove="1" noResize="1" noEditPoints="1" noAdjustHandles="1" noChangeArrowheads="1" noChangeShapeType="1" noTextEdit="1"/>
              </p:cNvSpPr>
              <p:nvPr>
                <p:ph idx="1"/>
              </p:nvPr>
            </p:nvSpPr>
            <p:spPr>
              <a:blipFill>
                <a:blip r:embed="rId2"/>
                <a:stretch>
                  <a:fillRect l="-898" t="-2139" r="-898"/>
                </a:stretch>
              </a:blipFill>
            </p:spPr>
            <p:txBody>
              <a:bodyPr/>
              <a:lstStyle/>
              <a:p>
                <a:r>
                  <a:rPr lang="en-US">
                    <a:noFill/>
                  </a:rPr>
                  <a:t> </a:t>
                </a:r>
              </a:p>
            </p:txBody>
          </p:sp>
        </mc:Fallback>
      </mc:AlternateContent>
    </p:spTree>
    <p:extLst>
      <p:ext uri="{BB962C8B-B14F-4D97-AF65-F5344CB8AC3E}">
        <p14:creationId xmlns:p14="http://schemas.microsoft.com/office/powerpoint/2010/main" val="22735735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198</TotalTime>
  <Words>1940</Words>
  <Application>Microsoft Office PowerPoint</Application>
  <PresentationFormat>Widescreen</PresentationFormat>
  <Paragraphs>106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Cambria Math</vt:lpstr>
      <vt:lpstr>Century Gothic</vt:lpstr>
      <vt:lpstr>MJXc-TeX-main-R</vt:lpstr>
      <vt:lpstr>Times New Roman</vt:lpstr>
      <vt:lpstr>Wingdings 3</vt:lpstr>
      <vt:lpstr>Ion Boardroom</vt:lpstr>
      <vt:lpstr>                                                                     Logistic regression</vt:lpstr>
      <vt:lpstr>Nội dung:</vt:lpstr>
      <vt:lpstr>Khái niệm hội quy logistic (Logistic regression) </vt:lpstr>
      <vt:lpstr>Khái niệm hội quy logistic (Logistic regression)</vt:lpstr>
      <vt:lpstr>Khái niệm hội quy logistic (Logistic regression)</vt:lpstr>
      <vt:lpstr>Khái niệm hội quy logistic (Logistic regression)</vt:lpstr>
      <vt:lpstr>Sigmoid function </vt:lpstr>
      <vt:lpstr>Sigmoid function</vt:lpstr>
      <vt:lpstr>Hàm mất mát và phương pháp tối ưu </vt:lpstr>
      <vt:lpstr>Hàm mất mát và phương pháp tối ưu</vt:lpstr>
      <vt:lpstr>Hàm mất mát và phương pháp tối ưu</vt:lpstr>
      <vt:lpstr>Hàm mất mát và phương pháp tối ưu</vt:lpstr>
      <vt:lpstr>Tối ưu hàm mất mát </vt:lpstr>
      <vt:lpstr>Tối ưu hàm mất mát</vt:lpstr>
      <vt:lpstr>Công thức cập nhật cho logistic sigmoid regression </vt:lpstr>
      <vt:lpstr>Ví dụ với dữ liệu 1 chiều</vt:lpstr>
      <vt:lpstr>PowerPoint Presentation</vt:lpstr>
      <vt:lpstr>Biểu diễn kết quả này trên đồ thị ta có:</vt:lpstr>
      <vt:lpstr>Ví dụ với dữ liệu 2 chiều </vt:lpstr>
      <vt:lpstr>Ví dụ với dữ liệu 2 chiều</vt:lpstr>
      <vt:lpstr>Một vài tính chất của Logistic Regression </vt:lpstr>
      <vt:lpstr>Một vài tính chất của Logistic Regression</vt:lpstr>
      <vt:lpstr>Một vài tính chất của 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cuongnghiem148@gmail.com</dc:creator>
  <cp:lastModifiedBy>cuongnghiem148@gmail.com</cp:lastModifiedBy>
  <cp:revision>22</cp:revision>
  <dcterms:created xsi:type="dcterms:W3CDTF">2021-11-04T13:08:21Z</dcterms:created>
  <dcterms:modified xsi:type="dcterms:W3CDTF">2021-11-23T04:08:35Z</dcterms:modified>
</cp:coreProperties>
</file>