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63" r:id="rId9"/>
    <p:sldId id="261" r:id="rId10"/>
    <p:sldId id="265" r:id="rId11"/>
    <p:sldId id="267" r:id="rId12"/>
    <p:sldId id="266" r:id="rId13"/>
    <p:sldId id="262" r:id="rId14"/>
    <p:sldId id="260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4EF-E3CF-4685-BFAA-62EDF539F86C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047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4EF-E3CF-4685-BFAA-62EDF539F86C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637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4EF-E3CF-4685-BFAA-62EDF539F86C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430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4EF-E3CF-4685-BFAA-62EDF539F86C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20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4EF-E3CF-4685-BFAA-62EDF539F86C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373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4EF-E3CF-4685-BFAA-62EDF539F86C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438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4EF-E3CF-4685-BFAA-62EDF539F86C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251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4EF-E3CF-4685-BFAA-62EDF539F86C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484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4EF-E3CF-4685-BFAA-62EDF539F86C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774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4EF-E3CF-4685-BFAA-62EDF539F86C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082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4EF-E3CF-4685-BFAA-62EDF539F86C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249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F24EF-E3CF-4685-BFAA-62EDF539F86C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772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948112" y="307744"/>
            <a:ext cx="4295775" cy="1263535"/>
          </a:xfrm>
        </p:spPr>
        <p:txBody>
          <a:bodyPr>
            <a:normAutofit/>
          </a:bodyPr>
          <a:lstStyle/>
          <a:p>
            <a:r>
              <a:rPr lang="hu-HU" sz="2800" b="1" dirty="0"/>
              <a:t>Baranya Vármegyei </a:t>
            </a:r>
            <a:r>
              <a:rPr lang="hu-HU" sz="2800" b="1" dirty="0" err="1"/>
              <a:t>SzC</a:t>
            </a:r>
            <a:r>
              <a:rPr lang="hu-HU" sz="2800" b="1" dirty="0"/>
              <a:t> Radnóti Miklós Közgazdasági Technikum</a:t>
            </a:r>
            <a:endParaRPr lang="hu-HU" sz="2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946967" y="4804756"/>
            <a:ext cx="3469178" cy="1683327"/>
          </a:xfrm>
        </p:spPr>
        <p:txBody>
          <a:bodyPr>
            <a:normAutofit lnSpcReduction="10000"/>
          </a:bodyPr>
          <a:lstStyle/>
          <a:p>
            <a:r>
              <a:rPr lang="hu-HU" dirty="0"/>
              <a:t>Made </a:t>
            </a:r>
            <a:r>
              <a:rPr lang="hu-HU" dirty="0" err="1"/>
              <a:t>by</a:t>
            </a:r>
            <a:r>
              <a:rPr lang="hu-HU" dirty="0"/>
              <a:t>:</a:t>
            </a:r>
          </a:p>
          <a:p>
            <a:r>
              <a:rPr lang="hu-HU" dirty="0" err="1"/>
              <a:t>Baczur</a:t>
            </a:r>
            <a:r>
              <a:rPr lang="hu-HU" dirty="0"/>
              <a:t> Zsolt,</a:t>
            </a:r>
          </a:p>
          <a:p>
            <a:r>
              <a:rPr lang="hu-HU" dirty="0"/>
              <a:t>Békés Zoltán,</a:t>
            </a:r>
          </a:p>
          <a:p>
            <a:r>
              <a:rPr lang="hu-HU" dirty="0"/>
              <a:t>Magyar Tamás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4" y="2540317"/>
            <a:ext cx="63436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95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-1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Forms and interactions</a:t>
            </a:r>
            <a:endParaRPr lang="hu-HU" sz="4000" b="1" dirty="0"/>
          </a:p>
        </p:txBody>
      </p:sp>
      <p:sp>
        <p:nvSpPr>
          <p:cNvPr id="2" name="Szövegdoboz 1"/>
          <p:cNvSpPr txBox="1"/>
          <p:nvPr/>
        </p:nvSpPr>
        <p:spPr>
          <a:xfrm>
            <a:off x="3536154" y="2540109"/>
            <a:ext cx="79962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Validation at login and data entry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Display error messages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Dynamic fields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14653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-1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/>
              <a:t>UI and UX</a:t>
            </a:r>
            <a:endParaRPr lang="hu-HU" sz="4000" b="1" dirty="0"/>
          </a:p>
        </p:txBody>
      </p:sp>
      <p:sp>
        <p:nvSpPr>
          <p:cNvPr id="2" name="Szövegdoboz 1"/>
          <p:cNvSpPr txBox="1"/>
          <p:nvPr/>
        </p:nvSpPr>
        <p:spPr>
          <a:xfrm>
            <a:off x="3638549" y="2736502"/>
            <a:ext cx="85534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Recyclable components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Consistent design and logic 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Troubleshooting and feedback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197951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-1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/>
              <a:t>Frontend Testing</a:t>
            </a:r>
            <a:endParaRPr lang="hu-HU" sz="4000" b="1" dirty="0"/>
          </a:p>
        </p:txBody>
      </p:sp>
      <p:sp>
        <p:nvSpPr>
          <p:cNvPr id="2" name="Szövegdoboz 1"/>
          <p:cNvSpPr txBox="1"/>
          <p:nvPr/>
        </p:nvSpPr>
        <p:spPr>
          <a:xfrm>
            <a:off x="3705225" y="2521059"/>
            <a:ext cx="63888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Browser compatibility: Chrome, Firefox</a:t>
            </a:r>
            <a:r>
              <a:rPr lang="hu-HU" sz="2800" dirty="0"/>
              <a:t>, </a:t>
            </a:r>
            <a:r>
              <a:rPr lang="hu-HU" sz="2800" dirty="0" err="1"/>
              <a:t>Brave</a:t>
            </a:r>
            <a:r>
              <a:rPr lang="en-US" sz="2800" dirty="0"/>
              <a:t>, Edge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Check responsiveness on different devices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862147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-1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 err="1"/>
              <a:t>Future</a:t>
            </a:r>
            <a:r>
              <a:rPr lang="hu-HU" sz="4000" b="1" dirty="0"/>
              <a:t> of </a:t>
            </a:r>
            <a:r>
              <a:rPr lang="hu-HU" sz="4000" b="1" dirty="0" err="1"/>
              <a:t>this</a:t>
            </a:r>
            <a:r>
              <a:rPr lang="hu-HU" sz="4000" b="1" dirty="0"/>
              <a:t> project</a:t>
            </a:r>
          </a:p>
        </p:txBody>
      </p:sp>
      <p:sp>
        <p:nvSpPr>
          <p:cNvPr id="2" name="Szövegdoboz 1"/>
          <p:cNvSpPr txBox="1"/>
          <p:nvPr/>
        </p:nvSpPr>
        <p:spPr>
          <a:xfrm>
            <a:off x="3667125" y="2721113"/>
            <a:ext cx="5800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Implement</a:t>
            </a:r>
            <a:r>
              <a:rPr lang="hu-HU" sz="2800" dirty="0"/>
              <a:t> </a:t>
            </a:r>
            <a:r>
              <a:rPr lang="hu-HU" sz="2800" dirty="0" err="1"/>
              <a:t>Dark</a:t>
            </a:r>
            <a:r>
              <a:rPr lang="hu-HU" sz="2800" dirty="0"/>
              <a:t> </a:t>
            </a:r>
            <a:r>
              <a:rPr lang="hu-HU" sz="2800" dirty="0" err="1"/>
              <a:t>Mode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Can</a:t>
            </a:r>
            <a:r>
              <a:rPr lang="hu-HU" sz="2800" dirty="0"/>
              <a:t> be </a:t>
            </a:r>
            <a:r>
              <a:rPr lang="hu-HU" sz="2800" dirty="0" err="1"/>
              <a:t>used</a:t>
            </a:r>
            <a:r>
              <a:rPr lang="hu-HU" sz="2800" dirty="0"/>
              <a:t> in </a:t>
            </a:r>
            <a:r>
              <a:rPr lang="hu-HU" sz="2800" dirty="0" err="1"/>
              <a:t>different</a:t>
            </a:r>
            <a:r>
              <a:rPr lang="hu-HU" sz="2800" dirty="0"/>
              <a:t> </a:t>
            </a:r>
            <a:r>
              <a:rPr lang="hu-HU" sz="2800" dirty="0" err="1"/>
              <a:t>languages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23420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14484" y="2576513"/>
            <a:ext cx="8963025" cy="1181099"/>
          </a:xfrm>
        </p:spPr>
        <p:txBody>
          <a:bodyPr>
            <a:noAutofit/>
          </a:bodyPr>
          <a:lstStyle/>
          <a:p>
            <a:r>
              <a:rPr lang="hu-HU" sz="4800" b="1" dirty="0">
                <a:solidFill>
                  <a:srgbClr val="009DF7"/>
                </a:solidFill>
              </a:rPr>
              <a:t>THANK YOU FOR YOUR ATTENTION!</a:t>
            </a:r>
            <a:endParaRPr lang="hu-HU" sz="4800" dirty="0">
              <a:solidFill>
                <a:srgbClr val="009DF7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532" y="197167"/>
            <a:ext cx="2252931" cy="46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9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Cím 4"/>
          <p:cNvSpPr>
            <a:spLocks noGrp="1"/>
          </p:cNvSpPr>
          <p:nvPr>
            <p:ph type="ctrTitle"/>
          </p:nvPr>
        </p:nvSpPr>
        <p:spPr>
          <a:xfrm>
            <a:off x="-1" y="95250"/>
            <a:ext cx="12192000" cy="552449"/>
          </a:xfrm>
        </p:spPr>
        <p:txBody>
          <a:bodyPr>
            <a:noAutofit/>
          </a:bodyPr>
          <a:lstStyle/>
          <a:p>
            <a:r>
              <a:rPr lang="hu-HU" sz="4000" b="1" dirty="0"/>
              <a:t>The </a:t>
            </a:r>
            <a:r>
              <a:rPr lang="hu-HU" sz="4000" b="1" dirty="0" err="1"/>
              <a:t>purpose</a:t>
            </a:r>
            <a:r>
              <a:rPr lang="hu-HU" sz="4000" b="1" dirty="0"/>
              <a:t> of </a:t>
            </a:r>
            <a:r>
              <a:rPr lang="hu-HU" sz="4000" b="1" dirty="0" err="1"/>
              <a:t>the</a:t>
            </a:r>
            <a:r>
              <a:rPr lang="hu-HU" sz="4000" b="1" dirty="0"/>
              <a:t> project</a:t>
            </a:r>
          </a:p>
        </p:txBody>
      </p:sp>
      <p:sp>
        <p:nvSpPr>
          <p:cNvPr id="7" name="Alcím 6"/>
          <p:cNvSpPr>
            <a:spLocks noGrp="1"/>
          </p:cNvSpPr>
          <p:nvPr>
            <p:ph type="subTitle" idx="1"/>
          </p:nvPr>
        </p:nvSpPr>
        <p:spPr>
          <a:xfrm>
            <a:off x="2647949" y="2039938"/>
            <a:ext cx="8467725" cy="165576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b="1" dirty="0"/>
              <a:t>D</a:t>
            </a:r>
            <a:r>
              <a:rPr lang="en-US" sz="2400" b="1" dirty="0" err="1"/>
              <a:t>esign</a:t>
            </a:r>
            <a:r>
              <a:rPr lang="en-US" sz="2400" b="1" dirty="0"/>
              <a:t> and implement an ERP system </a:t>
            </a:r>
            <a:r>
              <a:rPr lang="en-US" sz="2400" dirty="0"/>
              <a:t>for a real, physically operating store called Botanika </a:t>
            </a:r>
            <a:r>
              <a:rPr lang="en-US" sz="2400" dirty="0" err="1"/>
              <a:t>Kft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Our ERP (Enterprise Resource Planning) system is called </a:t>
            </a:r>
            <a:r>
              <a:rPr lang="en-US" sz="2400" b="1" dirty="0" err="1"/>
              <a:t>sERPa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1279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85725"/>
            <a:ext cx="12192000" cy="654281"/>
          </a:xfrm>
        </p:spPr>
        <p:txBody>
          <a:bodyPr>
            <a:normAutofit/>
          </a:bodyPr>
          <a:lstStyle/>
          <a:p>
            <a:r>
              <a:rPr lang="hu-HU" sz="4000" b="1" dirty="0" err="1"/>
              <a:t>Teamwork</a:t>
            </a:r>
            <a:r>
              <a:rPr lang="hu-HU" sz="4000" b="1" dirty="0"/>
              <a:t>, </a:t>
            </a:r>
            <a:r>
              <a:rPr lang="hu-HU" sz="4000" b="1" dirty="0" err="1"/>
              <a:t>communication</a:t>
            </a:r>
            <a:endParaRPr lang="hu-HU" sz="4000" b="1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49" y="2767093"/>
            <a:ext cx="2552700" cy="1435894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892" y="2949271"/>
            <a:ext cx="2890838" cy="1071537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2147887" y="1763518"/>
            <a:ext cx="1002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/>
              <a:t>Database</a:t>
            </a:r>
            <a:r>
              <a:rPr lang="hu-HU" sz="2800" dirty="0"/>
              <a:t>, Backend, Frontend </a:t>
            </a:r>
            <a:r>
              <a:rPr lang="hu-HU" sz="2800" dirty="0" err="1"/>
              <a:t>separation</a:t>
            </a:r>
            <a:endParaRPr lang="hu-HU" sz="2800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2147887" y="2425720"/>
            <a:ext cx="1002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Program </a:t>
            </a:r>
            <a:r>
              <a:rPr lang="hu-HU" sz="2800" dirty="0" err="1"/>
              <a:t>used</a:t>
            </a:r>
            <a:r>
              <a:rPr lang="hu-HU" sz="2800" dirty="0"/>
              <a:t> </a:t>
            </a:r>
            <a:r>
              <a:rPr lang="hu-HU" sz="2800" dirty="0" err="1"/>
              <a:t>for</a:t>
            </a:r>
            <a:r>
              <a:rPr lang="hu-HU" sz="2800" dirty="0"/>
              <a:t> </a:t>
            </a:r>
            <a:r>
              <a:rPr lang="hu-HU" sz="2800" dirty="0" err="1"/>
              <a:t>communication</a:t>
            </a:r>
            <a:r>
              <a:rPr lang="hu-HU" sz="2800" dirty="0"/>
              <a:t> and </a:t>
            </a:r>
            <a:r>
              <a:rPr lang="hu-HU" sz="2800" dirty="0" err="1"/>
              <a:t>teamwork</a:t>
            </a:r>
            <a:r>
              <a:rPr lang="hu-HU" sz="2800" dirty="0"/>
              <a:t>: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2162175" y="3986423"/>
            <a:ext cx="1002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Program </a:t>
            </a:r>
            <a:r>
              <a:rPr lang="hu-HU" sz="2800" dirty="0" err="1"/>
              <a:t>used</a:t>
            </a:r>
            <a:r>
              <a:rPr lang="hu-HU" sz="2800" dirty="0"/>
              <a:t> </a:t>
            </a:r>
            <a:r>
              <a:rPr lang="hu-HU" sz="2800" dirty="0" err="1"/>
              <a:t>for</a:t>
            </a:r>
            <a:r>
              <a:rPr lang="hu-HU" sz="2800" dirty="0"/>
              <a:t> </a:t>
            </a:r>
            <a:r>
              <a:rPr lang="hu-HU" sz="2800" dirty="0" err="1"/>
              <a:t>work</a:t>
            </a:r>
            <a:r>
              <a:rPr lang="hu-HU" sz="2800" dirty="0"/>
              <a:t>:</a:t>
            </a:r>
          </a:p>
        </p:txBody>
      </p:sp>
      <p:pic>
        <p:nvPicPr>
          <p:cNvPr id="4100" name="Picture 4" descr="File:Visual Studio Code 1.35 icon.svg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487" y="476942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Xampp Logo transparent PNG - Stick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287" y="4769421"/>
            <a:ext cx="91033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file type drawio&quot; Icon - Download for free – Iconduck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635" y="476942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Kép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599" y="4769421"/>
            <a:ext cx="914400" cy="914400"/>
          </a:xfrm>
          <a:prstGeom prst="rect">
            <a:avLst/>
          </a:prstGeom>
        </p:spPr>
      </p:pic>
      <p:pic>
        <p:nvPicPr>
          <p:cNvPr id="1026" name="Picture 2" descr="phpMyAdmin Logo PNG Vector, Icon (4096 x 4096) Free download">
            <a:extLst>
              <a:ext uri="{FF2B5EF4-FFF2-40B4-BE49-F238E27FC236}">
                <a16:creationId xmlns:a16="http://schemas.microsoft.com/office/drawing/2014/main" id="{5CE924AA-09CA-8038-C92B-A5A9E2D18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835" y="476942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07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-1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 err="1"/>
              <a:t>Functions</a:t>
            </a:r>
            <a:endParaRPr lang="hu-HU" sz="4000" b="1" dirty="0"/>
          </a:p>
        </p:txBody>
      </p:sp>
      <p:sp>
        <p:nvSpPr>
          <p:cNvPr id="9" name="Szövegdoboz 8"/>
          <p:cNvSpPr txBox="1"/>
          <p:nvPr/>
        </p:nvSpPr>
        <p:spPr>
          <a:xfrm>
            <a:off x="3352800" y="2219325"/>
            <a:ext cx="74771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Manage</a:t>
            </a:r>
            <a:r>
              <a:rPr lang="hu-HU" sz="2800" dirty="0"/>
              <a:t> </a:t>
            </a:r>
            <a:r>
              <a:rPr lang="hu-HU" sz="2800" dirty="0" err="1"/>
              <a:t>sales</a:t>
            </a:r>
            <a:r>
              <a:rPr lang="hu-HU" sz="2800" dirty="0"/>
              <a:t> </a:t>
            </a:r>
            <a:r>
              <a:rPr lang="hu-HU" sz="2800" dirty="0" err="1"/>
              <a:t>with</a:t>
            </a:r>
            <a:r>
              <a:rPr lang="hu-HU" sz="2800" dirty="0"/>
              <a:t> and </a:t>
            </a:r>
            <a:r>
              <a:rPr lang="hu-HU" sz="2800" dirty="0" err="1"/>
              <a:t>create</a:t>
            </a:r>
            <a:r>
              <a:rPr lang="hu-HU" sz="2800" dirty="0"/>
              <a:t> </a:t>
            </a:r>
            <a:r>
              <a:rPr lang="hu-HU" sz="2800" dirty="0" err="1"/>
              <a:t>bills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Add and </a:t>
            </a:r>
            <a:r>
              <a:rPr lang="hu-HU" sz="2800" dirty="0" err="1"/>
              <a:t>manage</a:t>
            </a:r>
            <a:r>
              <a:rPr lang="hu-HU" sz="2800" dirty="0"/>
              <a:t> </a:t>
            </a:r>
            <a:r>
              <a:rPr lang="hu-HU" sz="2800" dirty="0" err="1"/>
              <a:t>products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Add and </a:t>
            </a:r>
            <a:r>
              <a:rPr lang="hu-HU" sz="2800" dirty="0" err="1"/>
              <a:t>manage</a:t>
            </a:r>
            <a:r>
              <a:rPr lang="hu-HU" sz="2800" dirty="0"/>
              <a:t> </a:t>
            </a:r>
            <a:r>
              <a:rPr lang="hu-HU" sz="2800" dirty="0" err="1"/>
              <a:t>partners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Add and </a:t>
            </a:r>
            <a:r>
              <a:rPr lang="hu-HU" sz="2800" dirty="0" err="1"/>
              <a:t>manage</a:t>
            </a:r>
            <a:r>
              <a:rPr lang="hu-HU" sz="2800" dirty="0"/>
              <a:t> </a:t>
            </a:r>
            <a:r>
              <a:rPr lang="hu-HU" sz="2800" dirty="0" err="1"/>
              <a:t>employees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46283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-1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/>
              <a:t>Main </a:t>
            </a:r>
            <a:r>
              <a:rPr lang="hu-HU" sz="4000" b="1" dirty="0" err="1"/>
              <a:t>tables</a:t>
            </a:r>
            <a:r>
              <a:rPr lang="hu-HU" sz="4000" b="1" dirty="0"/>
              <a:t> and </a:t>
            </a:r>
            <a:r>
              <a:rPr lang="hu-HU" sz="4000" b="1" dirty="0" err="1"/>
              <a:t>triggers</a:t>
            </a:r>
            <a:endParaRPr lang="hu-HU" sz="4000" b="1" dirty="0"/>
          </a:p>
        </p:txBody>
      </p:sp>
      <p:sp>
        <p:nvSpPr>
          <p:cNvPr id="9" name="Szövegdoboz 8"/>
          <p:cNvSpPr txBox="1"/>
          <p:nvPr/>
        </p:nvSpPr>
        <p:spPr>
          <a:xfrm>
            <a:off x="1840705" y="2459504"/>
            <a:ext cx="30170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tbl_customers</a:t>
            </a:r>
            <a:endParaRPr lang="hu-H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tbl_staff</a:t>
            </a:r>
            <a:endParaRPr lang="hu-H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tbl_enter</a:t>
            </a:r>
            <a:endParaRPr lang="hu-H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tbl_qualification</a:t>
            </a:r>
            <a:endParaRPr lang="hu-H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tbl_mycompany</a:t>
            </a:r>
            <a:endParaRPr lang="hu-H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tbl_product</a:t>
            </a:r>
            <a:endParaRPr lang="hu-H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000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7C842FE-00F3-EDD2-C1EE-5DE3B763BACA}"/>
              </a:ext>
            </a:extLst>
          </p:cNvPr>
          <p:cNvSpPr txBox="1"/>
          <p:nvPr/>
        </p:nvSpPr>
        <p:spPr>
          <a:xfrm>
            <a:off x="7617619" y="2151727"/>
            <a:ext cx="56578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hu-H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calculate_total_price_on_insert_sale</a:t>
            </a:r>
            <a:endParaRPr lang="hu-H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calculate_total_price_on_insert_buy</a:t>
            </a:r>
            <a:endParaRPr lang="hu-H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update_balance_on_insert_sale</a:t>
            </a:r>
            <a:endParaRPr lang="hu-H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update_balance_on_insert_buy</a:t>
            </a:r>
            <a:endParaRPr lang="hu-H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update_stock_on_insert_buy</a:t>
            </a:r>
            <a:endParaRPr lang="hu-H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update_stock_on_insert_sale</a:t>
            </a:r>
            <a:endParaRPr lang="hu-HU" sz="2000" dirty="0"/>
          </a:p>
          <a:p>
            <a:endParaRPr lang="en-US" sz="2000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5356057-BD76-52F6-1B9A-87AA1006CAEE}"/>
              </a:ext>
            </a:extLst>
          </p:cNvPr>
          <p:cNvSpPr txBox="1"/>
          <p:nvPr/>
        </p:nvSpPr>
        <p:spPr>
          <a:xfrm>
            <a:off x="4107658" y="2459504"/>
            <a:ext cx="63388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tbl_brand</a:t>
            </a:r>
            <a:endParaRPr lang="hu-H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tbl_category</a:t>
            </a:r>
            <a:endParaRPr lang="hu-H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tbl_buy</a:t>
            </a:r>
            <a:endParaRPr lang="hu-H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tbl_sale</a:t>
            </a:r>
            <a:endParaRPr lang="hu-H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tbl_finance</a:t>
            </a:r>
            <a:endParaRPr lang="hu-H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tbl_constant</a:t>
            </a:r>
            <a:endParaRPr lang="hu-HU" sz="2000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09F457F1-2474-A4D3-0696-2B038CDC8FC0}"/>
              </a:ext>
            </a:extLst>
          </p:cNvPr>
          <p:cNvSpPr txBox="1"/>
          <p:nvPr/>
        </p:nvSpPr>
        <p:spPr>
          <a:xfrm>
            <a:off x="3349228" y="1782395"/>
            <a:ext cx="2643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1800" b="1" dirty="0" err="1"/>
              <a:t>Tables</a:t>
            </a:r>
            <a:r>
              <a:rPr lang="hu-HU" sz="1800" b="1" dirty="0"/>
              <a:t>:</a:t>
            </a:r>
            <a:endParaRPr lang="hu-HU" sz="1800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A5D8C17D-729E-0D4F-8118-BB4338FA501E}"/>
              </a:ext>
            </a:extLst>
          </p:cNvPr>
          <p:cNvSpPr txBox="1"/>
          <p:nvPr/>
        </p:nvSpPr>
        <p:spPr>
          <a:xfrm>
            <a:off x="8902303" y="1843951"/>
            <a:ext cx="2643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1800" b="1" dirty="0" err="1"/>
              <a:t>Triggers</a:t>
            </a:r>
            <a:r>
              <a:rPr lang="hu-HU" sz="1800" b="1" dirty="0"/>
              <a:t>: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65706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-1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 err="1"/>
              <a:t>Database</a:t>
            </a:r>
            <a:r>
              <a:rPr lang="hu-HU" sz="4000" b="1" dirty="0"/>
              <a:t> </a:t>
            </a:r>
            <a:r>
              <a:rPr lang="hu-HU" sz="4000" b="1" dirty="0" err="1"/>
              <a:t>Diagrams</a:t>
            </a:r>
            <a:endParaRPr lang="hu-HU" sz="4000" b="1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09F457F1-2474-A4D3-0696-2B038CDC8FC0}"/>
              </a:ext>
            </a:extLst>
          </p:cNvPr>
          <p:cNvSpPr txBox="1"/>
          <p:nvPr/>
        </p:nvSpPr>
        <p:spPr>
          <a:xfrm>
            <a:off x="3895724" y="1538828"/>
            <a:ext cx="26431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ER </a:t>
            </a:r>
            <a:r>
              <a:rPr lang="hu-HU" sz="2400" dirty="0" err="1"/>
              <a:t>Model</a:t>
            </a:r>
            <a:endParaRPr lang="hu-HU" sz="2400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A5D8C17D-729E-0D4F-8118-BB4338FA501E}"/>
              </a:ext>
            </a:extLst>
          </p:cNvPr>
          <p:cNvSpPr txBox="1"/>
          <p:nvPr/>
        </p:nvSpPr>
        <p:spPr>
          <a:xfrm>
            <a:off x="3895724" y="2729172"/>
            <a:ext cx="26431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Normalized</a:t>
            </a:r>
            <a:r>
              <a:rPr lang="hu-HU" sz="2400" dirty="0"/>
              <a:t> ERD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A1396199-E4E0-3C62-E0F6-58DA60EA7F3A}"/>
              </a:ext>
            </a:extLst>
          </p:cNvPr>
          <p:cNvSpPr txBox="1"/>
          <p:nvPr/>
        </p:nvSpPr>
        <p:spPr>
          <a:xfrm>
            <a:off x="3895724" y="21347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Simple, compound, multivalued, derived attributes.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822EE2BB-1BFF-9E08-7892-95912EF465E5}"/>
              </a:ext>
            </a:extLst>
          </p:cNvPr>
          <p:cNvSpPr txBox="1"/>
          <p:nvPr/>
        </p:nvSpPr>
        <p:spPr>
          <a:xfrm>
            <a:off x="3895724" y="3428999"/>
            <a:ext cx="68865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i="1" dirty="0"/>
              <a:t>Depending on the relationships, some attributes or relations became separate tables.</a:t>
            </a:r>
          </a:p>
          <a:p>
            <a:pPr fontAlgn="base"/>
            <a:endParaRPr lang="en-US" i="1" dirty="0"/>
          </a:p>
          <a:p>
            <a:pPr fontAlgn="base"/>
            <a:r>
              <a:rPr lang="en-US" i="1" dirty="0"/>
              <a:t>The </a:t>
            </a:r>
            <a:r>
              <a:rPr lang="en-US" b="1" i="1" dirty="0"/>
              <a:t>normalized</a:t>
            </a:r>
            <a:r>
              <a:rPr lang="en-US" i="1" dirty="0"/>
              <a:t> model is:</a:t>
            </a:r>
          </a:p>
          <a:p>
            <a:pPr fontAlgn="base"/>
            <a:endParaRPr lang="en-US" i="1" dirty="0"/>
          </a:p>
          <a:p>
            <a:pPr fontAlgn="base"/>
            <a:r>
              <a:rPr lang="en-US" b="1" i="1" dirty="0"/>
              <a:t>redundancy-free</a:t>
            </a:r>
            <a:r>
              <a:rPr lang="en-US" i="1" dirty="0"/>
              <a:t> or low redundancy</a:t>
            </a:r>
          </a:p>
          <a:p>
            <a:pPr fontAlgn="base"/>
            <a:endParaRPr lang="en-US" i="1" dirty="0"/>
          </a:p>
          <a:p>
            <a:pPr fontAlgn="base"/>
            <a:r>
              <a:rPr lang="en-US" b="1" i="1" dirty="0"/>
              <a:t>consistent</a:t>
            </a:r>
            <a:r>
              <a:rPr lang="en-US" i="1" dirty="0"/>
              <a:t> (no contradictions)</a:t>
            </a:r>
          </a:p>
          <a:p>
            <a:pPr fontAlgn="base"/>
            <a:endParaRPr lang="en-US" i="1" dirty="0"/>
          </a:p>
          <a:p>
            <a:pPr fontAlgn="base"/>
            <a:r>
              <a:rPr lang="en-US" b="1" i="1" dirty="0"/>
              <a:t>good data integrity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02787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-1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err="1"/>
              <a:t>Speed</a:t>
            </a:r>
            <a:r>
              <a:rPr lang="hu-HU" sz="2800" dirty="0"/>
              <a:t> and SQL </a:t>
            </a:r>
            <a:r>
              <a:rPr lang="hu-HU" sz="2800" dirty="0" err="1"/>
              <a:t>Implementation</a:t>
            </a:r>
            <a:r>
              <a:rPr lang="hu-HU" sz="2800" dirty="0"/>
              <a:t> 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09F457F1-2474-A4D3-0696-2B038CDC8FC0}"/>
              </a:ext>
            </a:extLst>
          </p:cNvPr>
          <p:cNvSpPr txBox="1"/>
          <p:nvPr/>
        </p:nvSpPr>
        <p:spPr>
          <a:xfrm>
            <a:off x="3895724" y="1538828"/>
            <a:ext cx="3752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800" dirty="0"/>
              <a:t>D</a:t>
            </a:r>
            <a:r>
              <a:rPr lang="en-US" sz="2800" dirty="0" err="1"/>
              <a:t>enormalizat</a:t>
            </a:r>
            <a:r>
              <a:rPr lang="hu-HU" sz="2800" dirty="0"/>
              <a:t>i</a:t>
            </a:r>
            <a:r>
              <a:rPr lang="en-US" sz="2800" dirty="0"/>
              <a:t>on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56866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-1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/>
              <a:t>Backend</a:t>
            </a:r>
          </a:p>
        </p:txBody>
      </p:sp>
      <p:sp>
        <p:nvSpPr>
          <p:cNvPr id="2" name="Szövegdoboz 1"/>
          <p:cNvSpPr txBox="1"/>
          <p:nvPr/>
        </p:nvSpPr>
        <p:spPr>
          <a:xfrm>
            <a:off x="3657598" y="1108204"/>
            <a:ext cx="853440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PHP + MVC</a:t>
            </a:r>
            <a:r>
              <a:rPr lang="hu-HU" sz="2800" dirty="0"/>
              <a:t> + </a:t>
            </a:r>
            <a:r>
              <a:rPr lang="en-US" sz="2800" dirty="0"/>
              <a:t>Router</a:t>
            </a:r>
            <a:endParaRPr lang="hu-H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err="1"/>
              <a:t>Role</a:t>
            </a:r>
            <a:r>
              <a:rPr lang="hu-HU" sz="2800" dirty="0"/>
              <a:t> </a:t>
            </a:r>
            <a:r>
              <a:rPr lang="hu-HU" sz="2800" dirty="0" err="1"/>
              <a:t>authentication</a:t>
            </a:r>
            <a:endParaRPr lang="hu-H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Session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Password hashing</a:t>
            </a:r>
            <a:endParaRPr lang="hu-H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err="1"/>
              <a:t>Generate</a:t>
            </a:r>
            <a:r>
              <a:rPr lang="hu-HU" sz="2800" dirty="0"/>
              <a:t> PDF </a:t>
            </a:r>
            <a:r>
              <a:rPr lang="hu-HU" sz="2800" dirty="0" err="1"/>
              <a:t>bills</a:t>
            </a:r>
            <a:endParaRPr lang="hu-H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CRUD </a:t>
            </a:r>
            <a:r>
              <a:rPr lang="hu-HU" sz="2800" dirty="0" err="1"/>
              <a:t>operations</a:t>
            </a:r>
            <a:r>
              <a:rPr lang="hu-HU" sz="2800" dirty="0"/>
              <a:t>: </a:t>
            </a:r>
            <a:r>
              <a:rPr lang="hu-HU" sz="2800" dirty="0" err="1"/>
              <a:t>products</a:t>
            </a:r>
            <a:r>
              <a:rPr lang="hu-HU" sz="2800" dirty="0"/>
              <a:t>, </a:t>
            </a:r>
            <a:r>
              <a:rPr lang="hu-HU" sz="2800" dirty="0" err="1"/>
              <a:t>partners</a:t>
            </a:r>
            <a:r>
              <a:rPr lang="hu-HU" sz="2800" dirty="0"/>
              <a:t>, </a:t>
            </a:r>
            <a:r>
              <a:rPr lang="hu-HU" sz="2800" dirty="0" err="1"/>
              <a:t>employees</a:t>
            </a:r>
            <a:r>
              <a:rPr lang="hu-HU" sz="2800" dirty="0"/>
              <a:t>, </a:t>
            </a:r>
            <a:r>
              <a:rPr lang="hu-HU" sz="2800" dirty="0" err="1"/>
              <a:t>sales</a:t>
            </a:r>
            <a:endParaRPr lang="hu-H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PDF </a:t>
            </a:r>
            <a:r>
              <a:rPr lang="hu-HU" sz="2800" dirty="0" err="1"/>
              <a:t>invoice</a:t>
            </a:r>
            <a:r>
              <a:rPr lang="hu-HU" sz="2800" dirty="0"/>
              <a:t> </a:t>
            </a:r>
            <a:r>
              <a:rPr lang="hu-HU" sz="2800" dirty="0" err="1"/>
              <a:t>generation</a:t>
            </a:r>
            <a:r>
              <a:rPr lang="hu-HU" sz="2800" dirty="0"/>
              <a:t> – TCPDF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err="1"/>
              <a:t>Error</a:t>
            </a:r>
            <a:r>
              <a:rPr lang="hu-HU" sz="2800" dirty="0"/>
              <a:t> </a:t>
            </a:r>
            <a:r>
              <a:rPr lang="hu-HU" sz="2800" dirty="0" err="1"/>
              <a:t>handling</a:t>
            </a:r>
            <a:r>
              <a:rPr lang="hu-HU" sz="2800" dirty="0"/>
              <a:t>, </a:t>
            </a:r>
            <a:r>
              <a:rPr lang="hu-HU" sz="2800" dirty="0" err="1"/>
              <a:t>validation</a:t>
            </a:r>
            <a:r>
              <a:rPr lang="hu-HU" sz="2800" dirty="0"/>
              <a:t> (</a:t>
            </a:r>
            <a:r>
              <a:rPr lang="hu-HU" sz="2800" dirty="0" err="1"/>
              <a:t>e.g</a:t>
            </a:r>
            <a:r>
              <a:rPr lang="hu-HU" sz="2800" dirty="0"/>
              <a:t>. </a:t>
            </a:r>
            <a:r>
              <a:rPr lang="hu-HU" sz="2800" dirty="0" err="1"/>
              <a:t>handling</a:t>
            </a:r>
            <a:r>
              <a:rPr lang="hu-HU" sz="2800" dirty="0"/>
              <a:t> </a:t>
            </a:r>
            <a:r>
              <a:rPr lang="hu-HU" sz="2800" dirty="0" err="1"/>
              <a:t>empty</a:t>
            </a:r>
            <a:r>
              <a:rPr lang="hu-HU" sz="2800" dirty="0"/>
              <a:t> </a:t>
            </a:r>
            <a:r>
              <a:rPr lang="hu-HU" sz="2800" dirty="0" err="1"/>
              <a:t>fields</a:t>
            </a:r>
            <a:r>
              <a:rPr lang="hu-HU" sz="2800" dirty="0"/>
              <a:t>, non-</a:t>
            </a:r>
            <a:r>
              <a:rPr lang="hu-HU" sz="2800" dirty="0" err="1"/>
              <a:t>existent</a:t>
            </a:r>
            <a:r>
              <a:rPr lang="hu-HU" sz="2800" dirty="0"/>
              <a:t> </a:t>
            </a:r>
            <a:r>
              <a:rPr lang="hu-HU" sz="2800" dirty="0" err="1"/>
              <a:t>data</a:t>
            </a:r>
            <a:r>
              <a:rPr lang="hu-HU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err="1"/>
              <a:t>Prepared</a:t>
            </a:r>
            <a:r>
              <a:rPr lang="hu-HU" sz="2800" dirty="0"/>
              <a:t> </a:t>
            </a:r>
            <a:r>
              <a:rPr lang="hu-HU" sz="2800" dirty="0" err="1"/>
              <a:t>statements</a:t>
            </a:r>
            <a:r>
              <a:rPr lang="hu-HU" sz="2800" dirty="0"/>
              <a:t> </a:t>
            </a:r>
            <a:r>
              <a:rPr lang="hu-HU" sz="2800" dirty="0" err="1"/>
              <a:t>against</a:t>
            </a:r>
            <a:r>
              <a:rPr lang="hu-HU" sz="2800" dirty="0"/>
              <a:t> SQL </a:t>
            </a:r>
            <a:r>
              <a:rPr lang="hu-HU" sz="2800" dirty="0" err="1"/>
              <a:t>injection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174916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-1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/>
              <a:t>Frontend </a:t>
            </a:r>
            <a:r>
              <a:rPr lang="hu-HU" sz="4000" b="1" dirty="0" err="1"/>
              <a:t>languages</a:t>
            </a:r>
            <a:endParaRPr lang="hu-HU" sz="4000" b="1" dirty="0"/>
          </a:p>
        </p:txBody>
      </p:sp>
      <p:sp>
        <p:nvSpPr>
          <p:cNvPr id="2" name="Szövegdoboz 1"/>
          <p:cNvSpPr txBox="1"/>
          <p:nvPr/>
        </p:nvSpPr>
        <p:spPr>
          <a:xfrm>
            <a:off x="3676650" y="2305615"/>
            <a:ext cx="57578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Html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TailwindCSS</a:t>
            </a:r>
            <a:r>
              <a:rPr lang="hu-HU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Chart.js</a:t>
            </a:r>
          </a:p>
        </p:txBody>
      </p:sp>
    </p:spTree>
    <p:extLst>
      <p:ext uri="{BB962C8B-B14F-4D97-AF65-F5344CB8AC3E}">
        <p14:creationId xmlns:p14="http://schemas.microsoft.com/office/powerpoint/2010/main" val="287472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375</Words>
  <Application>Microsoft Office PowerPoint</Application>
  <PresentationFormat>Szélesvásznú</PresentationFormat>
  <Paragraphs>90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Office-téma</vt:lpstr>
      <vt:lpstr>Baranya Vármegyei SzC Radnóti Miklós Közgazdasági Technikum</vt:lpstr>
      <vt:lpstr>The purpose of the project</vt:lpstr>
      <vt:lpstr>Teamwork, communication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Baranya Vármegyei SzC Radnóti Miklós Közgazdasági Technikum</dc:title>
  <dc:creator>rad</dc:creator>
  <cp:lastModifiedBy>Tamás Magyar</cp:lastModifiedBy>
  <cp:revision>21</cp:revision>
  <dcterms:created xsi:type="dcterms:W3CDTF">2025-04-28T15:39:21Z</dcterms:created>
  <dcterms:modified xsi:type="dcterms:W3CDTF">2025-05-09T11:45:04Z</dcterms:modified>
</cp:coreProperties>
</file>