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3" r:id="rId9"/>
    <p:sldId id="261" r:id="rId10"/>
    <p:sldId id="265" r:id="rId11"/>
    <p:sldId id="267" r:id="rId12"/>
    <p:sldId id="266" r:id="rId13"/>
    <p:sldId id="262" r:id="rId14"/>
    <p:sldId id="26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3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3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3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7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8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4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8112" y="307744"/>
            <a:ext cx="4295775" cy="1263535"/>
          </a:xfrm>
        </p:spPr>
        <p:txBody>
          <a:bodyPr>
            <a:normAutofit/>
          </a:bodyPr>
          <a:lstStyle/>
          <a:p>
            <a:r>
              <a:rPr lang="hu-HU" sz="2800" b="1" dirty="0"/>
              <a:t>Baranya Vármegyei </a:t>
            </a:r>
            <a:r>
              <a:rPr lang="hu-HU" sz="2800" b="1" dirty="0" err="1"/>
              <a:t>SzC</a:t>
            </a:r>
            <a:r>
              <a:rPr lang="hu-HU" sz="2800" b="1" dirty="0"/>
              <a:t> Radnóti Miklós Közgazdasági Technikum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46967" y="4804756"/>
            <a:ext cx="3469178" cy="168332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Made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  <a:p>
            <a:r>
              <a:rPr lang="hu-HU" dirty="0" err="1"/>
              <a:t>Baczur</a:t>
            </a:r>
            <a:r>
              <a:rPr lang="hu-HU" dirty="0"/>
              <a:t> Zsolt,</a:t>
            </a:r>
          </a:p>
          <a:p>
            <a:r>
              <a:rPr lang="hu-HU" dirty="0"/>
              <a:t>Békés Zoltán,</a:t>
            </a:r>
          </a:p>
          <a:p>
            <a:r>
              <a:rPr lang="hu-HU" dirty="0"/>
              <a:t>Magyar Tamás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4" y="2540317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Forms and interactions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536154" y="2540109"/>
            <a:ext cx="7996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at login and data entry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error messages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fields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UI and UX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38549" y="2736502"/>
            <a:ext cx="85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Recyclable components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design and logic 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Troubleshooting and feedback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79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Frontend Testing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705225" y="2521059"/>
            <a:ext cx="638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 compatibility: Chrome, Firefox</a:t>
            </a:r>
            <a:r>
              <a:rPr lang="hu-HU" sz="2800" dirty="0"/>
              <a:t>, </a:t>
            </a:r>
            <a:r>
              <a:rPr lang="hu-HU" sz="2800" dirty="0" err="1"/>
              <a:t>Brave</a:t>
            </a:r>
            <a:r>
              <a:rPr lang="en-US" sz="2800" dirty="0"/>
              <a:t>, Edge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responsiveness on different devices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621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Future</a:t>
            </a:r>
            <a:r>
              <a:rPr lang="hu-HU" sz="4000" b="1" dirty="0"/>
              <a:t> of </a:t>
            </a:r>
            <a:r>
              <a:rPr lang="hu-HU" sz="4000" b="1" dirty="0" err="1"/>
              <a:t>this</a:t>
            </a:r>
            <a:r>
              <a:rPr lang="hu-HU" sz="4000" b="1" dirty="0"/>
              <a:t> project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67125" y="2721113"/>
            <a:ext cx="5800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Implement</a:t>
            </a:r>
            <a:r>
              <a:rPr lang="hu-HU" sz="2800" dirty="0"/>
              <a:t> </a:t>
            </a:r>
            <a:r>
              <a:rPr lang="hu-HU" sz="2800" dirty="0" err="1"/>
              <a:t>Dark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Can</a:t>
            </a:r>
            <a:r>
              <a:rPr lang="hu-HU" sz="2800" dirty="0"/>
              <a:t> be </a:t>
            </a:r>
            <a:r>
              <a:rPr lang="hu-HU" sz="2800" dirty="0" err="1"/>
              <a:t>used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4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4484" y="2576513"/>
            <a:ext cx="8963025" cy="1181099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9DF7"/>
                </a:solidFill>
              </a:rPr>
              <a:t>THANK YOU FOR YOUR ATTENTION!</a:t>
            </a:r>
            <a:endParaRPr lang="hu-HU" sz="4800" dirty="0">
              <a:solidFill>
                <a:srgbClr val="009DF7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2" y="197167"/>
            <a:ext cx="2252931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-1" y="95250"/>
            <a:ext cx="12192000" cy="552449"/>
          </a:xfrm>
        </p:spPr>
        <p:txBody>
          <a:bodyPr>
            <a:noAutofit/>
          </a:bodyPr>
          <a:lstStyle/>
          <a:p>
            <a:r>
              <a:rPr lang="hu-HU" sz="4000" b="1" dirty="0"/>
              <a:t>The </a:t>
            </a:r>
            <a:r>
              <a:rPr lang="hu-HU" sz="4000" b="1" dirty="0" err="1"/>
              <a:t>purpose</a:t>
            </a:r>
            <a:r>
              <a:rPr lang="hu-HU" sz="4000" b="1" dirty="0"/>
              <a:t> of </a:t>
            </a:r>
            <a:r>
              <a:rPr lang="hu-HU" sz="4000" b="1" dirty="0" err="1"/>
              <a:t>the</a:t>
            </a:r>
            <a:r>
              <a:rPr lang="hu-HU" sz="4000" b="1" dirty="0"/>
              <a:t> project</a:t>
            </a:r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>
          <a:xfrm>
            <a:off x="2647949" y="2039938"/>
            <a:ext cx="8467725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/>
              <a:t>D</a:t>
            </a:r>
            <a:r>
              <a:rPr lang="en-US" sz="2400" b="1" dirty="0" err="1"/>
              <a:t>esign</a:t>
            </a:r>
            <a:r>
              <a:rPr lang="en-US" sz="2400" b="1" dirty="0"/>
              <a:t> and implement an ERP system </a:t>
            </a:r>
            <a:r>
              <a:rPr lang="en-US" sz="2400" dirty="0"/>
              <a:t>for a real, physically operating store called Botanika </a:t>
            </a:r>
            <a:r>
              <a:rPr lang="en-US" sz="2400" dirty="0" err="1"/>
              <a:t>Kft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ERP (Enterprise Resource Planning) system is called </a:t>
            </a:r>
            <a:r>
              <a:rPr lang="en-US" sz="2400" b="1" dirty="0" err="1"/>
              <a:t>sERPa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27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85725"/>
            <a:ext cx="12192000" cy="654281"/>
          </a:xfrm>
        </p:spPr>
        <p:txBody>
          <a:bodyPr>
            <a:normAutofit/>
          </a:bodyPr>
          <a:lstStyle/>
          <a:p>
            <a:r>
              <a:rPr lang="hu-HU" sz="4000" b="1" dirty="0" err="1"/>
              <a:t>Teamwork</a:t>
            </a:r>
            <a:r>
              <a:rPr lang="hu-HU" sz="4000" b="1" dirty="0"/>
              <a:t>, </a:t>
            </a:r>
            <a:r>
              <a:rPr lang="hu-HU" sz="4000" b="1" dirty="0" err="1"/>
              <a:t>communication</a:t>
            </a:r>
            <a:endParaRPr lang="hu-HU" sz="4000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767093"/>
            <a:ext cx="2552700" cy="14358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2" y="2949271"/>
            <a:ext cx="2890838" cy="107153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147887" y="1763518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Database</a:t>
            </a:r>
            <a:r>
              <a:rPr lang="hu-HU" sz="2800" dirty="0"/>
              <a:t>, Backend, Frontend </a:t>
            </a:r>
            <a:r>
              <a:rPr lang="hu-HU" sz="2800" dirty="0" err="1"/>
              <a:t>separation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147887" y="2425720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communication</a:t>
            </a:r>
            <a:r>
              <a:rPr lang="hu-HU" sz="2800" dirty="0"/>
              <a:t> and </a:t>
            </a:r>
            <a:r>
              <a:rPr lang="hu-HU" sz="2800" dirty="0" err="1"/>
              <a:t>teamwork</a:t>
            </a:r>
            <a:r>
              <a:rPr lang="hu-HU" sz="2800" dirty="0"/>
              <a:t>: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162175" y="3986423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work</a:t>
            </a:r>
            <a:r>
              <a:rPr lang="hu-HU" sz="2800" dirty="0"/>
              <a:t>:</a:t>
            </a:r>
          </a:p>
        </p:txBody>
      </p:sp>
      <p:pic>
        <p:nvPicPr>
          <p:cNvPr id="4100" name="Picture 4" descr="File:Visual Studio Code 1.35 ico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87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ampp Logo transparent PNG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7" y="4769421"/>
            <a:ext cx="91033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 type drawio&quot; Icon - Download for free – Icondu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99" y="4769421"/>
            <a:ext cx="914400" cy="914400"/>
          </a:xfrm>
          <a:prstGeom prst="rect">
            <a:avLst/>
          </a:prstGeom>
        </p:spPr>
      </p:pic>
      <p:pic>
        <p:nvPicPr>
          <p:cNvPr id="1026" name="Picture 2" descr="phpMyAdmin Logo PNG Vector, Icon (4096 x 4096) Free download">
            <a:extLst>
              <a:ext uri="{FF2B5EF4-FFF2-40B4-BE49-F238E27FC236}">
                <a16:creationId xmlns:a16="http://schemas.microsoft.com/office/drawing/2014/main" id="{5CE924AA-09CA-8038-C92B-A5A9E2D1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Functions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3352800" y="2219325"/>
            <a:ext cx="7477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sales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and </a:t>
            </a:r>
            <a:r>
              <a:rPr lang="hu-HU" sz="2800" dirty="0" err="1"/>
              <a:t>create</a:t>
            </a:r>
            <a:r>
              <a:rPr lang="hu-HU" sz="2800" dirty="0"/>
              <a:t> </a:t>
            </a:r>
            <a:r>
              <a:rPr lang="hu-HU" sz="2800" dirty="0" err="1"/>
              <a:t>bills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products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partners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employees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628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Main </a:t>
            </a:r>
            <a:r>
              <a:rPr lang="hu-HU" sz="4000" b="1" dirty="0" err="1"/>
              <a:t>tables</a:t>
            </a:r>
            <a:r>
              <a:rPr lang="hu-HU" sz="4000" b="1" dirty="0"/>
              <a:t> and </a:t>
            </a:r>
            <a:r>
              <a:rPr lang="hu-HU" sz="4000" b="1" dirty="0" err="1"/>
              <a:t>triggers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840705" y="2459504"/>
            <a:ext cx="301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tbl_customers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tbl_staff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tbl_enter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tbl_qualification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tbl_mycompany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tbl_product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C842FE-00F3-EDD2-C1EE-5DE3B763BACA}"/>
              </a:ext>
            </a:extLst>
          </p:cNvPr>
          <p:cNvSpPr txBox="1"/>
          <p:nvPr/>
        </p:nvSpPr>
        <p:spPr>
          <a:xfrm>
            <a:off x="7617619" y="2151727"/>
            <a:ext cx="5657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update_stock_on_insert_sale</a:t>
            </a:r>
            <a:endParaRPr lang="hu-HU" sz="2000" dirty="0"/>
          </a:p>
          <a:p>
            <a:endParaRPr lang="en-US" sz="2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5356057-BD76-52F6-1B9A-87AA1006CAEE}"/>
              </a:ext>
            </a:extLst>
          </p:cNvPr>
          <p:cNvSpPr txBox="1"/>
          <p:nvPr/>
        </p:nvSpPr>
        <p:spPr>
          <a:xfrm>
            <a:off x="4107658" y="2459504"/>
            <a:ext cx="6338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tbl_brand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tbl_category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tbl_buy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tbl_sale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tbl_finance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tbl_constant</a:t>
            </a: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349228" y="1782395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Tables</a:t>
            </a:r>
            <a:r>
              <a:rPr lang="hu-HU" sz="1800" b="1" dirty="0"/>
              <a:t>:</a:t>
            </a:r>
            <a:endParaRPr lang="hu-HU" sz="18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8902303" y="1843951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Triggers</a:t>
            </a:r>
            <a:r>
              <a:rPr lang="hu-HU" sz="1800" b="1" dirty="0"/>
              <a:t>: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570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Database</a:t>
            </a:r>
            <a:r>
              <a:rPr lang="hu-HU" sz="4000" b="1" dirty="0"/>
              <a:t> </a:t>
            </a:r>
            <a:r>
              <a:rPr lang="hu-HU" sz="4000" b="1" dirty="0" err="1"/>
              <a:t>Diagrams</a:t>
            </a:r>
            <a:endParaRPr lang="hu-HU" sz="4000" b="1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895724" y="1538828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ER </a:t>
            </a:r>
            <a:r>
              <a:rPr lang="hu-HU" sz="2400" dirty="0" err="1"/>
              <a:t>Model</a:t>
            </a:r>
            <a:endParaRPr lang="hu-HU" sz="24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3895724" y="2729172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Normalized</a:t>
            </a:r>
            <a:r>
              <a:rPr lang="hu-HU" sz="2400" dirty="0"/>
              <a:t> ERD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1396199-E4E0-3C62-E0F6-58DA60EA7F3A}"/>
              </a:ext>
            </a:extLst>
          </p:cNvPr>
          <p:cNvSpPr txBox="1"/>
          <p:nvPr/>
        </p:nvSpPr>
        <p:spPr>
          <a:xfrm>
            <a:off x="3895724" y="2134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Simple, compound, multivalued, derived attributes.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22EE2BB-1BFF-9E08-7892-95912EF465E5}"/>
              </a:ext>
            </a:extLst>
          </p:cNvPr>
          <p:cNvSpPr txBox="1"/>
          <p:nvPr/>
        </p:nvSpPr>
        <p:spPr>
          <a:xfrm>
            <a:off x="3895724" y="3428999"/>
            <a:ext cx="68865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i="1" dirty="0"/>
              <a:t>Depending on the relationships, some attributes or relations became separate tables.</a:t>
            </a:r>
          </a:p>
          <a:p>
            <a:pPr fontAlgn="base"/>
            <a:endParaRPr lang="en-US" i="1" dirty="0"/>
          </a:p>
          <a:p>
            <a:pPr fontAlgn="base"/>
            <a:r>
              <a:rPr lang="en-US" i="1" dirty="0"/>
              <a:t>The </a:t>
            </a:r>
            <a:r>
              <a:rPr lang="en-US" b="1" i="1" dirty="0"/>
              <a:t>normalized</a:t>
            </a:r>
            <a:r>
              <a:rPr lang="en-US" i="1" dirty="0"/>
              <a:t> model is:</a:t>
            </a:r>
          </a:p>
          <a:p>
            <a:pPr fontAlgn="base"/>
            <a:endParaRPr lang="en-US" i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redundancy-free</a:t>
            </a:r>
            <a:r>
              <a:rPr lang="en-US" i="1" dirty="0"/>
              <a:t> or low redundancy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consistent</a:t>
            </a:r>
            <a:r>
              <a:rPr lang="en-US" i="1" dirty="0"/>
              <a:t> (no contradictions)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good data integrity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78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Speed</a:t>
            </a:r>
            <a:r>
              <a:rPr lang="hu-HU" sz="2800" dirty="0"/>
              <a:t> and SQL </a:t>
            </a:r>
            <a:r>
              <a:rPr lang="hu-HU" sz="2800" dirty="0" err="1"/>
              <a:t>Implementation</a:t>
            </a:r>
            <a:r>
              <a:rPr lang="hu-HU" sz="2800" dirty="0"/>
              <a:t>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047998" y="2459504"/>
            <a:ext cx="7886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D</a:t>
            </a:r>
            <a:r>
              <a:rPr lang="en-US" sz="2400" dirty="0" err="1"/>
              <a:t>enormalizat</a:t>
            </a:r>
            <a:r>
              <a:rPr lang="hu-HU" sz="2400" dirty="0"/>
              <a:t>i</a:t>
            </a:r>
            <a:r>
              <a:rPr lang="en-US" sz="2400" dirty="0"/>
              <a:t>on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W</a:t>
            </a:r>
            <a:r>
              <a:rPr lang="en-US" sz="2400" dirty="0"/>
              <a:t>rote the SQL code and ran it using the XAMPP console.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F</a:t>
            </a:r>
            <a:r>
              <a:rPr lang="en-US" sz="2400" dirty="0" err="1"/>
              <a:t>illed</a:t>
            </a:r>
            <a:r>
              <a:rPr lang="en-US" sz="2400" dirty="0"/>
              <a:t> tables with example data to test their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C</a:t>
            </a:r>
            <a:r>
              <a:rPr lang="en-US" sz="2400" dirty="0" err="1"/>
              <a:t>reated</a:t>
            </a:r>
            <a:r>
              <a:rPr lang="en-US" sz="2400" dirty="0"/>
              <a:t> a database dump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56866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Backend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57598" y="1108204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+ MVC</a:t>
            </a:r>
            <a:r>
              <a:rPr lang="hu-HU" sz="2800" dirty="0"/>
              <a:t> + </a:t>
            </a:r>
            <a:r>
              <a:rPr lang="en-US" sz="2800" dirty="0"/>
              <a:t>Router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Role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Password hashing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Generate</a:t>
            </a:r>
            <a:r>
              <a:rPr lang="hu-HU" sz="2800" dirty="0"/>
              <a:t> PDF </a:t>
            </a:r>
            <a:r>
              <a:rPr lang="hu-HU" sz="2800" dirty="0" err="1"/>
              <a:t>bills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CRUD </a:t>
            </a:r>
            <a:r>
              <a:rPr lang="hu-HU" sz="2800" dirty="0" err="1"/>
              <a:t>operations</a:t>
            </a:r>
            <a:r>
              <a:rPr lang="hu-HU" sz="2800" dirty="0"/>
              <a:t>: </a:t>
            </a:r>
            <a:r>
              <a:rPr lang="hu-HU" sz="2800" dirty="0" err="1"/>
              <a:t>products</a:t>
            </a:r>
            <a:r>
              <a:rPr lang="hu-HU" sz="2800" dirty="0"/>
              <a:t>, </a:t>
            </a:r>
            <a:r>
              <a:rPr lang="hu-HU" sz="2800" dirty="0" err="1"/>
              <a:t>partners</a:t>
            </a:r>
            <a:r>
              <a:rPr lang="hu-HU" sz="2800" dirty="0"/>
              <a:t>, </a:t>
            </a:r>
            <a:r>
              <a:rPr lang="hu-HU" sz="2800" dirty="0" err="1"/>
              <a:t>employees</a:t>
            </a:r>
            <a:r>
              <a:rPr lang="hu-HU" sz="2800" dirty="0"/>
              <a:t>, </a:t>
            </a:r>
            <a:r>
              <a:rPr lang="hu-HU" sz="2800" dirty="0" err="1"/>
              <a:t>sales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PDF </a:t>
            </a:r>
            <a:r>
              <a:rPr lang="hu-HU" sz="2800" dirty="0" err="1"/>
              <a:t>invoice</a:t>
            </a:r>
            <a:r>
              <a:rPr lang="hu-HU" sz="2800" dirty="0"/>
              <a:t> </a:t>
            </a:r>
            <a:r>
              <a:rPr lang="hu-HU" sz="2800" dirty="0" err="1"/>
              <a:t>generation</a:t>
            </a:r>
            <a:r>
              <a:rPr lang="hu-HU" sz="2800" dirty="0"/>
              <a:t> – TCPDF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Error</a:t>
            </a:r>
            <a:r>
              <a:rPr lang="hu-HU" sz="2800" dirty="0"/>
              <a:t> </a:t>
            </a:r>
            <a:r>
              <a:rPr lang="hu-HU" sz="2800" dirty="0" err="1"/>
              <a:t>handling</a:t>
            </a:r>
            <a:r>
              <a:rPr lang="hu-HU" sz="2800" dirty="0"/>
              <a:t>, </a:t>
            </a:r>
            <a:r>
              <a:rPr lang="hu-HU" sz="2800" dirty="0" err="1"/>
              <a:t>validation</a:t>
            </a:r>
            <a:r>
              <a:rPr lang="hu-HU" sz="2800" dirty="0"/>
              <a:t> (</a:t>
            </a:r>
            <a:r>
              <a:rPr lang="hu-HU" sz="2800" dirty="0" err="1"/>
              <a:t>e.g</a:t>
            </a:r>
            <a:r>
              <a:rPr lang="hu-HU" sz="2800" dirty="0"/>
              <a:t>. </a:t>
            </a:r>
            <a:r>
              <a:rPr lang="hu-HU" sz="2800" dirty="0" err="1"/>
              <a:t>handling</a:t>
            </a:r>
            <a:r>
              <a:rPr lang="hu-HU" sz="2800" dirty="0"/>
              <a:t> </a:t>
            </a:r>
            <a:r>
              <a:rPr lang="hu-HU" sz="2800" dirty="0" err="1"/>
              <a:t>empty</a:t>
            </a:r>
            <a:r>
              <a:rPr lang="hu-HU" sz="2800" dirty="0"/>
              <a:t> </a:t>
            </a:r>
            <a:r>
              <a:rPr lang="hu-HU" sz="2800" dirty="0" err="1"/>
              <a:t>fields</a:t>
            </a:r>
            <a:r>
              <a:rPr lang="hu-HU" sz="2800" dirty="0"/>
              <a:t>, non-</a:t>
            </a:r>
            <a:r>
              <a:rPr lang="hu-HU" sz="2800" dirty="0" err="1"/>
              <a:t>existent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r>
              <a:rPr lang="hu-HU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Prepared</a:t>
            </a:r>
            <a:r>
              <a:rPr lang="hu-HU" sz="2800" dirty="0"/>
              <a:t> </a:t>
            </a:r>
            <a:r>
              <a:rPr lang="hu-HU" sz="2800" dirty="0" err="1"/>
              <a:t>statements</a:t>
            </a:r>
            <a:r>
              <a:rPr lang="hu-HU" sz="2800" dirty="0"/>
              <a:t> </a:t>
            </a:r>
            <a:r>
              <a:rPr lang="hu-HU" sz="2800" dirty="0" err="1"/>
              <a:t>against</a:t>
            </a:r>
            <a:r>
              <a:rPr lang="hu-HU" sz="2800" dirty="0"/>
              <a:t> SQL </a:t>
            </a:r>
            <a:r>
              <a:rPr lang="hu-HU" sz="2800" dirty="0" err="1"/>
              <a:t>injection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749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Frontend </a:t>
            </a:r>
            <a:r>
              <a:rPr lang="hu-HU" sz="4000" b="1" dirty="0" err="1"/>
              <a:t>languages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76650" y="2305615"/>
            <a:ext cx="5757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Html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TailwindCSS</a:t>
            </a:r>
            <a:r>
              <a:rPr lang="hu-H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28747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406</Words>
  <Application>Microsoft Office PowerPoint</Application>
  <PresentationFormat>Szélesvásznú</PresentationFormat>
  <Paragraphs>91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Baranya Vármegyei SzC Radnóti Miklós Közgazdasági Technikum</vt:lpstr>
      <vt:lpstr>The purpose of the project</vt:lpstr>
      <vt:lpstr>Teamwork, communication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Baranya Vármegyei SzC Radnóti Miklós Közgazdasági Technikum</dc:title>
  <dc:creator>rad</dc:creator>
  <cp:lastModifiedBy>Tamás Magyar</cp:lastModifiedBy>
  <cp:revision>24</cp:revision>
  <dcterms:created xsi:type="dcterms:W3CDTF">2025-04-28T15:39:21Z</dcterms:created>
  <dcterms:modified xsi:type="dcterms:W3CDTF">2025-05-09T11:52:18Z</dcterms:modified>
</cp:coreProperties>
</file>