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9" r:id="rId3"/>
    <p:sldId id="262" r:id="rId4"/>
    <p:sldId id="260" r:id="rId5"/>
    <p:sldId id="261" r:id="rId6"/>
    <p:sldId id="280" r:id="rId7"/>
    <p:sldId id="282" r:id="rId8"/>
    <p:sldId id="283" r:id="rId9"/>
    <p:sldId id="284" r:id="rId10"/>
    <p:sldId id="285" r:id="rId11"/>
    <p:sldId id="276" r:id="rId12"/>
    <p:sldId id="268" r:id="rId13"/>
    <p:sldId id="263" r:id="rId14"/>
    <p:sldId id="265" r:id="rId15"/>
    <p:sldId id="270" r:id="rId16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6">
          <p15:clr>
            <a:srgbClr val="A4A3A4"/>
          </p15:clr>
        </p15:guide>
        <p15:guide id="2" orient="horz" pos="254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613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2887">
          <p15:clr>
            <a:srgbClr val="A4A3A4"/>
          </p15:clr>
        </p15:guide>
        <p15:guide id="7" pos="5674">
          <p15:clr>
            <a:srgbClr val="A4A3A4"/>
          </p15:clr>
        </p15:guide>
        <p15:guide id="8" pos="3663">
          <p15:clr>
            <a:srgbClr val="A4A3A4"/>
          </p15:clr>
        </p15:guide>
        <p15:guide id="9" pos="259">
          <p15:clr>
            <a:srgbClr val="A4A3A4"/>
          </p15:clr>
        </p15:guide>
        <p15:guide id="10" pos="2880">
          <p15:clr>
            <a:srgbClr val="A4A3A4"/>
          </p15:clr>
        </p15:guide>
        <p15:guide id="11" pos="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926"/>
        <p:guide orient="horz" pos="2548"/>
        <p:guide orient="horz" pos="1620"/>
        <p:guide orient="horz" pos="613"/>
        <p:guide orient="horz" pos="754"/>
        <p:guide orient="horz" pos="2887"/>
        <p:guide pos="5674"/>
        <p:guide pos="3663"/>
        <p:guide pos="259"/>
        <p:guide pos="2880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bf51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bf51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cbf51c4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title 1">
    <p:bg>
      <p:bgPr>
        <a:solidFill>
          <a:srgbClr val="15478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370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  <a:defRPr sz="20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 captions 2 source boxes">
  <p:cSld name="2 columns 2 captions 2 source boxes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6"/>
          </p:nvPr>
        </p:nvSpPr>
        <p:spPr>
          <a:xfrm>
            <a:off x="4615266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op captions">
  <p:cSld name="2 column with top captions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41692" y="122796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149314" y="1744130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3"/>
          </p:nvPr>
        </p:nvSpPr>
        <p:spPr>
          <a:xfrm>
            <a:off x="4615266" y="122912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4"/>
          </p:nvPr>
        </p:nvSpPr>
        <p:spPr>
          <a:xfrm>
            <a:off x="4615266" y="1745401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quote">
  <p:cSld name="2 column quote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41252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44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th table title">
  <p:cSld name="normal with table title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49225" y="1078230"/>
            <a:ext cx="885825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149313" y="1545021"/>
            <a:ext cx="8858161" cy="304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left">
  <p:cSld name="2 column with table title left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49312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149311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right">
  <p:cSld name="2 column with table title right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49310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615267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3"/>
          </p:nvPr>
        </p:nvSpPr>
        <p:spPr>
          <a:xfrm>
            <a:off x="4615266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3154449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3"/>
          </p:nvPr>
        </p:nvSpPr>
        <p:spPr>
          <a:xfrm>
            <a:off x="6159586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bottom">
  <p:cSld name="3 columns and 3 captions at bottom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3154450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3149600" y="4152105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5"/>
          </p:nvPr>
        </p:nvSpPr>
        <p:spPr>
          <a:xfrm>
            <a:off x="6159586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6"/>
          </p:nvPr>
        </p:nvSpPr>
        <p:spPr>
          <a:xfrm>
            <a:off x="6149428" y="4152105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top">
  <p:cSld name="3 columns and 3 captions at top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141692" y="1200151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149313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3"/>
          </p:nvPr>
        </p:nvSpPr>
        <p:spPr>
          <a:xfrm>
            <a:off x="3149600" y="1200151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4"/>
          </p:nvPr>
        </p:nvSpPr>
        <p:spPr>
          <a:xfrm>
            <a:off x="3154450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5"/>
          </p:nvPr>
        </p:nvSpPr>
        <p:spPr>
          <a:xfrm>
            <a:off x="6149428" y="1200151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6"/>
          </p:nvPr>
        </p:nvSpPr>
        <p:spPr>
          <a:xfrm>
            <a:off x="6159586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dden title">
  <p:cSld name="hidde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49313" y="1116711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bg>
      <p:bgPr>
        <a:solidFill>
          <a:srgbClr val="15478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71463" y="3282951"/>
            <a:ext cx="2898457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  <a:defRPr sz="18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325656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4684508" y="3287713"/>
            <a:ext cx="2722131" cy="10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FFE0B3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4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965200"/>
            <a:ext cx="9144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bg>
      <p:bgPr>
        <a:solidFill>
          <a:srgbClr val="15478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56682" y="3258502"/>
            <a:ext cx="4886325" cy="12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0B3"/>
              </a:buClr>
              <a:buSzPts val="2200"/>
              <a:buFont typeface="Calibri"/>
              <a:buNone/>
              <a:defRPr sz="2200">
                <a:solidFill>
                  <a:srgbClr val="FFE0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98216" y="4648895"/>
            <a:ext cx="8964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material in this video is subject to the copyright of the owners of the material and is being provided for educational purposes under</a:t>
            </a:r>
            <a:b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 of fair use for registered students in this course only. No additional copies of the copyrighted work may be made or distributed.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256682" y="3165475"/>
            <a:ext cx="4910138" cy="158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" name="Google Shape;36;p4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de">
  <p:cSld name="normal w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1">
  <p:cSld name="stacked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10186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2">
  <p:cSld name="stacked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49313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4610186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bottom captions">
  <p:cSld name="2 column with bottom captions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965200"/>
          </a:xfrm>
          <a:prstGeom prst="rect">
            <a:avLst/>
          </a:prstGeom>
          <a:solidFill>
            <a:srgbClr val="1547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8453120" y="4790281"/>
            <a:ext cx="55435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96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2556">
          <p15:clr>
            <a:srgbClr val="F26B43"/>
          </p15:clr>
        </p15:guide>
        <p15:guide id="7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800" cy="11013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Security - Homework 3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500" cy="10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Apoorv</a:t>
            </a:r>
            <a:r>
              <a:rPr lang="en-US" dirty="0"/>
              <a:t> </a:t>
            </a:r>
            <a:r>
              <a:rPr lang="en-US" dirty="0" err="1"/>
              <a:t>Gahlot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"/>
    </mc:Choice>
    <mc:Fallback xmlns="">
      <p:transition spd="slow" advTm="36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045-EF9B-4CD5-8A1B-42D8CD4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4D06-2EDA-4C9A-901A-21F70EB2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5210707" cy="2977839"/>
          </a:xfrm>
        </p:spPr>
        <p:txBody>
          <a:bodyPr/>
          <a:lstStyle/>
          <a:p>
            <a:r>
              <a:rPr lang="en-IN" dirty="0"/>
              <a:t>Next we configured the </a:t>
            </a:r>
            <a:r>
              <a:rPr lang="en-IN" dirty="0" err="1"/>
              <a:t>suricata</a:t>
            </a:r>
            <a:r>
              <a:rPr lang="en-IN" dirty="0"/>
              <a:t> to make sure it detected the attacks in real time.</a:t>
            </a:r>
          </a:p>
          <a:p>
            <a:r>
              <a:rPr lang="en-IN" dirty="0"/>
              <a:t>Made user of tail command to detect attacks in real time.</a:t>
            </a:r>
          </a:p>
          <a:p>
            <a:pPr lvl="1"/>
            <a:r>
              <a:rPr lang="en-IN" dirty="0"/>
              <a:t>Tail –f /var/log/</a:t>
            </a:r>
            <a:r>
              <a:rPr lang="en-IN" dirty="0" err="1"/>
              <a:t>suricata</a:t>
            </a:r>
            <a:r>
              <a:rPr lang="en-IN" dirty="0"/>
              <a:t>/fast.log</a:t>
            </a:r>
          </a:p>
          <a:p>
            <a:pPr lvl="1"/>
            <a:endParaRPr lang="en-IN" dirty="0"/>
          </a:p>
          <a:p>
            <a:r>
              <a:rPr lang="en-IN" dirty="0"/>
              <a:t>Log details can be found under /var/log/</a:t>
            </a:r>
            <a:r>
              <a:rPr lang="en-IN" dirty="0" err="1"/>
              <a:t>suricata</a:t>
            </a:r>
            <a:r>
              <a:rPr lang="en-IN" dirty="0"/>
              <a:t> directory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01696-07AF-4DD9-A7DB-F41569611E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8673" y="1200151"/>
            <a:ext cx="3199765" cy="15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D346E-9AD3-406B-8885-3A00A2F06A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4409" y="2834359"/>
            <a:ext cx="4203065" cy="100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ECA64-B765-4854-9578-E50BF4CF76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4812" y="4099934"/>
            <a:ext cx="6564630" cy="8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438-67F5-4FF9-9616-6FAB188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Network Security Policy/Recommendations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EFEF-7FCB-4F61-8104-B3D2FBC4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6" y="768062"/>
            <a:ext cx="8994687" cy="36073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Proactively monitor network traffic around the clock, and request logs and graphs for servers each day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Open Sans"/>
              </a:rPr>
              <a:t>from the hosting provider.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Overprovide bandwidth: It is a good idea to have more bandwidth available for services to accommodate unexpected surges in network traffic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Make sure that systems have adequate resources to complete the requests of legitimate users, especially when there is a surge in traffic.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Deploy IDS and IPS technologies, and leveraging Cloud technologies.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Defend the company’s network parameter by taking the following technical measures such as dropping  malformed packets or setting a limit on the router</a:t>
            </a:r>
          </a:p>
          <a:p>
            <a:pPr marL="13716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5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2D9C-23B0-48E2-A2D6-3DDD625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Overview Of Threat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72A7-C858-42E6-9416-14FF28E2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5" y="1769485"/>
            <a:ext cx="2613160" cy="183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7423D-7F49-4E00-B471-A87E8CDC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03" y="1300518"/>
            <a:ext cx="4217649" cy="29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AB93-AB7B-4946-A95F-8302EED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		Objectives Achieved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AF74-3119-44F0-BD06-6323DDB08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Successfully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Configured the Nginx Web server in a Docker Container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Successfully Launched a Denial-of-Service Attack using Hping3 tool and crashed the Nginx Web Server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Improved the defences against Denial-of-Service attack by updating the Nginx Server Settings(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nginx.Conf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 and Iptables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Successfully Installed and Configured Suricata to make it detect attacks in real time.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9D7-E9D7-4DA9-A66C-41C0D4D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7738-A6D5-4C00-B9D6-341D0E13C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this assignment I had no idea what </a:t>
            </a:r>
            <a:r>
              <a:rPr lang="en-IN" dirty="0" err="1"/>
              <a:t>nginx</a:t>
            </a:r>
            <a:r>
              <a:rPr lang="en-IN" dirty="0"/>
              <a:t> server and </a:t>
            </a:r>
            <a:r>
              <a:rPr lang="en-IN" dirty="0" err="1"/>
              <a:t>suricata</a:t>
            </a:r>
            <a:r>
              <a:rPr lang="en-IN" dirty="0"/>
              <a:t> were. So I learned a great deal about these two technologies.</a:t>
            </a:r>
          </a:p>
          <a:p>
            <a:r>
              <a:rPr lang="en-IN" dirty="0"/>
              <a:t>I learned about denial of service attacks and how to take precaution against these.</a:t>
            </a:r>
          </a:p>
          <a:p>
            <a:r>
              <a:rPr lang="en-IN" dirty="0"/>
              <a:t>I also learned a lot of about networking concepts by setting up the infrastructure.</a:t>
            </a:r>
          </a:p>
          <a:p>
            <a:r>
              <a:rPr lang="en-IN" dirty="0"/>
              <a:t>And Docker ! I realized the importance </a:t>
            </a:r>
            <a:r>
              <a:rPr lang="en-IN"/>
              <a:t>and efficiency </a:t>
            </a:r>
            <a:r>
              <a:rPr lang="en-IN" dirty="0"/>
              <a:t>of Docker </a:t>
            </a:r>
            <a:r>
              <a:rPr lang="en-IN"/>
              <a:t>Containers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91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7EA-F4F4-40C0-A98B-9E2373DD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EB15F-41E5-468F-B250-2C3AAB929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99CA-C8B9-4752-A9AC-290FAC48D9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7FE-7A46-4519-A0D8-21D52929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5034-BA38-457A-BB3A-6D543397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6" y="718141"/>
            <a:ext cx="8858161" cy="3889374"/>
          </a:xfrm>
        </p:spPr>
        <p:txBody>
          <a:bodyPr/>
          <a:lstStyle/>
          <a:p>
            <a:r>
              <a:rPr lang="en-IN" sz="1600" dirty="0"/>
              <a:t>Overview</a:t>
            </a:r>
          </a:p>
          <a:p>
            <a:r>
              <a:rPr lang="en-IN" sz="1600" dirty="0"/>
              <a:t>Project Goals</a:t>
            </a:r>
          </a:p>
          <a:p>
            <a:r>
              <a:rPr lang="en-IN" sz="1600" dirty="0"/>
              <a:t>Project Execution Highlights</a:t>
            </a:r>
          </a:p>
          <a:p>
            <a:r>
              <a:rPr lang="en-IN" sz="1600" dirty="0"/>
              <a:t>Security Policy</a:t>
            </a:r>
          </a:p>
          <a:p>
            <a:r>
              <a:rPr lang="en-IN" sz="1600" dirty="0"/>
              <a:t>Overview  of Threat Model</a:t>
            </a:r>
          </a:p>
          <a:p>
            <a:r>
              <a:rPr lang="en-IN" sz="1600" dirty="0"/>
              <a:t>Objectives </a:t>
            </a:r>
            <a:r>
              <a:rPr lang="en-IN" sz="1600"/>
              <a:t>Achieved </a:t>
            </a:r>
          </a:p>
          <a:p>
            <a:r>
              <a:rPr lang="en-IN" sz="1600"/>
              <a:t>What </a:t>
            </a:r>
            <a:r>
              <a:rPr lang="en-IN" sz="1600" dirty="0"/>
              <a:t>was Learned</a:t>
            </a:r>
          </a:p>
        </p:txBody>
      </p:sp>
    </p:spTree>
    <p:extLst>
      <p:ext uri="{BB962C8B-B14F-4D97-AF65-F5344CB8AC3E}">
        <p14:creationId xmlns:p14="http://schemas.microsoft.com/office/powerpoint/2010/main" val="26138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ABB7-0D11-4122-BFA2-D072B41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3D7A-E947-4CB3-9DE7-3152B949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18" y="1143000"/>
            <a:ext cx="8799656" cy="3528014"/>
          </a:xfrm>
        </p:spPr>
        <p:txBody>
          <a:bodyPr/>
          <a:lstStyle/>
          <a:p>
            <a:r>
              <a:rPr lang="en-IN" dirty="0"/>
              <a:t>In this Homework, we are running a Nginx Server in a Docker Container with Default Settings</a:t>
            </a:r>
          </a:p>
          <a:p>
            <a:r>
              <a:rPr lang="en-IN" dirty="0"/>
              <a:t>Our Goal is to Launch a DoS Attacks on this Nginx Server and make an inference from the results of the attack</a:t>
            </a:r>
          </a:p>
          <a:p>
            <a:r>
              <a:rPr lang="en-IN" dirty="0"/>
              <a:t>Modifying the Nginx server’s settings to improve defences against DoS, repeating the DoS attacks again, and make an inference from the results of the attack.</a:t>
            </a:r>
          </a:p>
          <a:p>
            <a:r>
              <a:rPr lang="en-IN" dirty="0"/>
              <a:t>Lastly, Installing and configuring Suricata to detect the attack promptly and gather reporting details from it.</a:t>
            </a:r>
            <a:br>
              <a:rPr lang="en-IN" dirty="0"/>
            </a:b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E19C-0934-4CC5-AA1B-E352961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C081-DE33-4191-B078-1C4B096E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19" y="1200151"/>
            <a:ext cx="8858161" cy="3394472"/>
          </a:xfrm>
        </p:spPr>
        <p:txBody>
          <a:bodyPr/>
          <a:lstStyle/>
          <a:p>
            <a:r>
              <a:rPr lang="en-IN" sz="1600" dirty="0"/>
              <a:t>Configure the Nginx Web server in a Docker Container</a:t>
            </a:r>
          </a:p>
          <a:p>
            <a:r>
              <a:rPr lang="en-IN" sz="1600" dirty="0"/>
              <a:t>Launch a Denial-of-Service Attack using Hping3 tool, collect </a:t>
            </a:r>
            <a:r>
              <a:rPr lang="en-IN" sz="1600" dirty="0" err="1"/>
              <a:t>wireshark</a:t>
            </a:r>
            <a:r>
              <a:rPr lang="en-IN" sz="1600" dirty="0"/>
              <a:t> packets, and analyse the results of the attack</a:t>
            </a:r>
          </a:p>
          <a:p>
            <a:r>
              <a:rPr lang="en-IN" sz="1600" dirty="0"/>
              <a:t>Improve defences against Denial-of-Service attack by updating the Nginx Server Settings( </a:t>
            </a:r>
            <a:r>
              <a:rPr lang="en-IN" sz="1600" dirty="0" err="1"/>
              <a:t>nginx.Conf</a:t>
            </a:r>
            <a:r>
              <a:rPr lang="en-IN" sz="1600" dirty="0"/>
              <a:t>) and launch the Denial of Service attack again against the Nginx server.</a:t>
            </a:r>
          </a:p>
          <a:p>
            <a:r>
              <a:rPr lang="en-IN" sz="1600" dirty="0"/>
              <a:t>Install and Configure Suricata correctly and so that it detect attacks in real time.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4" y="1200150"/>
            <a:ext cx="4302184" cy="3407292"/>
          </a:xfrm>
        </p:spPr>
        <p:txBody>
          <a:bodyPr/>
          <a:lstStyle/>
          <a:p>
            <a:r>
              <a:rPr lang="en-IN" dirty="0"/>
              <a:t>Built a Docker container running with the Nginx Webserver </a:t>
            </a:r>
          </a:p>
          <a:p>
            <a:r>
              <a:rPr lang="en-IN" dirty="0"/>
              <a:t>Our goal is to crash the webserver using Denial-of-Service Attack</a:t>
            </a:r>
          </a:p>
          <a:p>
            <a:r>
              <a:rPr lang="en-IN" dirty="0"/>
              <a:t>Tool Used for launching the DoS attack is Hping3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8590D-608E-41A7-9A22-187F950F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8799"/>
            <a:ext cx="4523508" cy="1149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53117C-E6ED-4FEB-B5C1-05124133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59294"/>
            <a:ext cx="4422686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C7D8-7B7B-455F-B121-444B840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D320-740F-4A03-AE14-62A7C9B6E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launching the attack we monitor the traffic via the Wireshark and observe that hping3 is flooding the </a:t>
            </a:r>
            <a:r>
              <a:rPr lang="en-IN" dirty="0" err="1"/>
              <a:t>nginx</a:t>
            </a:r>
            <a:r>
              <a:rPr lang="en-IN" dirty="0"/>
              <a:t> server by synthesizing SYN packets from “pseudo-random” sources.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992FD-1D7D-4430-9DCA-64C3C2792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6260" y="2747722"/>
            <a:ext cx="3897023" cy="1089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147DE-B745-4BC7-98AF-25976FFBF1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82" y="2777835"/>
            <a:ext cx="4761951" cy="10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C7D8-7B7B-455F-B121-444B840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D320-740F-4A03-AE14-62A7C9B6E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 Nginx server, we observe that the system resources are being depleted.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 was able to crash the server by decreasing the interval duration between each packet  to 1 microsecond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3B51-CF36-4ED9-8FFA-9CDED6A545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1554" y="1803861"/>
            <a:ext cx="5731510" cy="96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1C594-E957-41FA-B23F-BBAFDE96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39" y="4116965"/>
            <a:ext cx="5457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4B-443A-4F24-A6A7-9AB91586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8B1C-880E-4FB6-BA0E-C6820662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4794394" cy="3527966"/>
          </a:xfrm>
        </p:spPr>
        <p:txBody>
          <a:bodyPr/>
          <a:lstStyle/>
          <a:p>
            <a:r>
              <a:rPr lang="en-IN" sz="1600" dirty="0"/>
              <a:t>Improving </a:t>
            </a:r>
            <a:r>
              <a:rPr lang="en-IN" sz="1600" dirty="0" err="1"/>
              <a:t>Defenses</a:t>
            </a:r>
            <a:r>
              <a:rPr lang="en-IN" sz="1600" dirty="0"/>
              <a:t>: </a:t>
            </a:r>
          </a:p>
          <a:p>
            <a:pPr lvl="1"/>
            <a:r>
              <a:rPr lang="en-IN" sz="1600" dirty="0"/>
              <a:t>Made changes to /etc/</a:t>
            </a:r>
            <a:r>
              <a:rPr lang="en-IN" sz="1600" dirty="0" err="1"/>
              <a:t>nginx</a:t>
            </a:r>
            <a:r>
              <a:rPr lang="en-IN" sz="1600" dirty="0"/>
              <a:t>/</a:t>
            </a:r>
            <a:r>
              <a:rPr lang="en-IN" sz="1600" dirty="0" err="1"/>
              <a:t>nginx.conf</a:t>
            </a:r>
            <a:r>
              <a:rPr lang="en-IN" sz="1600" dirty="0"/>
              <a:t> such as limiting rate of Requests and number of connections, closing slow connections etc</a:t>
            </a:r>
          </a:p>
          <a:p>
            <a:pPr marL="594360" lvl="1" indent="0">
              <a:buNone/>
            </a:pPr>
            <a:endParaRPr lang="en-IN" sz="1600" dirty="0"/>
          </a:p>
          <a:p>
            <a:pPr lvl="1"/>
            <a:r>
              <a:rPr lang="en-IN" sz="1600" dirty="0"/>
              <a:t>Configured IP Table rules to block Invalid packets, New Packets which were not SYN, Packets with Bogus TCP Flags and Uncommon MSS Values</a:t>
            </a:r>
          </a:p>
          <a:p>
            <a:pPr marL="594360" lvl="1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F4615-1502-449A-AF73-4519B304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256" y="1200151"/>
            <a:ext cx="3689911" cy="24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4B-443A-4F24-A6A7-9AB91586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8B1C-880E-4FB6-BA0E-C6820662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4957946" cy="3527966"/>
          </a:xfrm>
        </p:spPr>
        <p:txBody>
          <a:bodyPr/>
          <a:lstStyle/>
          <a:p>
            <a:r>
              <a:rPr lang="en-IN" sz="1600" dirty="0"/>
              <a:t>As a result, we observe that the Denial of Service this time were ineffective against our improved defences.</a:t>
            </a:r>
          </a:p>
          <a:p>
            <a:r>
              <a:rPr lang="en-IN" sz="1600" dirty="0"/>
              <a:t>CPU usage was consistently around 2.4% and other system resources were not being depleted either ( There as No BLACK SCREEN this time)</a:t>
            </a:r>
          </a:p>
          <a:p>
            <a:r>
              <a:rPr lang="en-IN" sz="1600" dirty="0"/>
              <a:t>Time take to complete 10 http requests was 0.0012 seconds</a:t>
            </a:r>
          </a:p>
          <a:p>
            <a:pPr marL="594360" lvl="1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25328-64FC-4E29-943D-E5049D88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4144071"/>
            <a:ext cx="861060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59FD4-0714-48CF-BACA-A8F931B5B7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07259" y="1642946"/>
            <a:ext cx="3653774" cy="15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0578"/>
      </p:ext>
    </p:extLst>
  </p:cSld>
  <p:clrMapOvr>
    <a:masterClrMapping/>
  </p:clrMapOvr>
</p:sld>
</file>

<file path=ppt/theme/theme1.xml><?xml version="1.0" encoding="utf-8"?>
<a:theme xmlns:a="http://schemas.openxmlformats.org/drawingml/2006/main" name="jhsph-norm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737</Words>
  <Application>Microsoft Office PowerPoint</Application>
  <PresentationFormat>On-screen Show (16:9)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Noto Sans Symbols</vt:lpstr>
      <vt:lpstr>Open Sans</vt:lpstr>
      <vt:lpstr>Bookman Old Style</vt:lpstr>
      <vt:lpstr>Georgia</vt:lpstr>
      <vt:lpstr>Merriweather Sans</vt:lpstr>
      <vt:lpstr>Times New Roman</vt:lpstr>
      <vt:lpstr>jhsph-normal</vt:lpstr>
      <vt:lpstr>Network Security - Homework 3</vt:lpstr>
      <vt:lpstr>Table of Contents</vt:lpstr>
      <vt:lpstr>    Overview</vt:lpstr>
      <vt:lpstr>    Project Goals </vt:lpstr>
      <vt:lpstr>    Project Execution</vt:lpstr>
      <vt:lpstr>          Project Execution</vt:lpstr>
      <vt:lpstr>          Project Execution</vt:lpstr>
      <vt:lpstr>         Project Execution</vt:lpstr>
      <vt:lpstr>         Project Execution</vt:lpstr>
      <vt:lpstr>         Project Execution</vt:lpstr>
      <vt:lpstr>  Network Security Policy/Recommendations</vt:lpstr>
      <vt:lpstr>                                      Overview Of Threat Model</vt:lpstr>
      <vt:lpstr>                               Objectives Achieved</vt:lpstr>
      <vt:lpstr>                                                 Learnings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Apoorv Gahlot</dc:creator>
  <cp:lastModifiedBy>gahlotapoorv@gmail.com</cp:lastModifiedBy>
  <cp:revision>65</cp:revision>
  <dcterms:modified xsi:type="dcterms:W3CDTF">2021-04-24T23:05:09Z</dcterms:modified>
</cp:coreProperties>
</file>