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59" r:id="rId3"/>
    <p:sldId id="262" r:id="rId4"/>
    <p:sldId id="260" r:id="rId5"/>
    <p:sldId id="261" r:id="rId6"/>
    <p:sldId id="280" r:id="rId7"/>
    <p:sldId id="282" r:id="rId8"/>
    <p:sldId id="284" r:id="rId9"/>
    <p:sldId id="286" r:id="rId10"/>
    <p:sldId id="285" r:id="rId11"/>
    <p:sldId id="287" r:id="rId12"/>
    <p:sldId id="288" r:id="rId13"/>
    <p:sldId id="289" r:id="rId14"/>
    <p:sldId id="276" r:id="rId15"/>
    <p:sldId id="268" r:id="rId16"/>
    <p:sldId id="263" r:id="rId17"/>
    <p:sldId id="265" r:id="rId18"/>
    <p:sldId id="290" r:id="rId19"/>
    <p:sldId id="270" r:id="rId20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6">
          <p15:clr>
            <a:srgbClr val="A4A3A4"/>
          </p15:clr>
        </p15:guide>
        <p15:guide id="2" orient="horz" pos="254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613">
          <p15:clr>
            <a:srgbClr val="A4A3A4"/>
          </p15:clr>
        </p15:guide>
        <p15:guide id="5" orient="horz" pos="754">
          <p15:clr>
            <a:srgbClr val="A4A3A4"/>
          </p15:clr>
        </p15:guide>
        <p15:guide id="6" orient="horz" pos="2887">
          <p15:clr>
            <a:srgbClr val="A4A3A4"/>
          </p15:clr>
        </p15:guide>
        <p15:guide id="7" pos="5674">
          <p15:clr>
            <a:srgbClr val="A4A3A4"/>
          </p15:clr>
        </p15:guide>
        <p15:guide id="8" pos="3663">
          <p15:clr>
            <a:srgbClr val="A4A3A4"/>
          </p15:clr>
        </p15:guide>
        <p15:guide id="9" pos="259">
          <p15:clr>
            <a:srgbClr val="A4A3A4"/>
          </p15:clr>
        </p15:guide>
        <p15:guide id="10" pos="2880">
          <p15:clr>
            <a:srgbClr val="A4A3A4"/>
          </p15:clr>
        </p15:guide>
        <p15:guide id="11" pos="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46" y="102"/>
      </p:cViewPr>
      <p:guideLst>
        <p:guide orient="horz" pos="926"/>
        <p:guide orient="horz" pos="2548"/>
        <p:guide orient="horz" pos="1620"/>
        <p:guide orient="horz" pos="613"/>
        <p:guide orient="horz" pos="754"/>
        <p:guide orient="horz" pos="2887"/>
        <p:guide pos="5674"/>
        <p:guide pos="3663"/>
        <p:guide pos="259"/>
        <p:guide pos="2880"/>
        <p:guide pos="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cbf51c4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cbf51c4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bcbf51c49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62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55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1">
  <p:cSld name="title 1">
    <p:bg>
      <p:bgPr>
        <a:solidFill>
          <a:srgbClr val="15478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670" cy="110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11481" y="3287713"/>
            <a:ext cx="7024370" cy="107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  <a:defRPr sz="2000">
                <a:solidFill>
                  <a:srgbClr val="FFE0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749328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271463" y="4659313"/>
            <a:ext cx="631825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1120"/>
              <a:buNone/>
              <a:defRPr sz="1400" i="1">
                <a:solidFill>
                  <a:schemeClr val="lt1"/>
                </a:solidFill>
              </a:defRPr>
            </a:lvl1pPr>
            <a:lvl2pPr marL="914400" lvl="1" indent="-299719" algn="l">
              <a:spcBef>
                <a:spcPts val="0"/>
              </a:spcBef>
              <a:spcAft>
                <a:spcPts val="0"/>
              </a:spcAft>
              <a:buSzPts val="1120"/>
              <a:buChar char="►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252413" y="3165475"/>
            <a:ext cx="656494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JHU logo with text: Johns Hopkins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8"/>
            <a:ext cx="2676957" cy="162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Watermark of Johns Hopkins University shield log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2 captions 2 source boxes">
  <p:cSld name="2 columns 2 captions 2 source boxes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49314" y="1200151"/>
            <a:ext cx="4391514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141692" y="4152105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207" cy="28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4"/>
          </p:nvPr>
        </p:nvSpPr>
        <p:spPr>
          <a:xfrm>
            <a:off x="4615266" y="4153263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5"/>
          </p:nvPr>
        </p:nvSpPr>
        <p:spPr>
          <a:xfrm>
            <a:off x="149313" y="4784089"/>
            <a:ext cx="3900173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6"/>
          </p:nvPr>
        </p:nvSpPr>
        <p:spPr>
          <a:xfrm>
            <a:off x="4615266" y="4784089"/>
            <a:ext cx="3900173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top captions">
  <p:cSld name="2 column with top captions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41692" y="1227965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2"/>
          </p:nvPr>
        </p:nvSpPr>
        <p:spPr>
          <a:xfrm>
            <a:off x="149314" y="1744130"/>
            <a:ext cx="4391514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3"/>
          </p:nvPr>
        </p:nvSpPr>
        <p:spPr>
          <a:xfrm>
            <a:off x="4615266" y="1229123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4"/>
          </p:nvPr>
        </p:nvSpPr>
        <p:spPr>
          <a:xfrm>
            <a:off x="4615266" y="1745401"/>
            <a:ext cx="4392207" cy="28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5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quote">
  <p:cSld name="2 column quote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4412527" cy="339447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144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with table title">
  <p:cSld name="normal with table title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49225" y="1078230"/>
            <a:ext cx="885825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149313" y="1545021"/>
            <a:ext cx="8858161" cy="304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table title left">
  <p:cSld name="2 column with table title left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49312" y="1201422"/>
            <a:ext cx="43922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149311" y="1666241"/>
            <a:ext cx="4392207" cy="292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table title right">
  <p:cSld name="2 column with table title right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49310" y="1201422"/>
            <a:ext cx="43922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615267" y="1201422"/>
            <a:ext cx="43922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3"/>
          </p:nvPr>
        </p:nvSpPr>
        <p:spPr>
          <a:xfrm>
            <a:off x="4615266" y="1666241"/>
            <a:ext cx="4392207" cy="292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284788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3154449" y="1200151"/>
            <a:ext cx="284788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3"/>
          </p:nvPr>
        </p:nvSpPr>
        <p:spPr>
          <a:xfrm>
            <a:off x="6159586" y="1200151"/>
            <a:ext cx="284788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and 3 captions at bottom">
  <p:cSld name="3 columns and 3 captions at bottom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2847887" cy="28568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141692" y="4152105"/>
            <a:ext cx="286207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3"/>
          </p:nvPr>
        </p:nvSpPr>
        <p:spPr>
          <a:xfrm>
            <a:off x="3154450" y="1200151"/>
            <a:ext cx="2847887" cy="28568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4"/>
          </p:nvPr>
        </p:nvSpPr>
        <p:spPr>
          <a:xfrm>
            <a:off x="3149600" y="4152105"/>
            <a:ext cx="2858047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5"/>
          </p:nvPr>
        </p:nvSpPr>
        <p:spPr>
          <a:xfrm>
            <a:off x="6159586" y="1200151"/>
            <a:ext cx="2847887" cy="28568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6"/>
          </p:nvPr>
        </p:nvSpPr>
        <p:spPr>
          <a:xfrm>
            <a:off x="6149428" y="4152105"/>
            <a:ext cx="285804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7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and 3 captions at top">
  <p:cSld name="3 columns and 3 captions at top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141692" y="1200151"/>
            <a:ext cx="286207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149313" y="1745580"/>
            <a:ext cx="2847887" cy="285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3"/>
          </p:nvPr>
        </p:nvSpPr>
        <p:spPr>
          <a:xfrm>
            <a:off x="3149600" y="1200151"/>
            <a:ext cx="2858047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4"/>
          </p:nvPr>
        </p:nvSpPr>
        <p:spPr>
          <a:xfrm>
            <a:off x="3154450" y="1745580"/>
            <a:ext cx="2847887" cy="285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5"/>
          </p:nvPr>
        </p:nvSpPr>
        <p:spPr>
          <a:xfrm>
            <a:off x="6149428" y="1200151"/>
            <a:ext cx="285804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6"/>
          </p:nvPr>
        </p:nvSpPr>
        <p:spPr>
          <a:xfrm>
            <a:off x="6159586" y="1745580"/>
            <a:ext cx="2847887" cy="285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7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dden title">
  <p:cSld name="hidden 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49313" y="1116711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2">
  <p:cSld name="title 2">
    <p:bg>
      <p:bgPr>
        <a:solidFill>
          <a:srgbClr val="15478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670" cy="110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71463" y="3282951"/>
            <a:ext cx="2898457" cy="107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  <a:defRPr sz="1800">
                <a:solidFill>
                  <a:srgbClr val="FFE0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2"/>
          </p:nvPr>
        </p:nvSpPr>
        <p:spPr>
          <a:xfrm>
            <a:off x="325656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4684508" y="3287713"/>
            <a:ext cx="2722131" cy="10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FFE0B3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pic" idx="4"/>
          </p:nvPr>
        </p:nvSpPr>
        <p:spPr>
          <a:xfrm>
            <a:off x="749328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5"/>
          </p:nvPr>
        </p:nvSpPr>
        <p:spPr>
          <a:xfrm>
            <a:off x="271463" y="4659313"/>
            <a:ext cx="631825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1120"/>
              <a:buNone/>
              <a:defRPr sz="1400" i="1">
                <a:solidFill>
                  <a:schemeClr val="lt1"/>
                </a:solidFill>
              </a:defRPr>
            </a:lvl1pPr>
            <a:lvl2pPr marL="914400" lvl="1" indent="-299719" algn="l">
              <a:spcBef>
                <a:spcPts val="0"/>
              </a:spcBef>
              <a:spcAft>
                <a:spcPts val="0"/>
              </a:spcAft>
              <a:buSzPts val="1120"/>
              <a:buChar char="►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252413" y="3165475"/>
            <a:ext cx="656494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30;p3" descr="JHU logo with text: Johns Hopkins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8"/>
            <a:ext cx="2676957" cy="162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 descr="Watermark of Johns Hopkins University shield log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>
            <a:spLocks noGrp="1"/>
          </p:cNvSpPr>
          <p:nvPr>
            <p:ph type="pic" idx="2"/>
          </p:nvPr>
        </p:nvSpPr>
        <p:spPr>
          <a:xfrm>
            <a:off x="0" y="965200"/>
            <a:ext cx="9144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bg>
      <p:bgPr>
        <a:solidFill>
          <a:srgbClr val="15478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56682" y="3258502"/>
            <a:ext cx="4886325" cy="12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E0B3"/>
              </a:buClr>
              <a:buSzPts val="2200"/>
              <a:buFont typeface="Calibri"/>
              <a:buNone/>
              <a:defRPr sz="2200">
                <a:solidFill>
                  <a:srgbClr val="FFE0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98216" y="4648895"/>
            <a:ext cx="89645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material in this video is subject to the copyright of the owners of the material and is being provided for educational purposes under</a:t>
            </a:r>
            <a:b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rules of fair use for registered students in this course only. No additional copies of the copyrighted work may be made or distributed.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;p4"/>
          <p:cNvCxnSpPr/>
          <p:nvPr/>
        </p:nvCxnSpPr>
        <p:spPr>
          <a:xfrm>
            <a:off x="256682" y="3165475"/>
            <a:ext cx="4910138" cy="1588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" name="Google Shape;36;p4" descr="JHU logo with text: Johns Hopkins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8"/>
            <a:ext cx="2676957" cy="162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 descr="Watermark of Johns Hopkins University shield log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">
  <p:cSld name="normal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wide">
  <p:cSld name="normal w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49312" y="292608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cked 1">
  <p:cSld name="stacked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4397287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610186" y="1200151"/>
            <a:ext cx="4397287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149312" y="292608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cked 2">
  <p:cSld name="stacked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149313" y="2926081"/>
            <a:ext cx="4397288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4610186" y="2926081"/>
            <a:ext cx="4397288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149314" y="1200151"/>
            <a:ext cx="4391514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bottom captions">
  <p:cSld name="2 column with bottom captions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49314" y="1200151"/>
            <a:ext cx="4391514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141692" y="4152105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207" cy="28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4615266" y="4153263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965200"/>
          </a:xfrm>
          <a:prstGeom prst="rect">
            <a:avLst/>
          </a:prstGeom>
          <a:solidFill>
            <a:srgbClr val="1547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8453120" y="4790281"/>
            <a:ext cx="55435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96">
          <p15:clr>
            <a:srgbClr val="F26B43"/>
          </p15:clr>
        </p15:guide>
        <p15:guide id="4" pos="5664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orient="horz" pos="2556">
          <p15:clr>
            <a:srgbClr val="F26B43"/>
          </p15:clr>
        </p15:guide>
        <p15:guide id="7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" TargetMode="External"/><Relationship Id="rId2" Type="http://schemas.openxmlformats.org/officeDocument/2006/relationships/hyperlink" Target="https://www.linuxbabe.com/mail-server/block-email-spam-check-header-body-with-postfix-spamassassin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linuxbabe.com/mail-server/postfixadmin-ubuntu" TargetMode="External"/><Relationship Id="rId4" Type="http://schemas.openxmlformats.org/officeDocument/2006/relationships/hyperlink" Target="https://www.linuxbabe.com/mail-server/secure-email-server-ubuntu-postfix-doveco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udent@nwsecdocker.jhu.edu" TargetMode="External"/><Relationship Id="rId2" Type="http://schemas.openxmlformats.org/officeDocument/2006/relationships/hyperlink" Target="mailto:postfixadmin@nwsecdocker.jhu.edu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800" cy="11013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Security - Homework 4</a:t>
            </a:r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411481" y="3287713"/>
            <a:ext cx="7024500" cy="10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Apoorv</a:t>
            </a:r>
            <a:r>
              <a:rPr lang="en-US" dirty="0"/>
              <a:t> </a:t>
            </a:r>
            <a:r>
              <a:rPr lang="en-US" dirty="0" err="1"/>
              <a:t>Gahlot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"/>
    </mc:Choice>
    <mc:Fallback xmlns="">
      <p:transition spd="slow" advTm="36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D045-EF9B-4CD5-8A1B-42D8CD4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Project Execution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26F70-A8E0-462E-B8A8-3E337F5886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2638" y="1118775"/>
            <a:ext cx="5731510" cy="1504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C4032F-82A0-453A-9C9E-1DCFD41F77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2745661"/>
            <a:ext cx="5731510" cy="720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84A95-FC52-4179-892D-D8CCF1FCD9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06245" y="3704216"/>
            <a:ext cx="573151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1588-0B4E-4A93-ADC8-B07DC995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C8850-F1B3-4866-B6E1-85F404FE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1200151"/>
            <a:ext cx="4716363" cy="2991405"/>
          </a:xfrm>
        </p:spPr>
        <p:txBody>
          <a:bodyPr/>
          <a:lstStyle/>
          <a:p>
            <a:r>
              <a:rPr lang="en-IN" dirty="0"/>
              <a:t>Results :- </a:t>
            </a:r>
          </a:p>
          <a:p>
            <a:pPr lvl="1"/>
            <a:r>
              <a:rPr lang="en-IN" dirty="0"/>
              <a:t>Successfully Thwarted RCPT TO attacks.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Disabling Plaintext Authentication thwarted the Brute Force Attacks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BF4A1-A578-4C14-A910-6DE9DFE4D9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9188" y="1200151"/>
            <a:ext cx="4044720" cy="1540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16C04-18BB-4C8C-B7CA-55886EA349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2544" y="3248397"/>
            <a:ext cx="5749119" cy="16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5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0D12-2CE2-43E0-AC87-58E2C0E5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0785-3B62-4A18-99B9-B5D509CA3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ISMTP Fails to spoof a legitimate email due to the security mechanisms in place</a:t>
            </a:r>
          </a:p>
          <a:p>
            <a:pPr marL="13716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And, </a:t>
            </a:r>
            <a:r>
              <a:rPr lang="en-IN" dirty="0" err="1"/>
              <a:t>SpamAssassin</a:t>
            </a:r>
            <a:r>
              <a:rPr lang="en-IN" dirty="0"/>
              <a:t> Successfully filters and marks the email containing a “fictitious” URL as spam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7122D-B99B-4D4F-BD23-A6FC45A2EE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2149" y="1910520"/>
            <a:ext cx="5355326" cy="1322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BA91F-9C7C-4E17-90EA-9019530290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42149" y="3561091"/>
            <a:ext cx="4954858" cy="15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8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EC13-EC91-4070-94AC-50BCCF1F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4EC3C-ADF4-4772-81EA-93E1E7767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Configured Suricata to detect the attacks these attacks in real time.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any 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$HOME_NET 110 (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:"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to_server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potential 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bruteforce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POP3"; 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flow:to_server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threshold: type both, track 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by_dst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 5, seconds 5; 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classtype:misc-activity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sid:1000013;)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N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alert smtp any </a:t>
            </a:r>
            <a:r>
              <a:rPr lang="en-IN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-&gt; $HOME_NET 25 (</a:t>
            </a:r>
            <a:r>
              <a:rPr lang="en-IN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:"Potential RCPT TO Sweeps"; flow: </a:t>
            </a:r>
            <a:r>
              <a:rPr lang="en-IN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to_server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; threshold: type both, track </a:t>
            </a:r>
            <a:r>
              <a:rPr lang="en-IN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by_dst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, count 2, seconds 5; </a:t>
            </a:r>
            <a:r>
              <a:rPr lang="en-IN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classtype:misc-activity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sid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: 1000014; rev: 10;)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DFCBB-5E5A-44A4-98F1-669249E566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8053" y="3943349"/>
            <a:ext cx="7261805" cy="1146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F59E0-9B32-42F3-B3D4-DF7435E9EA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1356" y="2060334"/>
            <a:ext cx="7408644" cy="12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438-67F5-4FF9-9616-6FAB1881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Network Security Policy/Recommendations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1EFEF-7FCB-4F61-8104-B3D2FBC4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587851"/>
            <a:ext cx="8994687" cy="43214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 Network Level, a Company should implement Intrusion Prevention and Detection Systems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Security Team should regularly monitor the traffic to look for any anomalies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Encryption Mechanisms should be in place to protect the data during transmissions or while it is stored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Data Leak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Prevention Solutions should be implemented to prevent the loss of any valuable information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Factor Authentication Mechanisms should be implemented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policy should be in place which mandates the employees to use complex passwords and as well to update their passwords after a certain period of time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Emails from unknown source or Emails marked as SPAM should not be open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5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2D9C-23B0-48E2-A2D6-3DDD625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Overview Of Threat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A5645-80AA-4FC1-AEAC-349F5288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9" y="1300518"/>
            <a:ext cx="4050823" cy="1983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1D1D9-FE5A-43A2-B829-FC76018C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30" y="1300518"/>
            <a:ext cx="4847244" cy="30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AB93-AB7B-4946-A95F-8302EED9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		Objectives Achieved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AF74-3119-44F0-BD06-6323DDB08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Successfully Configured a server running with email applications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Successfully performed Email based Penetration tests such RCPT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Tos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Open Relays,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BruteForce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and Spoofing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Was able to improve our defences against these attacks by modifying the Postfix Server’s setting and installing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Spamassassin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Finally, we configured Suricata, and created it’s rules to detect &amp; alert us about these attacks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16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9D7-E9D7-4DA9-A66C-41C0D4D8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     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7738-A6D5-4C00-B9D6-341D0E13C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Learned a lot Networking Infrastructure behind  Email</a:t>
            </a:r>
          </a:p>
          <a:p>
            <a:r>
              <a:rPr lang="en-IN" dirty="0"/>
              <a:t>Had never Performed Email Based Penetration Tests. So, I definitely grew a lot as a penetration tester from this assignment </a:t>
            </a:r>
          </a:p>
          <a:p>
            <a:r>
              <a:rPr lang="en-IN" dirty="0"/>
              <a:t>Once Again I realized the pitfalls And/or shortcomings of default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0391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73F3-1828-4EA5-B6CC-C76FADBF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D2D4F-18D6-44A5-9F2C-A9770F493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https://www.linuxbabe.com/mail-server/block-email-spam-check-header-body-with-postfix-spamassassin</a:t>
            </a:r>
            <a:endParaRPr lang="en-IN" dirty="0"/>
          </a:p>
          <a:p>
            <a:r>
              <a:rPr lang="en-IN" dirty="0">
                <a:hlinkClick r:id="rId3"/>
              </a:rPr>
              <a:t>The Postfix Home Page</a:t>
            </a:r>
            <a:endParaRPr lang="en-IN" dirty="0"/>
          </a:p>
          <a:p>
            <a:r>
              <a:rPr lang="en-IN" dirty="0">
                <a:hlinkClick r:id="rId4"/>
              </a:rPr>
              <a:t>Part 2: Install Dovecot IMAP server on Ubuntu &amp; Enable TLS Encryption (linuxbabe.com)</a:t>
            </a:r>
            <a:endParaRPr lang="en-IN" dirty="0"/>
          </a:p>
          <a:p>
            <a:r>
              <a:rPr lang="en-IN" dirty="0" err="1">
                <a:hlinkClick r:id="rId5"/>
              </a:rPr>
              <a:t>PostfixAdmin</a:t>
            </a:r>
            <a:r>
              <a:rPr lang="en-IN" dirty="0">
                <a:hlinkClick r:id="rId5"/>
              </a:rPr>
              <a:t> - Create Virtual Mailboxes on Ubuntu 18.04 Mail Server (linuxbabe.com)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F5C56-4C78-4251-B1AB-D6CE581D830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0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7EA-F4F4-40C0-A98B-9E2373DD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EB15F-41E5-468F-B250-2C3AAB929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F99CA-C8B9-4752-A9AC-290FAC48D9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7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7FE-7A46-4519-A0D8-21D52929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75034-BA38-457A-BB3A-6D5433978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6" y="718141"/>
            <a:ext cx="8858161" cy="3889374"/>
          </a:xfrm>
        </p:spPr>
        <p:txBody>
          <a:bodyPr/>
          <a:lstStyle/>
          <a:p>
            <a:r>
              <a:rPr lang="en-IN" sz="1600" dirty="0"/>
              <a:t>Overview</a:t>
            </a:r>
          </a:p>
          <a:p>
            <a:r>
              <a:rPr lang="en-IN" sz="1600" dirty="0"/>
              <a:t>Project Goals</a:t>
            </a:r>
          </a:p>
          <a:p>
            <a:r>
              <a:rPr lang="en-IN" sz="1600" dirty="0"/>
              <a:t>Project Execution Highlights</a:t>
            </a:r>
          </a:p>
          <a:p>
            <a:r>
              <a:rPr lang="en-IN" sz="1600" dirty="0"/>
              <a:t>Security Policy</a:t>
            </a:r>
          </a:p>
          <a:p>
            <a:r>
              <a:rPr lang="en-IN" sz="1600" dirty="0"/>
              <a:t>Overview  of Threat Model</a:t>
            </a:r>
          </a:p>
          <a:p>
            <a:r>
              <a:rPr lang="en-IN" sz="1600" dirty="0"/>
              <a:t>Objectives Achieved </a:t>
            </a:r>
          </a:p>
          <a:p>
            <a:r>
              <a:rPr lang="en-IN" sz="1600" dirty="0"/>
              <a:t>What was Learned</a:t>
            </a:r>
          </a:p>
          <a:p>
            <a:r>
              <a:rPr lang="en-IN" sz="1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138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ABB7-0D11-4122-BFA2-D072B416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3D7A-E947-4CB3-9DE7-3152B949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18" y="1143000"/>
            <a:ext cx="8799656" cy="3528014"/>
          </a:xfrm>
        </p:spPr>
        <p:txBody>
          <a:bodyPr/>
          <a:lstStyle/>
          <a:p>
            <a:r>
              <a:rPr lang="en-IN" dirty="0"/>
              <a:t>In this Homework, we were assigned a task of configuring a server running with email applications</a:t>
            </a:r>
          </a:p>
          <a:p>
            <a:r>
              <a:rPr lang="en-IN" dirty="0"/>
              <a:t>After Completing the configurations, we were assigned the task of executing various email-based attacks</a:t>
            </a:r>
          </a:p>
          <a:p>
            <a:r>
              <a:rPr lang="en-IN" dirty="0"/>
              <a:t>Next, We improved our defences against these attacks by modifying the Postfix Server’s setting and installing </a:t>
            </a:r>
            <a:r>
              <a:rPr lang="en-IN" dirty="0" err="1"/>
              <a:t>Spamassassin</a:t>
            </a:r>
            <a:endParaRPr lang="en-IN" dirty="0"/>
          </a:p>
          <a:p>
            <a:r>
              <a:rPr lang="en-IN" dirty="0"/>
              <a:t>Finally, we configured Suricata to detect and alert us about these attacks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br>
              <a:rPr lang="en-IN" dirty="0"/>
            </a:br>
            <a:endParaRPr lang="en-IN" dirty="0"/>
          </a:p>
          <a:p>
            <a:pPr marL="1600200" lvl="3" indent="0"/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600200" lvl="3" indent="0"/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E19C-0934-4CC5-AA1B-E352961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Project Goals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BC081-DE33-4191-B078-1C4B096E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19" y="1200151"/>
            <a:ext cx="8858161" cy="3394472"/>
          </a:xfrm>
        </p:spPr>
        <p:txBody>
          <a:bodyPr/>
          <a:lstStyle/>
          <a:p>
            <a:r>
              <a:rPr lang="en-IN" sz="1600" dirty="0"/>
              <a:t>Configure the Postfix server in a Docker Container</a:t>
            </a:r>
          </a:p>
          <a:p>
            <a:r>
              <a:rPr lang="en-IN" sz="1600" dirty="0"/>
              <a:t>Attacks : Launch RCPT TO attack via ISMTP, and capturing the network sequence between ISMTP and postfix via Wireshark, Performing an Open Relay Attack, Spoofing a legitimate email id, and finally running a brute-force dictionary attack against POP3 by using Nmap </a:t>
            </a:r>
          </a:p>
          <a:p>
            <a:r>
              <a:rPr lang="en-IN" sz="1600" dirty="0"/>
              <a:t>Improving our defences against these attacks by modifying the Postfix Server’s settings as well as by installing </a:t>
            </a:r>
            <a:r>
              <a:rPr lang="en-IN" sz="1600" dirty="0" err="1"/>
              <a:t>SpamAssassin</a:t>
            </a:r>
            <a:r>
              <a:rPr lang="en-IN" sz="1600" dirty="0"/>
              <a:t> to reject spam</a:t>
            </a:r>
          </a:p>
          <a:p>
            <a:r>
              <a:rPr lang="en-IN" sz="1600" dirty="0"/>
              <a:t>Install and Configure Suricata correctly and so that it detect these attacks in real time.</a:t>
            </a:r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1EDE-8EF3-4930-A4E4-85634BF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9F93-999C-49ED-8680-FFA3E2D1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4" y="1200150"/>
            <a:ext cx="4302184" cy="3407292"/>
          </a:xfrm>
        </p:spPr>
        <p:txBody>
          <a:bodyPr/>
          <a:lstStyle/>
          <a:p>
            <a:r>
              <a:rPr lang="en-IN" dirty="0"/>
              <a:t>Built and Configured the Postfix Server running on Ubuntu inside a Docker Container</a:t>
            </a:r>
          </a:p>
          <a:p>
            <a:r>
              <a:rPr lang="en-IN" dirty="0"/>
              <a:t>Created few Virtual Mailboxes such as </a:t>
            </a:r>
            <a:r>
              <a:rPr lang="en-IN" dirty="0">
                <a:hlinkClick r:id="rId2"/>
              </a:rPr>
              <a:t>postfixadmin@nwsecdocker.jhu.edu</a:t>
            </a:r>
            <a:r>
              <a:rPr lang="en-IN" dirty="0"/>
              <a:t> and </a:t>
            </a:r>
            <a:r>
              <a:rPr lang="en-IN" dirty="0">
                <a:hlinkClick r:id="rId3"/>
              </a:rPr>
              <a:t>student@nwsecdocker.jhu.edu</a:t>
            </a:r>
            <a:endParaRPr lang="en-IN" dirty="0"/>
          </a:p>
          <a:p>
            <a:r>
              <a:rPr lang="en-IN" dirty="0"/>
              <a:t>Tested these Configurations by sending a test email via Thunderbird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D9210-FA4B-4A45-8EF6-B3B54BDD4D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56984" y="1428332"/>
            <a:ext cx="4422686" cy="1046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6693B-5EB3-4D94-886C-1A42562E4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379" y="2796596"/>
            <a:ext cx="4085213" cy="21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C7D8-7B7B-455F-B121-444B840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D320-740F-4A03-AE14-62A7C9B6E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After completing the configuration instructions, we started performing email-based Penetration Tests</a:t>
            </a:r>
          </a:p>
          <a:p>
            <a:r>
              <a:rPr lang="en-IN" dirty="0"/>
              <a:t>Successfully Carried out RCPT TO attacks via ISMTP and captured the Network Sequence between ISMTP and Postfix via Wireshark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C7A15-0DB7-4681-B83C-3D6F765B41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2911" y="3230435"/>
            <a:ext cx="3355164" cy="995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F391E6-D2AD-4890-BF14-7D9D736B0E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744" y="2937879"/>
            <a:ext cx="4888115" cy="2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6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C7D8-7B7B-455F-B121-444B840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D320-740F-4A03-AE14-62A7C9B6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4" y="1200150"/>
            <a:ext cx="5790950" cy="2237193"/>
          </a:xfrm>
        </p:spPr>
        <p:txBody>
          <a:bodyPr/>
          <a:lstStyle/>
          <a:p>
            <a:r>
              <a:rPr lang="en-IN" dirty="0"/>
              <a:t>Performed an Open Relay Attack by exchanging an email between 2 outside domains</a:t>
            </a:r>
          </a:p>
          <a:p>
            <a:r>
              <a:rPr lang="en-IN" dirty="0"/>
              <a:t>Successfully, Spoofed a legitimate Email ID via ISMTP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83841-C347-4B04-A1E0-CF9DC58C56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1081" y="1066661"/>
            <a:ext cx="2042656" cy="2130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293676-2875-4CA9-B650-0D71E5E45D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0263" y="2759390"/>
            <a:ext cx="5480001" cy="2330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550B8-FA28-418B-893C-6C265154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356" y="3352498"/>
            <a:ext cx="2758933" cy="15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1A4B-443A-4F24-A6A7-9AB91586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B8B1C-880E-4FB6-BA0E-C6820662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1200151"/>
            <a:ext cx="7886728" cy="1703236"/>
          </a:xfrm>
        </p:spPr>
        <p:txBody>
          <a:bodyPr/>
          <a:lstStyle/>
          <a:p>
            <a:r>
              <a:rPr lang="en-IN" sz="1600" dirty="0"/>
              <a:t>Performed a </a:t>
            </a:r>
            <a:r>
              <a:rPr lang="en-IN" sz="1600" dirty="0" err="1"/>
              <a:t>Bruteforce</a:t>
            </a:r>
            <a:r>
              <a:rPr lang="en-IN" sz="1600" dirty="0"/>
              <a:t> Dictionary Attack against POP3 via Hydra</a:t>
            </a:r>
          </a:p>
          <a:p>
            <a:pPr lvl="1"/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hydra -L username.txt -P password.txt -t 6 pop3://192.168.25.105</a:t>
            </a:r>
          </a:p>
          <a:p>
            <a:pPr marL="594360" lvl="1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D3280-3D74-46CD-ABA3-AABB847425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519" y="2710983"/>
            <a:ext cx="6289749" cy="13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1A4B-443A-4F24-A6A7-9AB91586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B8B1C-880E-4FB6-BA0E-C6820662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1200150"/>
            <a:ext cx="7886728" cy="2137075"/>
          </a:xfrm>
        </p:spPr>
        <p:txBody>
          <a:bodyPr/>
          <a:lstStyle/>
          <a:p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the attacks, I improved the defences against these attacks by making changes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/etc/postfix/main.cf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/etc/postfix/master.cf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/etc/dovecot/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conf.d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/10-master.conf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/etc/dovecot/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conf.d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/10-auth.conf</a:t>
            </a:r>
          </a:p>
          <a:p>
            <a:pPr lvl="1"/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6CBBEF-0892-44CD-A008-F8D875D36093}"/>
              </a:ext>
            </a:extLst>
          </p:cNvPr>
          <p:cNvSpPr txBox="1">
            <a:spLocks/>
          </p:cNvSpPr>
          <p:nvPr/>
        </p:nvSpPr>
        <p:spPr>
          <a:xfrm>
            <a:off x="149313" y="3337225"/>
            <a:ext cx="8771955" cy="12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 such as configuring the parameter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mynetworks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implementing SASL Authentication and HELO Requirement, imposing restrictions on Sender and recipient as well as disabling Plaintext Authentication helped us thwart these attacks</a:t>
            </a:r>
          </a:p>
          <a:p>
            <a:r>
              <a:rPr lang="en-IN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Installed </a:t>
            </a:r>
            <a:r>
              <a:rPr lang="en-IN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SpamAssasin</a:t>
            </a:r>
            <a:r>
              <a:rPr lang="en-IN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as well to block Spams 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F2718-D3ED-46CA-852A-7C1FE232F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5539" y="4212924"/>
            <a:ext cx="3705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2825"/>
      </p:ext>
    </p:extLst>
  </p:cSld>
  <p:clrMapOvr>
    <a:masterClrMapping/>
  </p:clrMapOvr>
</p:sld>
</file>

<file path=ppt/theme/theme1.xml><?xml version="1.0" encoding="utf-8"?>
<a:theme xmlns:a="http://schemas.openxmlformats.org/drawingml/2006/main" name="jhsph-norm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914</Words>
  <Application>Microsoft Office PowerPoint</Application>
  <PresentationFormat>On-screen Show (16:9)</PresentationFormat>
  <Paragraphs>108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Noto Sans Symbols</vt:lpstr>
      <vt:lpstr>Times New Roman</vt:lpstr>
      <vt:lpstr>Bookman Old Style</vt:lpstr>
      <vt:lpstr>Arial</vt:lpstr>
      <vt:lpstr>Georgia</vt:lpstr>
      <vt:lpstr>Calibri</vt:lpstr>
      <vt:lpstr>Merriweather Sans</vt:lpstr>
      <vt:lpstr>jhsph-normal</vt:lpstr>
      <vt:lpstr>Network Security - Homework 4</vt:lpstr>
      <vt:lpstr>Table of Contents</vt:lpstr>
      <vt:lpstr>    Overview</vt:lpstr>
      <vt:lpstr>    Project Goals </vt:lpstr>
      <vt:lpstr>    Project Execution</vt:lpstr>
      <vt:lpstr>          Project Execution</vt:lpstr>
      <vt:lpstr>          Project Execution</vt:lpstr>
      <vt:lpstr>         Project Execution</vt:lpstr>
      <vt:lpstr>         Project Execution</vt:lpstr>
      <vt:lpstr>         Project Execution</vt:lpstr>
      <vt:lpstr>         Project Execution</vt:lpstr>
      <vt:lpstr>        Project Execution</vt:lpstr>
      <vt:lpstr>         Project Execution</vt:lpstr>
      <vt:lpstr>  Network Security Policy/Recommendations</vt:lpstr>
      <vt:lpstr>                                      Overview Of Threat Model</vt:lpstr>
      <vt:lpstr>                               Objectives Achieved</vt:lpstr>
      <vt:lpstr>                                                 Learnings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Apoorv Gahlot</dc:creator>
  <cp:lastModifiedBy>gahlotapoorv@gmail.com</cp:lastModifiedBy>
  <cp:revision>81</cp:revision>
  <dcterms:modified xsi:type="dcterms:W3CDTF">2021-04-30T14:41:33Z</dcterms:modified>
</cp:coreProperties>
</file>