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9" r:id="rId3"/>
    <p:sldId id="262" r:id="rId4"/>
    <p:sldId id="277" r:id="rId5"/>
    <p:sldId id="260" r:id="rId6"/>
    <p:sldId id="261" r:id="rId7"/>
    <p:sldId id="278" r:id="rId8"/>
    <p:sldId id="279" r:id="rId9"/>
    <p:sldId id="271" r:id="rId10"/>
    <p:sldId id="280" r:id="rId11"/>
    <p:sldId id="281" r:id="rId12"/>
    <p:sldId id="282" r:id="rId13"/>
    <p:sldId id="273" r:id="rId14"/>
    <p:sldId id="276" r:id="rId15"/>
    <p:sldId id="268" r:id="rId16"/>
    <p:sldId id="263" r:id="rId17"/>
    <p:sldId id="265" r:id="rId18"/>
    <p:sldId id="270" r:id="rId19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6">
          <p15:clr>
            <a:srgbClr val="A4A3A4"/>
          </p15:clr>
        </p15:guide>
        <p15:guide id="2" orient="horz" pos="254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613">
          <p15:clr>
            <a:srgbClr val="A4A3A4"/>
          </p15:clr>
        </p15:guide>
        <p15:guide id="5" orient="horz" pos="754">
          <p15:clr>
            <a:srgbClr val="A4A3A4"/>
          </p15:clr>
        </p15:guide>
        <p15:guide id="6" orient="horz" pos="2887">
          <p15:clr>
            <a:srgbClr val="A4A3A4"/>
          </p15:clr>
        </p15:guide>
        <p15:guide id="7" pos="5674">
          <p15:clr>
            <a:srgbClr val="A4A3A4"/>
          </p15:clr>
        </p15:guide>
        <p15:guide id="8" pos="3663">
          <p15:clr>
            <a:srgbClr val="A4A3A4"/>
          </p15:clr>
        </p15:guide>
        <p15:guide id="9" pos="259">
          <p15:clr>
            <a:srgbClr val="A4A3A4"/>
          </p15:clr>
        </p15:guide>
        <p15:guide id="10" pos="2880">
          <p15:clr>
            <a:srgbClr val="A4A3A4"/>
          </p15:clr>
        </p15:guide>
        <p15:guide id="11" pos="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926"/>
        <p:guide orient="horz" pos="2548"/>
        <p:guide orient="horz" pos="1620"/>
        <p:guide orient="horz" pos="613"/>
        <p:guide orient="horz" pos="754"/>
        <p:guide orient="horz" pos="2887"/>
        <p:guide pos="5674"/>
        <p:guide pos="3663"/>
        <p:guide pos="259"/>
        <p:guide pos="2880"/>
        <p:guide pos="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cbf51c4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cbf51c4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bcbf51c49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6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1">
  <p:cSld name="title 1">
    <p:bg>
      <p:bgPr>
        <a:solidFill>
          <a:srgbClr val="15478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71463" y="1958024"/>
            <a:ext cx="6298670" cy="110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11481" y="3287713"/>
            <a:ext cx="7024370" cy="107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  <a:defRPr sz="2000">
                <a:solidFill>
                  <a:srgbClr val="FFE0B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7493288" y="3287713"/>
            <a:ext cx="1371600" cy="13716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271463" y="4659313"/>
            <a:ext cx="631825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1120"/>
              <a:buNone/>
              <a:defRPr sz="1400" i="1">
                <a:solidFill>
                  <a:schemeClr val="lt1"/>
                </a:solidFill>
              </a:defRPr>
            </a:lvl1pPr>
            <a:lvl2pPr marL="914400" lvl="1" indent="-299719" algn="l">
              <a:spcBef>
                <a:spcPts val="0"/>
              </a:spcBef>
              <a:spcAft>
                <a:spcPts val="0"/>
              </a:spcAft>
              <a:buSzPts val="1120"/>
              <a:buChar char="►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252413" y="3165475"/>
            <a:ext cx="656494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JHU logo with text: Johns Hopkins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208"/>
            <a:ext cx="2676957" cy="162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Watermark of Johns Hopkins University shield log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087" y="146879"/>
            <a:ext cx="5394098" cy="58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2 captions 2 source boxes">
  <p:cSld name="2 columns 2 captions 2 source boxes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49314" y="1200151"/>
            <a:ext cx="4391514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141692" y="4152105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3"/>
          </p:nvPr>
        </p:nvSpPr>
        <p:spPr>
          <a:xfrm>
            <a:off x="4615266" y="1201422"/>
            <a:ext cx="4392207" cy="28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4"/>
          </p:nvPr>
        </p:nvSpPr>
        <p:spPr>
          <a:xfrm>
            <a:off x="4615266" y="4153263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5"/>
          </p:nvPr>
        </p:nvSpPr>
        <p:spPr>
          <a:xfrm>
            <a:off x="149313" y="4784089"/>
            <a:ext cx="3900173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6"/>
          </p:nvPr>
        </p:nvSpPr>
        <p:spPr>
          <a:xfrm>
            <a:off x="4615266" y="4784089"/>
            <a:ext cx="3900173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top captions">
  <p:cSld name="2 column with top captions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41692" y="1227965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2"/>
          </p:nvPr>
        </p:nvSpPr>
        <p:spPr>
          <a:xfrm>
            <a:off x="149314" y="1744130"/>
            <a:ext cx="4391514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3"/>
          </p:nvPr>
        </p:nvSpPr>
        <p:spPr>
          <a:xfrm>
            <a:off x="4615266" y="1229123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4"/>
          </p:nvPr>
        </p:nvSpPr>
        <p:spPr>
          <a:xfrm>
            <a:off x="4615266" y="1745401"/>
            <a:ext cx="4392207" cy="28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5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quote">
  <p:cSld name="2 column quote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4412527" cy="339447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144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4615266" y="1201422"/>
            <a:ext cx="4392207" cy="339447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with table title">
  <p:cSld name="normal with table title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49225" y="1078230"/>
            <a:ext cx="885825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149313" y="1545021"/>
            <a:ext cx="8858161" cy="304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table title left">
  <p:cSld name="2 column with table title left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49312" y="1201422"/>
            <a:ext cx="43922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149311" y="1666241"/>
            <a:ext cx="4392207" cy="292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3"/>
          </p:nvPr>
        </p:nvSpPr>
        <p:spPr>
          <a:xfrm>
            <a:off x="4615266" y="1201422"/>
            <a:ext cx="439220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table title right">
  <p:cSld name="2 column with table title right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49310" y="1201422"/>
            <a:ext cx="439220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4615267" y="1201422"/>
            <a:ext cx="4392207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3"/>
          </p:nvPr>
        </p:nvSpPr>
        <p:spPr>
          <a:xfrm>
            <a:off x="4615266" y="1666241"/>
            <a:ext cx="4392207" cy="292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284788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3154449" y="1200151"/>
            <a:ext cx="284788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3"/>
          </p:nvPr>
        </p:nvSpPr>
        <p:spPr>
          <a:xfrm>
            <a:off x="6159586" y="1200151"/>
            <a:ext cx="284788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and 3 captions at bottom">
  <p:cSld name="3 columns and 3 captions at bottom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2847887" cy="285684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141692" y="4152105"/>
            <a:ext cx="286207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3"/>
          </p:nvPr>
        </p:nvSpPr>
        <p:spPr>
          <a:xfrm>
            <a:off x="3154450" y="1200151"/>
            <a:ext cx="2847887" cy="285684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4"/>
          </p:nvPr>
        </p:nvSpPr>
        <p:spPr>
          <a:xfrm>
            <a:off x="3149600" y="4152105"/>
            <a:ext cx="2858047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5"/>
          </p:nvPr>
        </p:nvSpPr>
        <p:spPr>
          <a:xfrm>
            <a:off x="6159586" y="1200151"/>
            <a:ext cx="2847887" cy="285684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6"/>
          </p:nvPr>
        </p:nvSpPr>
        <p:spPr>
          <a:xfrm>
            <a:off x="6149428" y="4152105"/>
            <a:ext cx="285804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7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and 3 captions at top">
  <p:cSld name="3 columns and 3 captions at top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141692" y="1200151"/>
            <a:ext cx="286207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2"/>
          </p:nvPr>
        </p:nvSpPr>
        <p:spPr>
          <a:xfrm>
            <a:off x="149313" y="1745580"/>
            <a:ext cx="2847887" cy="285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3"/>
          </p:nvPr>
        </p:nvSpPr>
        <p:spPr>
          <a:xfrm>
            <a:off x="3149600" y="1200151"/>
            <a:ext cx="2858047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4"/>
          </p:nvPr>
        </p:nvSpPr>
        <p:spPr>
          <a:xfrm>
            <a:off x="3154450" y="1745580"/>
            <a:ext cx="2847887" cy="285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5"/>
          </p:nvPr>
        </p:nvSpPr>
        <p:spPr>
          <a:xfrm>
            <a:off x="6149428" y="1200151"/>
            <a:ext cx="285804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6"/>
          </p:nvPr>
        </p:nvSpPr>
        <p:spPr>
          <a:xfrm>
            <a:off x="6159586" y="1745580"/>
            <a:ext cx="2847887" cy="285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7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dden title">
  <p:cSld name="hidden 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149313" y="1116711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2">
  <p:cSld name="title 2">
    <p:bg>
      <p:bgPr>
        <a:solidFill>
          <a:srgbClr val="15478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71463" y="1958024"/>
            <a:ext cx="6298670" cy="110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71463" y="3282951"/>
            <a:ext cx="2898457" cy="107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  <a:defRPr sz="1800">
                <a:solidFill>
                  <a:srgbClr val="FFE0B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2"/>
          </p:nvPr>
        </p:nvSpPr>
        <p:spPr>
          <a:xfrm>
            <a:off x="3256568" y="3287713"/>
            <a:ext cx="1371600" cy="13716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4684508" y="3287713"/>
            <a:ext cx="2722131" cy="106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FFE0B3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4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pic" idx="4"/>
          </p:nvPr>
        </p:nvSpPr>
        <p:spPr>
          <a:xfrm>
            <a:off x="7493288" y="3287713"/>
            <a:ext cx="1371600" cy="13716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5"/>
          </p:nvPr>
        </p:nvSpPr>
        <p:spPr>
          <a:xfrm>
            <a:off x="271463" y="4659313"/>
            <a:ext cx="631825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1120"/>
              <a:buNone/>
              <a:defRPr sz="1400" i="1">
                <a:solidFill>
                  <a:schemeClr val="lt1"/>
                </a:solidFill>
              </a:defRPr>
            </a:lvl1pPr>
            <a:lvl2pPr marL="914400" lvl="1" indent="-299719" algn="l">
              <a:spcBef>
                <a:spcPts val="0"/>
              </a:spcBef>
              <a:spcAft>
                <a:spcPts val="0"/>
              </a:spcAft>
              <a:buSzPts val="1120"/>
              <a:buChar char="►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252413" y="3165475"/>
            <a:ext cx="656494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Google Shape;30;p3" descr="JHU logo with text: Johns Hopkins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208"/>
            <a:ext cx="2676957" cy="162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 descr="Watermark of Johns Hopkins University shield log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087" y="146879"/>
            <a:ext cx="5394098" cy="58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>
            <a:spLocks noGrp="1"/>
          </p:cNvSpPr>
          <p:nvPr>
            <p:ph type="pic" idx="2"/>
          </p:nvPr>
        </p:nvSpPr>
        <p:spPr>
          <a:xfrm>
            <a:off x="0" y="965200"/>
            <a:ext cx="9144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bg>
      <p:bgPr>
        <a:solidFill>
          <a:srgbClr val="15478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56682" y="3258502"/>
            <a:ext cx="4886325" cy="12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E0B3"/>
              </a:buClr>
              <a:buSzPts val="2200"/>
              <a:buFont typeface="Calibri"/>
              <a:buNone/>
              <a:defRPr sz="2200">
                <a:solidFill>
                  <a:srgbClr val="FFE0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98216" y="4648895"/>
            <a:ext cx="89645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material in this video is subject to the copyright of the owners of the material and is being provided for educational purposes under</a:t>
            </a:r>
            <a:b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rules of fair use for registered students in this course only. No additional copies of the copyrighted work may be made or distributed.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;p4"/>
          <p:cNvCxnSpPr/>
          <p:nvPr/>
        </p:nvCxnSpPr>
        <p:spPr>
          <a:xfrm>
            <a:off x="256682" y="3165475"/>
            <a:ext cx="4910138" cy="1588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" name="Google Shape;36;p4" descr="JHU logo with text: Johns Hopkins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208"/>
            <a:ext cx="2676957" cy="162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 descr="Watermark of Johns Hopkins University shield log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087" y="146879"/>
            <a:ext cx="5394098" cy="58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">
  <p:cSld name="normal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wide">
  <p:cSld name="normal w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49312" y="292608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cked 1">
  <p:cSld name="stacked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4397287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610186" y="1200151"/>
            <a:ext cx="4397287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149312" y="292608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cked 2">
  <p:cSld name="stacked 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149313" y="2926081"/>
            <a:ext cx="4397288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4610186" y="2926081"/>
            <a:ext cx="4397288" cy="166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149314" y="1200151"/>
            <a:ext cx="4391514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615266" y="1201422"/>
            <a:ext cx="4392207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with bottom captions">
  <p:cSld name="2 column with bottom captions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49314" y="1200151"/>
            <a:ext cx="4391514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141692" y="4152105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3"/>
          </p:nvPr>
        </p:nvSpPr>
        <p:spPr>
          <a:xfrm>
            <a:off x="4615266" y="1201422"/>
            <a:ext cx="4392207" cy="28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2400"/>
              </a:spcBef>
              <a:spcAft>
                <a:spcPts val="0"/>
              </a:spcAft>
              <a:buSzPts val="1440"/>
              <a:buFont typeface="Arial"/>
              <a:buChar char="►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004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►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4615266" y="4153263"/>
            <a:ext cx="4399136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149313" y="4784089"/>
            <a:ext cx="8131087" cy="28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200"/>
              <a:buFont typeface="Noto Sans Symbols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800"/>
              <a:buFont typeface="Merriweather Sans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B50D0D"/>
              </a:buClr>
              <a:buSzPts val="10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B50D0D"/>
              </a:buClr>
              <a:buSzPts val="2800"/>
              <a:buChar char="»"/>
              <a:defRPr sz="2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965200"/>
          </a:xfrm>
          <a:prstGeom prst="rect">
            <a:avLst/>
          </a:prstGeom>
          <a:solidFill>
            <a:srgbClr val="1547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8453120" y="4790281"/>
            <a:ext cx="55435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96">
          <p15:clr>
            <a:srgbClr val="F26B43"/>
          </p15:clr>
        </p15:guide>
        <p15:guide id="4" pos="5664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orient="horz" pos="2556">
          <p15:clr>
            <a:srgbClr val="F26B43"/>
          </p15:clr>
        </p15:guide>
        <p15:guide id="7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ctrTitle"/>
          </p:nvPr>
        </p:nvSpPr>
        <p:spPr>
          <a:xfrm>
            <a:off x="271463" y="1958024"/>
            <a:ext cx="6298800" cy="11013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Security - Homework 2</a:t>
            </a:r>
            <a:endParaRPr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411481" y="3287713"/>
            <a:ext cx="7024500" cy="10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Apoorv</a:t>
            </a:r>
            <a:r>
              <a:rPr lang="en-US" dirty="0"/>
              <a:t> </a:t>
            </a:r>
            <a:r>
              <a:rPr lang="en-US" dirty="0" err="1"/>
              <a:t>Gahlot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"/>
    </mc:Choice>
    <mc:Fallback xmlns="">
      <p:transition spd="slow" advTm="36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981-8C85-4F49-ADE0-2BC5AB21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9" y="77972"/>
            <a:ext cx="8858161" cy="857250"/>
          </a:xfrm>
        </p:spPr>
        <p:txBody>
          <a:bodyPr/>
          <a:lstStyle/>
          <a:p>
            <a:r>
              <a:rPr lang="en-IN" dirty="0"/>
              <a:t>			        Project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B8626-34FD-4C57-BD03-2971F982EB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69" y="1047838"/>
            <a:ext cx="5890260" cy="39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67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1EDE-8EF3-4930-A4E4-85634BF0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9F93-999C-49ED-8680-FFA3E2D1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3" y="1200150"/>
            <a:ext cx="8626091" cy="34072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was able to crack the WEP key after I collected about 40k IVs.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27D7-EAA0-4C79-9541-22E278EA47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7554" y="2096407"/>
            <a:ext cx="6413713" cy="24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9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1EDE-8EF3-4930-A4E4-85634BF0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9F93-999C-49ED-8680-FFA3E2D1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3" y="1200150"/>
            <a:ext cx="8626091" cy="34072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order to infiltrate into the JHU_NSPUBLIC_WEP network and upload file on one of the host I made use of the cracked key and nm-connection-editor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Ran </a:t>
            </a:r>
            <a:r>
              <a:rPr lang="en-IN" dirty="0" err="1"/>
              <a:t>nmap</a:t>
            </a:r>
            <a:r>
              <a:rPr lang="en-IN" dirty="0"/>
              <a:t> against one of the host identified in previous steps and found few open ports with services running on them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One such port was 21 which was running a FTP service that supported anonymous 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With this information in hand I was able to upload a file on that host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86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C326-48EB-4447-9FE3-88160A63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  Project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545E1-A6BC-4962-8B6B-85203C1144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13167"/>
            <a:ext cx="5905500" cy="3268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28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438-67F5-4FF9-9616-6FAB1881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Network Security Policy/Recommendations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1EFEF-7FCB-4F61-8104-B3D2FBC4D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protect against Man-in-the-middle attacks, and sniffing attacks etc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WPA2 and AES should be implemented on access points.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 Login Credentials should be stronger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Additionally make sure there are proper authentication mechanism implemented on the endpoint systems as well. In this case we saw that FTP allowed Anonymous login.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Open only ports which are necessary and avoid running services such as TELNET.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65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2D9C-23B0-48E2-A2D6-3DDD625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Overview Of Threat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5105C-5309-421D-A7A0-37299FDF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26" y="1064584"/>
            <a:ext cx="4883888" cy="39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AB93-AB7B-4946-A95F-8302EED9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Objectives Achieved (And Not Achieved)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AF74-3119-44F0-BD06-6323DDB08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Successfully performed Reconnaissance,  Cracked WEP Key and Infiltrated in a network</a:t>
            </a:r>
          </a:p>
          <a:p>
            <a:r>
              <a:rPr lang="en-IN" dirty="0"/>
              <a:t>Enumerated services running on a host with the help of </a:t>
            </a:r>
            <a:r>
              <a:rPr lang="en-IN" dirty="0" err="1"/>
              <a:t>nmap</a:t>
            </a:r>
            <a:endParaRPr lang="en-IN" dirty="0"/>
          </a:p>
          <a:p>
            <a:r>
              <a:rPr lang="en-IN" dirty="0"/>
              <a:t>As a result was able to upload a file on the host</a:t>
            </a:r>
          </a:p>
          <a:p>
            <a:r>
              <a:rPr lang="en-IN" dirty="0"/>
              <a:t>However I was able to perform majority of these steps when MAC filtering was disabled. Will have to figure out a way to bypass it in future assignments.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16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9D7-E9D7-4DA9-A66C-41C0D4D8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       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7738-A6D5-4C00-B9D6-341D0E13C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 learned how to setup a wireless interface in monitoring mode, how to crack </a:t>
            </a:r>
            <a:r>
              <a:rPr lang="en-IN" dirty="0" err="1"/>
              <a:t>wifi</a:t>
            </a:r>
            <a:r>
              <a:rPr lang="en-IN" dirty="0"/>
              <a:t> passwords. </a:t>
            </a:r>
          </a:p>
          <a:p>
            <a:r>
              <a:rPr lang="en-IN" dirty="0"/>
              <a:t>Learned a great deal about the </a:t>
            </a:r>
            <a:r>
              <a:rPr lang="en-IN" dirty="0" err="1"/>
              <a:t>aircrack</a:t>
            </a:r>
            <a:r>
              <a:rPr lang="en-IN" dirty="0"/>
              <a:t>-ng tool</a:t>
            </a:r>
          </a:p>
          <a:p>
            <a:r>
              <a:rPr lang="en-IN" dirty="0"/>
              <a:t>Learned about security vulnerabilities of WEP</a:t>
            </a:r>
          </a:p>
          <a:p>
            <a:r>
              <a:rPr lang="en-IN" dirty="0"/>
              <a:t>From a security point of view I realized how important it is to implement strong password mechanisms, and also implement a strong encryption such as WPA2 on </a:t>
            </a:r>
            <a:r>
              <a:rPr lang="en-IN"/>
              <a:t>access points  </a:t>
            </a:r>
            <a:r>
              <a:rPr lang="en-IN" dirty="0"/>
              <a:t>in order to prevent these kind of attacks.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91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D7EA-F4F4-40C0-A98B-9E2373DD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EB15F-41E5-468F-B250-2C3AAB929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F99CA-C8B9-4752-A9AC-290FAC48D9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7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7FE-7A46-4519-A0D8-21D52929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75034-BA38-457A-BB3A-6D5433978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76" y="718141"/>
            <a:ext cx="8858161" cy="3889374"/>
          </a:xfrm>
        </p:spPr>
        <p:txBody>
          <a:bodyPr/>
          <a:lstStyle/>
          <a:p>
            <a:r>
              <a:rPr lang="en-IN" sz="1600" dirty="0"/>
              <a:t>Overview</a:t>
            </a:r>
          </a:p>
          <a:p>
            <a:r>
              <a:rPr lang="en-IN" sz="1600" dirty="0"/>
              <a:t>Project Goals</a:t>
            </a:r>
          </a:p>
          <a:p>
            <a:r>
              <a:rPr lang="en-IN" sz="1600" dirty="0"/>
              <a:t>Project Execution Highlights</a:t>
            </a:r>
          </a:p>
          <a:p>
            <a:r>
              <a:rPr lang="en-IN" sz="1600" dirty="0"/>
              <a:t>Security Policy</a:t>
            </a:r>
          </a:p>
          <a:p>
            <a:r>
              <a:rPr lang="en-IN" sz="1600" dirty="0"/>
              <a:t>Overview  of Threat Model</a:t>
            </a:r>
          </a:p>
          <a:p>
            <a:r>
              <a:rPr lang="en-IN" sz="1600" dirty="0"/>
              <a:t>Objectives Achieved (and not achieved)</a:t>
            </a:r>
          </a:p>
          <a:p>
            <a:r>
              <a:rPr lang="en-IN" sz="1600" dirty="0"/>
              <a:t>What was Learned</a:t>
            </a:r>
          </a:p>
        </p:txBody>
      </p:sp>
    </p:spTree>
    <p:extLst>
      <p:ext uri="{BB962C8B-B14F-4D97-AF65-F5344CB8AC3E}">
        <p14:creationId xmlns:p14="http://schemas.microsoft.com/office/powerpoint/2010/main" val="261389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ABB7-0D11-4122-BFA2-D072B416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B3D7A-E947-4CB3-9DE7-3152B949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3" y="727666"/>
            <a:ext cx="8858161" cy="3943348"/>
          </a:xfrm>
        </p:spPr>
        <p:txBody>
          <a:bodyPr/>
          <a:lstStyle/>
          <a:p>
            <a:r>
              <a:rPr lang="en-IN" dirty="0"/>
              <a:t>The project comprised mainly of 3 parts:</a:t>
            </a:r>
          </a:p>
          <a:p>
            <a:pPr lvl="1"/>
            <a:r>
              <a:rPr lang="en-IN" dirty="0"/>
              <a:t> Reconnaissance</a:t>
            </a:r>
          </a:p>
          <a:p>
            <a:pPr lvl="2"/>
            <a:r>
              <a:rPr lang="en-IN" sz="1400" dirty="0"/>
              <a:t>Passive sniffing of JHU_NSPUBLIC_WEP Network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IN" sz="1600" dirty="0"/>
              <a:t>Required setting up wlan0 in monitor mode to monitor packets in </a:t>
            </a:r>
            <a:r>
              <a:rPr lang="en-IN" sz="1600" dirty="0" err="1"/>
              <a:t>wireshark</a:t>
            </a:r>
            <a:r>
              <a:rPr lang="en-IN" sz="1600" dirty="0"/>
              <a:t> (found the traffic was encrypted)</a:t>
            </a:r>
          </a:p>
          <a:p>
            <a:pPr marL="1600200" lvl="3" indent="0"/>
            <a:endParaRPr lang="en-IN" sz="1600" dirty="0"/>
          </a:p>
          <a:p>
            <a:pPr lvl="1"/>
            <a:r>
              <a:rPr lang="en-IN" dirty="0"/>
              <a:t>Attack Preparation (</a:t>
            </a:r>
            <a:r>
              <a:rPr lang="en-IN" dirty="0" err="1"/>
              <a:t>Aircrack</a:t>
            </a:r>
            <a:r>
              <a:rPr lang="en-IN" dirty="0"/>
              <a:t>-ng)</a:t>
            </a:r>
          </a:p>
          <a:p>
            <a:pPr lvl="2"/>
            <a:r>
              <a:rPr lang="en-IN" sz="1600" dirty="0"/>
              <a:t>Collected the network information ( BSSID, ESSID, MAC address of clients &amp; Channel) via </a:t>
            </a:r>
            <a:r>
              <a:rPr lang="en-IN" sz="1600" dirty="0" err="1"/>
              <a:t>airodump</a:t>
            </a:r>
            <a:r>
              <a:rPr lang="en-IN" sz="1600" dirty="0"/>
              <a:t>-ng command</a:t>
            </a:r>
          </a:p>
          <a:p>
            <a:pPr lvl="2"/>
            <a:r>
              <a:rPr lang="en-IN" sz="1600" dirty="0"/>
              <a:t>Captured Initialization Vectors (IV) in order to crack the WEP key via </a:t>
            </a:r>
            <a:r>
              <a:rPr lang="en-IN" sz="1600" dirty="0" err="1"/>
              <a:t>airodum</a:t>
            </a:r>
            <a:r>
              <a:rPr lang="en-IN" sz="1600" dirty="0"/>
              <a:t>-ng</a:t>
            </a:r>
          </a:p>
          <a:p>
            <a:pPr marL="1885950" lvl="3" indent="-285750">
              <a:buFont typeface="Arial" panose="020B0604020202020204" pitchFamily="34" charset="0"/>
              <a:buChar char="•"/>
            </a:pPr>
            <a:r>
              <a:rPr lang="en-IN" sz="1400" dirty="0"/>
              <a:t>To increase the flow IVs, I made use of </a:t>
            </a:r>
            <a:r>
              <a:rPr lang="en-IN" sz="1400" dirty="0" err="1"/>
              <a:t>aireplay</a:t>
            </a:r>
            <a:r>
              <a:rPr lang="en-IN" sz="1400" dirty="0"/>
              <a:t>-ng to carry out a ARP Request Replay attack</a:t>
            </a:r>
          </a:p>
          <a:p>
            <a:pPr marL="1885950" lvl="3" indent="-285750">
              <a:buFont typeface="Arial" panose="020B0604020202020204" pitchFamily="34" charset="0"/>
              <a:buChar char="•"/>
            </a:pPr>
            <a:r>
              <a:rPr lang="en-IN" sz="1400" dirty="0"/>
              <a:t> We had to stimulate the ARP request initially by </a:t>
            </a:r>
            <a:r>
              <a:rPr lang="en-IN" sz="1400" dirty="0" err="1"/>
              <a:t>deauthenticating</a:t>
            </a:r>
            <a:r>
              <a:rPr lang="en-IN" sz="1400" dirty="0"/>
              <a:t> an associated client.</a:t>
            </a:r>
            <a:endParaRPr lang="en-IN" sz="1600" dirty="0"/>
          </a:p>
          <a:p>
            <a:pPr lvl="2"/>
            <a:r>
              <a:rPr lang="en-IN" sz="1600" dirty="0"/>
              <a:t>Decrypted the IVs in order to obtain the WEP key with the help of </a:t>
            </a:r>
            <a:r>
              <a:rPr lang="en-IN" sz="1600" dirty="0" err="1"/>
              <a:t>aircrack</a:t>
            </a:r>
            <a:r>
              <a:rPr lang="en-IN" sz="1600" dirty="0"/>
              <a:t>-ng</a:t>
            </a:r>
            <a:br>
              <a:rPr lang="en-IN" dirty="0"/>
            </a:br>
            <a:endParaRPr lang="en-IN" dirty="0"/>
          </a:p>
          <a:p>
            <a:pPr marL="1600200" lvl="3" indent="0"/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600200" lvl="3" indent="0"/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7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EECA-3792-4E76-AC33-28D03E0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6827C-76E4-4FF9-B0AA-58F009885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N" dirty="0"/>
              <a:t>Intrusion</a:t>
            </a:r>
          </a:p>
          <a:p>
            <a:pPr lvl="2"/>
            <a:r>
              <a:rPr lang="en-IN" sz="1600" dirty="0"/>
              <a:t>With WEP key obtained from the previous step, I was able to associate my machine with the JHU_NSPUBLIC_WEP Network</a:t>
            </a:r>
          </a:p>
          <a:p>
            <a:pPr lvl="2"/>
            <a:r>
              <a:rPr lang="en-IN" sz="1600" dirty="0"/>
              <a:t>My next step was to run </a:t>
            </a:r>
            <a:r>
              <a:rPr lang="en-IN" sz="1600" dirty="0" err="1"/>
              <a:t>nmap</a:t>
            </a:r>
            <a:r>
              <a:rPr lang="en-IN" sz="1600" dirty="0"/>
              <a:t> tool against one of the hosts </a:t>
            </a:r>
            <a:r>
              <a:rPr lang="en-IN" sz="1600" dirty="0" err="1"/>
              <a:t>idenfied</a:t>
            </a:r>
            <a:r>
              <a:rPr lang="en-IN" sz="1600" dirty="0"/>
              <a:t> in previous steps</a:t>
            </a:r>
          </a:p>
          <a:p>
            <a:pPr lvl="2"/>
            <a:r>
              <a:rPr lang="en-IN" sz="1600" dirty="0"/>
              <a:t>Found few open ports running with few services</a:t>
            </a:r>
          </a:p>
          <a:p>
            <a:pPr lvl="2"/>
            <a:r>
              <a:rPr lang="en-IN" sz="1600" dirty="0"/>
              <a:t>Found that one of the open port (21) was running a FTP Service and allowed anonymous login.</a:t>
            </a:r>
          </a:p>
          <a:p>
            <a:pPr lvl="2"/>
            <a:r>
              <a:rPr lang="en-IN" sz="1600" dirty="0"/>
              <a:t>Uploaded a file on that machine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26BA3-2630-4F52-9C70-2DFD37CFCD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8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E19C-0934-4CC5-AA1B-E3529616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Project Goals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BC081-DE33-4191-B078-1C4B096E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19" y="1200151"/>
            <a:ext cx="8858161" cy="3394472"/>
          </a:xfrm>
        </p:spPr>
        <p:txBody>
          <a:bodyPr/>
          <a:lstStyle/>
          <a:p>
            <a:r>
              <a:rPr lang="en-IN" sz="1600" dirty="0"/>
              <a:t>Collecting information about the Encrypted Network </a:t>
            </a:r>
          </a:p>
          <a:p>
            <a:r>
              <a:rPr lang="en-IN" sz="1600" dirty="0"/>
              <a:t>Gaining Access to the Network by cracking the WEP Key</a:t>
            </a:r>
          </a:p>
          <a:p>
            <a:r>
              <a:rPr lang="en-IN" sz="1600" dirty="0"/>
              <a:t>Infiltrating on one of the hosts in the network to upload a file</a:t>
            </a:r>
          </a:p>
          <a:p>
            <a:r>
              <a:rPr lang="en-IN" sz="1600" dirty="0"/>
              <a:t>Security Implication ( Avoid Using WEP 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1EDE-8EF3-4930-A4E4-85634BF0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9F93-999C-49ED-8680-FFA3E2D1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4" y="1200150"/>
            <a:ext cx="4302184" cy="3407292"/>
          </a:xfrm>
        </p:spPr>
        <p:txBody>
          <a:bodyPr/>
          <a:lstStyle/>
          <a:p>
            <a:r>
              <a:rPr lang="en-IN" dirty="0"/>
              <a:t>Configured the Network Interface wlan0 in monitor mode</a:t>
            </a:r>
          </a:p>
          <a:p>
            <a:pPr lvl="1"/>
            <a:r>
              <a:rPr lang="en-IN" dirty="0"/>
              <a:t>Stopped </a:t>
            </a:r>
            <a:r>
              <a:rPr lang="en-IN" dirty="0" err="1"/>
              <a:t>NetworkManager</a:t>
            </a:r>
            <a:r>
              <a:rPr lang="en-IN" dirty="0"/>
              <a:t> service</a:t>
            </a:r>
          </a:p>
          <a:p>
            <a:pPr lvl="1"/>
            <a:r>
              <a:rPr lang="en-IN" dirty="0"/>
              <a:t>Killed </a:t>
            </a:r>
            <a:r>
              <a:rPr lang="en-IN" dirty="0" err="1"/>
              <a:t>wpa_supplicant</a:t>
            </a:r>
            <a:r>
              <a:rPr lang="en-IN" dirty="0"/>
              <a:t> service with the help of </a:t>
            </a:r>
            <a:r>
              <a:rPr lang="en-IN" dirty="0" err="1"/>
              <a:t>airmon</a:t>
            </a:r>
            <a:r>
              <a:rPr lang="en-IN" dirty="0"/>
              <a:t>-ng check kill </a:t>
            </a:r>
            <a:r>
              <a:rPr lang="en-IN" dirty="0" err="1"/>
              <a:t>cmd</a:t>
            </a:r>
            <a:endParaRPr lang="en-IN" dirty="0"/>
          </a:p>
          <a:p>
            <a:r>
              <a:rPr lang="en-IN" dirty="0"/>
              <a:t>Monitored Traffic via Wireshark on wlan0mon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B286E-335C-4BD0-BE60-24855DD5AE2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A8446-A560-494E-9169-0CE5FF2555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564" y="1153323"/>
            <a:ext cx="267462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93730B-37C0-446F-881A-B0C0EC3CE7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564" y="2209800"/>
            <a:ext cx="259842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7135E-719E-46F1-8FFA-5FE12C288B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65" y="2988472"/>
            <a:ext cx="4550735" cy="1795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23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1EDE-8EF3-4930-A4E4-85634BF0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9F93-999C-49ED-8680-FFA3E2D1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4" y="1200150"/>
            <a:ext cx="8858160" cy="17486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order to crack the WEP Key, we need few key information :-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/>
              <a:t>BSSID (MAC Address of the target Access point)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/>
              <a:t>ESSID (Name of the Access Point)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/>
              <a:t>MAC Address of any associated Clients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/>
              <a:t>Channel</a:t>
            </a:r>
          </a:p>
          <a:p>
            <a:pPr marL="457200" lvl="1" indent="0">
              <a:buNone/>
            </a:pPr>
            <a:endParaRPr lang="en-IN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1D55A1-7534-47D6-B7D9-A9A2952616FA}"/>
              </a:ext>
            </a:extLst>
          </p:cNvPr>
          <p:cNvSpPr txBox="1">
            <a:spLocks/>
          </p:cNvSpPr>
          <p:nvPr/>
        </p:nvSpPr>
        <p:spPr>
          <a:xfrm>
            <a:off x="149314" y="2507955"/>
            <a:ext cx="8858160" cy="174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78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We collected this information with the help of </a:t>
            </a:r>
            <a:r>
              <a:rPr lang="en-IN" sz="1600" dirty="0" err="1"/>
              <a:t>aircrack</a:t>
            </a:r>
            <a:r>
              <a:rPr lang="en-IN" sz="1600" dirty="0"/>
              <a:t>-ng tool (</a:t>
            </a:r>
            <a:r>
              <a:rPr lang="en-IN" sz="1600" dirty="0" err="1"/>
              <a:t>Airodump</a:t>
            </a:r>
            <a:r>
              <a:rPr lang="en-IN" sz="1600" dirty="0"/>
              <a:t> command to be specific</a:t>
            </a:r>
            <a:endParaRPr lang="en-IN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BE91AD-A7AB-4DB0-91D9-5785EED1A9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01" y="3121768"/>
            <a:ext cx="5096541" cy="1748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15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1EDE-8EF3-4930-A4E4-85634BF0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9F93-999C-49ED-8680-FFA3E2D1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13" y="1200150"/>
            <a:ext cx="8626091" cy="34072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After collecting the required information, I proceeded to crack the WEP Key.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I also spoofed my MAC address with the help of  </a:t>
            </a:r>
            <a:r>
              <a:rPr lang="en-IN" dirty="0" err="1"/>
              <a:t>macchanger</a:t>
            </a:r>
            <a:r>
              <a:rPr lang="en-IN" dirty="0"/>
              <a:t> (-m)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In order to crack the WEP Key with the help of </a:t>
            </a:r>
            <a:r>
              <a:rPr lang="en-IN" dirty="0" err="1"/>
              <a:t>Aircrack</a:t>
            </a:r>
            <a:r>
              <a:rPr lang="en-IN" dirty="0"/>
              <a:t>-ng suite, we need to collect initialization vectors (IVs)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These IVs are contain small encrypted portion of the WEP key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To achieve this we captured the data via </a:t>
            </a:r>
            <a:r>
              <a:rPr lang="en-IN" dirty="0" err="1"/>
              <a:t>airodump</a:t>
            </a:r>
            <a:r>
              <a:rPr lang="en-IN" dirty="0"/>
              <a:t>-ng command and stored in a file with the help of one of the commands parameter (-w)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I initialized an ARP Request Replay attack (-3) with the </a:t>
            </a:r>
            <a:r>
              <a:rPr lang="en-IN" dirty="0" err="1"/>
              <a:t>the</a:t>
            </a:r>
            <a:r>
              <a:rPr lang="en-IN" dirty="0"/>
              <a:t> </a:t>
            </a:r>
            <a:r>
              <a:rPr lang="en-IN" dirty="0" err="1"/>
              <a:t>aireplay</a:t>
            </a:r>
            <a:r>
              <a:rPr lang="en-IN" dirty="0"/>
              <a:t>-ng command to increase the flow of </a:t>
            </a:r>
            <a:r>
              <a:rPr lang="en-IN" dirty="0" err="1"/>
              <a:t>Ivs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Since initially I was unable to collect ARP request, I made the client </a:t>
            </a:r>
            <a:r>
              <a:rPr lang="en-IN" dirty="0" err="1"/>
              <a:t>deauthenticate</a:t>
            </a:r>
            <a:r>
              <a:rPr lang="en-IN" dirty="0"/>
              <a:t> by sending 4 </a:t>
            </a:r>
            <a:r>
              <a:rPr lang="en-IN" dirty="0" err="1"/>
              <a:t>deauth</a:t>
            </a:r>
            <a:r>
              <a:rPr lang="en-IN" dirty="0"/>
              <a:t> packets (-0)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83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981-8C85-4F49-ADE0-2BC5AB21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19" y="77972"/>
            <a:ext cx="8858161" cy="857250"/>
          </a:xfrm>
        </p:spPr>
        <p:txBody>
          <a:bodyPr/>
          <a:lstStyle/>
          <a:p>
            <a:r>
              <a:rPr lang="en-IN" dirty="0"/>
              <a:t>			        Project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280F9-8939-4A05-9BB6-0B3529F2A7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" y="1052003"/>
            <a:ext cx="4333919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FBF95-2814-4811-9B6D-5AC26AA534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" y="2266064"/>
            <a:ext cx="5943600" cy="2606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330113"/>
      </p:ext>
    </p:extLst>
  </p:cSld>
  <p:clrMapOvr>
    <a:masterClrMapping/>
  </p:clrMapOvr>
</p:sld>
</file>

<file path=ppt/theme/theme1.xml><?xml version="1.0" encoding="utf-8"?>
<a:theme xmlns:a="http://schemas.openxmlformats.org/drawingml/2006/main" name="jhsph-norm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880</Words>
  <Application>Microsoft Office PowerPoint</Application>
  <PresentationFormat>On-screen Show (16:9)</PresentationFormat>
  <Paragraphs>95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Georgia</vt:lpstr>
      <vt:lpstr>Bookman Old Style</vt:lpstr>
      <vt:lpstr>Times New Roman</vt:lpstr>
      <vt:lpstr>Merriweather Sans</vt:lpstr>
      <vt:lpstr>Calibri</vt:lpstr>
      <vt:lpstr>Wingdings</vt:lpstr>
      <vt:lpstr>Noto Sans Symbols</vt:lpstr>
      <vt:lpstr>jhsph-normal</vt:lpstr>
      <vt:lpstr>Network Security - Homework 2</vt:lpstr>
      <vt:lpstr>Table of Contents</vt:lpstr>
      <vt:lpstr>    Overview</vt:lpstr>
      <vt:lpstr>    Overview</vt:lpstr>
      <vt:lpstr>    Project Goals </vt:lpstr>
      <vt:lpstr>    Project Execution</vt:lpstr>
      <vt:lpstr>    Project Execution</vt:lpstr>
      <vt:lpstr>        Project Execution</vt:lpstr>
      <vt:lpstr>           Project Execution</vt:lpstr>
      <vt:lpstr>           Project Execution</vt:lpstr>
      <vt:lpstr>        Project Execution</vt:lpstr>
      <vt:lpstr>        Project Execution</vt:lpstr>
      <vt:lpstr>                                            Project Execution</vt:lpstr>
      <vt:lpstr>  Network Security Policy/Recommendations</vt:lpstr>
      <vt:lpstr>                                      Overview Of Threat Model</vt:lpstr>
      <vt:lpstr>                             Objectives Achieved (And Not Achieved)</vt:lpstr>
      <vt:lpstr>                                                 Learnings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Apoorv Gahlot</dc:creator>
  <cp:lastModifiedBy>gahlotapoorv@gmail.com</cp:lastModifiedBy>
  <cp:revision>40</cp:revision>
  <dcterms:modified xsi:type="dcterms:W3CDTF">2021-04-03T23:35:14Z</dcterms:modified>
</cp:coreProperties>
</file>