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Montserrat"/>
      <p:regular r:id="rId13"/>
      <p:bold r:id="rId14"/>
      <p:italic r:id="rId15"/>
      <p:boldItalic r:id="rId16"/>
    </p:embeddedFont>
    <p:embeddedFont>
      <p:font typeface="Lato"/>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Montserrat-regular.fntdata"/><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Montserrat-italic.fntdata"/><Relationship Id="rId14" Type="http://schemas.openxmlformats.org/officeDocument/2006/relationships/font" Target="fonts/Montserrat-bold.fntdata"/><Relationship Id="rId17" Type="http://schemas.openxmlformats.org/officeDocument/2006/relationships/font" Target="fonts/Lato-regular.fntdata"/><Relationship Id="rId16" Type="http://schemas.openxmlformats.org/officeDocument/2006/relationships/font" Target="fonts/Montserrat-boldItalic.fntdata"/><Relationship Id="rId5" Type="http://schemas.openxmlformats.org/officeDocument/2006/relationships/notesMaster" Target="notesMasters/notesMaster1.xml"/><Relationship Id="rId19" Type="http://schemas.openxmlformats.org/officeDocument/2006/relationships/font" Target="fonts/Lato-italic.fntdata"/><Relationship Id="rId6" Type="http://schemas.openxmlformats.org/officeDocument/2006/relationships/slide" Target="slides/slide1.xml"/><Relationship Id="rId18" Type="http://schemas.openxmlformats.org/officeDocument/2006/relationships/font" Target="fonts/La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a347c2998c_0_2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a347c2998c_0_2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a347c2998c_0_10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a347c2998c_0_10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a347c2998c_0_10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a347c2998c_0_10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a347c2998c_0_10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a347c2998c_0_10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a347c2998c_0_10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a347c2998c_0_10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a347c2998c_0_10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a347c2998c_0_10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www.emarketer.com/content/us-voice-assistant-users-2019"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en.wikipedia.org/wiki/Wikipedia" TargetMode="External"/><Relationship Id="rId4" Type="http://schemas.openxmlformats.org/officeDocument/2006/relationships/hyperlink" Target="https://en.wikipedia.org/wiki/IMDb"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Voice assistant </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FFFF00"/>
                </a:solidFill>
              </a:rPr>
              <a:t>Using machine learning with python</a:t>
            </a:r>
            <a:endParaRPr>
              <a:solidFill>
                <a:srgbClr val="FFFF00"/>
              </a:solidFill>
            </a:endParaRPr>
          </a:p>
          <a:p>
            <a:pPr indent="0" lvl="0" marL="0" rtl="0" algn="l">
              <a:spcBef>
                <a:spcPts val="0"/>
              </a:spcBef>
              <a:spcAft>
                <a:spcPts val="0"/>
              </a:spcAft>
              <a:buNone/>
            </a:pPr>
            <a:r>
              <a:rPr lang="en-GB">
                <a:solidFill>
                  <a:srgbClr val="FFFF00"/>
                </a:solidFill>
              </a:rPr>
              <a:t>By ADITYA(18bcs6656) , BINIT (18BCS6639) , SUMIT(18BCS6654) , SHIVAM (18BCS3054)</a:t>
            </a:r>
            <a:endParaRPr>
              <a:solidFill>
                <a:srgbClr val="FFFF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What is voice assistant :-</a:t>
            </a:r>
            <a:endParaRPr/>
          </a:p>
        </p:txBody>
      </p:sp>
      <p:sp>
        <p:nvSpPr>
          <p:cNvPr id="141" name="Google Shape;141;p1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GB" sz="2500">
                <a:solidFill>
                  <a:srgbClr val="202124"/>
                </a:solidFill>
                <a:highlight>
                  <a:srgbClr val="FFFFFF"/>
                </a:highlight>
                <a:latin typeface="Arial"/>
                <a:ea typeface="Arial"/>
                <a:cs typeface="Arial"/>
                <a:sym typeface="Arial"/>
              </a:rPr>
              <a:t>A </a:t>
            </a:r>
            <a:r>
              <a:rPr b="1" lang="en-GB" sz="2500">
                <a:solidFill>
                  <a:srgbClr val="202124"/>
                </a:solidFill>
                <a:highlight>
                  <a:srgbClr val="FFFFFF"/>
                </a:highlight>
                <a:latin typeface="Arial"/>
                <a:ea typeface="Arial"/>
                <a:cs typeface="Arial"/>
                <a:sym typeface="Arial"/>
              </a:rPr>
              <a:t>voice assistant</a:t>
            </a:r>
            <a:r>
              <a:rPr lang="en-GB" sz="2500">
                <a:solidFill>
                  <a:srgbClr val="202124"/>
                </a:solidFill>
                <a:highlight>
                  <a:srgbClr val="FFFFFF"/>
                </a:highlight>
                <a:latin typeface="Arial"/>
                <a:ea typeface="Arial"/>
                <a:cs typeface="Arial"/>
                <a:sym typeface="Arial"/>
              </a:rPr>
              <a:t> is a digital </a:t>
            </a:r>
            <a:r>
              <a:rPr b="1" lang="en-GB" sz="2500">
                <a:solidFill>
                  <a:srgbClr val="202124"/>
                </a:solidFill>
                <a:highlight>
                  <a:srgbClr val="FFFFFF"/>
                </a:highlight>
                <a:latin typeface="Arial"/>
                <a:ea typeface="Arial"/>
                <a:cs typeface="Arial"/>
                <a:sym typeface="Arial"/>
              </a:rPr>
              <a:t>assistant</a:t>
            </a:r>
            <a:r>
              <a:rPr lang="en-GB" sz="2500">
                <a:solidFill>
                  <a:srgbClr val="202124"/>
                </a:solidFill>
                <a:highlight>
                  <a:srgbClr val="FFFFFF"/>
                </a:highlight>
                <a:latin typeface="Arial"/>
                <a:ea typeface="Arial"/>
                <a:cs typeface="Arial"/>
                <a:sym typeface="Arial"/>
              </a:rPr>
              <a:t> that uses </a:t>
            </a:r>
            <a:r>
              <a:rPr b="1" lang="en-GB" sz="2500">
                <a:solidFill>
                  <a:srgbClr val="202124"/>
                </a:solidFill>
                <a:highlight>
                  <a:srgbClr val="FFFFFF"/>
                </a:highlight>
                <a:latin typeface="Arial"/>
                <a:ea typeface="Arial"/>
                <a:cs typeface="Arial"/>
                <a:sym typeface="Arial"/>
              </a:rPr>
              <a:t>voice</a:t>
            </a:r>
            <a:r>
              <a:rPr lang="en-GB" sz="2500">
                <a:solidFill>
                  <a:srgbClr val="202124"/>
                </a:solidFill>
                <a:highlight>
                  <a:srgbClr val="FFFFFF"/>
                </a:highlight>
                <a:latin typeface="Arial"/>
                <a:ea typeface="Arial"/>
                <a:cs typeface="Arial"/>
                <a:sym typeface="Arial"/>
              </a:rPr>
              <a:t> recognition, speech synthesis, and natural language processing (NLP) to provide a service through a particular application.</a:t>
            </a:r>
            <a:endParaRPr sz="2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Example :- </a:t>
            </a:r>
            <a:endParaRPr/>
          </a:p>
        </p:txBody>
      </p:sp>
      <p:sp>
        <p:nvSpPr>
          <p:cNvPr id="147" name="Google Shape;147;p15"/>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48" name="Google Shape;148;p15"/>
          <p:cNvPicPr preferRelativeResize="0"/>
          <p:nvPr/>
        </p:nvPicPr>
        <p:blipFill>
          <a:blip r:embed="rId3">
            <a:alphaModFix/>
          </a:blip>
          <a:stretch>
            <a:fillRect/>
          </a:stretch>
        </p:blipFill>
        <p:spPr>
          <a:xfrm>
            <a:off x="1068625" y="1172375"/>
            <a:ext cx="7408624" cy="33520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Future of voice assistant :- </a:t>
            </a:r>
            <a:endParaRPr/>
          </a:p>
        </p:txBody>
      </p:sp>
      <p:sp>
        <p:nvSpPr>
          <p:cNvPr id="154" name="Google Shape;154;p16"/>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GB" sz="1500">
                <a:solidFill>
                  <a:srgbClr val="0D1940"/>
                </a:solidFill>
                <a:highlight>
                  <a:srgbClr val="FFFFFF"/>
                </a:highlight>
                <a:latin typeface="Arial"/>
                <a:ea typeface="Arial"/>
                <a:cs typeface="Arial"/>
                <a:sym typeface="Arial"/>
              </a:rPr>
              <a:t>As AI becomes more advanced and voice technology becomes more accepted, not only will voice controlled digital assistants become more natural, they will also become more integrated into more daily devicesas it was estimated in early 2019 that </a:t>
            </a:r>
            <a:r>
              <a:rPr lang="en-GB" sz="1500">
                <a:solidFill>
                  <a:srgbClr val="0079E8"/>
                </a:solidFill>
                <a:highlight>
                  <a:srgbClr val="FFFFFF"/>
                </a:highlight>
                <a:uFill>
                  <a:noFill/>
                </a:uFill>
                <a:latin typeface="Arial"/>
                <a:ea typeface="Arial"/>
                <a:cs typeface="Arial"/>
                <a:sym typeface="Arial"/>
                <a:hlinkClick r:id="rId3">
                  <a:extLst>
                    <a:ext uri="{A12FA001-AC4F-418D-AE19-62706E023703}">
                      <ahyp:hlinkClr val="tx"/>
                    </a:ext>
                  </a:extLst>
                </a:hlinkClick>
              </a:rPr>
              <a:t>111.8 million people in the US will use a voice assistant at least monthly, up 9.5% from last year.</a:t>
            </a:r>
            <a:r>
              <a:rPr lang="en-GB" sz="1500">
                <a:solidFill>
                  <a:srgbClr val="0D1940"/>
                </a:solidFill>
                <a:highlight>
                  <a:srgbClr val="FFFFFF"/>
                </a:highlight>
                <a:latin typeface="Arial"/>
                <a:ea typeface="Arial"/>
                <a:cs typeface="Arial"/>
                <a:sym typeface="Arial"/>
              </a:rPr>
              <a:t>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Services :-</a:t>
            </a:r>
            <a:endParaRPr/>
          </a:p>
          <a:p>
            <a:pPr indent="0" lvl="0" marL="0" rtl="0" algn="l">
              <a:spcBef>
                <a:spcPts val="0"/>
              </a:spcBef>
              <a:spcAft>
                <a:spcPts val="0"/>
              </a:spcAft>
              <a:buNone/>
            </a:pPr>
            <a:r>
              <a:t/>
            </a:r>
            <a:endParaRPr/>
          </a:p>
        </p:txBody>
      </p:sp>
      <p:sp>
        <p:nvSpPr>
          <p:cNvPr id="160" name="Google Shape;160;p17"/>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650">
                <a:solidFill>
                  <a:srgbClr val="202122"/>
                </a:solidFill>
                <a:highlight>
                  <a:srgbClr val="FFFFFF"/>
                </a:highlight>
                <a:latin typeface="Arial"/>
                <a:ea typeface="Arial"/>
                <a:cs typeface="Arial"/>
                <a:sym typeface="Arial"/>
              </a:rPr>
              <a:t>Provide information such as weather, facts from e.g. </a:t>
            </a:r>
            <a:r>
              <a:rPr lang="en-GB" sz="1650" u="sng">
                <a:solidFill>
                  <a:srgbClr val="0B0080"/>
                </a:solidFill>
                <a:highlight>
                  <a:srgbClr val="FFFFFF"/>
                </a:highlight>
                <a:latin typeface="Arial"/>
                <a:ea typeface="Arial"/>
                <a:cs typeface="Arial"/>
                <a:sym typeface="Arial"/>
                <a:hlinkClick r:id="rId3">
                  <a:extLst>
                    <a:ext uri="{A12FA001-AC4F-418D-AE19-62706E023703}">
                      <ahyp:hlinkClr val="tx"/>
                    </a:ext>
                  </a:extLst>
                </a:hlinkClick>
              </a:rPr>
              <a:t>Wikipedia</a:t>
            </a:r>
            <a:r>
              <a:rPr lang="en-GB" sz="1650">
                <a:solidFill>
                  <a:srgbClr val="202122"/>
                </a:solidFill>
                <a:highlight>
                  <a:srgbClr val="FFFFFF"/>
                </a:highlight>
                <a:latin typeface="Arial"/>
                <a:ea typeface="Arial"/>
                <a:cs typeface="Arial"/>
                <a:sym typeface="Arial"/>
              </a:rPr>
              <a:t> or </a:t>
            </a:r>
            <a:r>
              <a:rPr lang="en-GB" sz="1650">
                <a:solidFill>
                  <a:srgbClr val="0B0080"/>
                </a:solidFill>
                <a:highlight>
                  <a:srgbClr val="FFFFFF"/>
                </a:highlight>
                <a:uFill>
                  <a:noFill/>
                </a:uFill>
                <a:latin typeface="Arial"/>
                <a:ea typeface="Arial"/>
                <a:cs typeface="Arial"/>
                <a:sym typeface="Arial"/>
                <a:hlinkClick r:id="rId4">
                  <a:extLst>
                    <a:ext uri="{A12FA001-AC4F-418D-AE19-62706E023703}">
                      <ahyp:hlinkClr val="tx"/>
                    </a:ext>
                  </a:extLst>
                </a:hlinkClick>
              </a:rPr>
              <a:t>IMDb</a:t>
            </a:r>
            <a:endParaRPr sz="1900"/>
          </a:p>
          <a:p>
            <a:pPr indent="0" lvl="0" marL="0" rtl="0" algn="l">
              <a:spcBef>
                <a:spcPts val="1600"/>
              </a:spcBef>
              <a:spcAft>
                <a:spcPts val="0"/>
              </a:spcAft>
              <a:buNone/>
            </a:pPr>
            <a:r>
              <a:rPr lang="en-GB" sz="1550">
                <a:solidFill>
                  <a:srgbClr val="202122"/>
                </a:solidFill>
                <a:highlight>
                  <a:srgbClr val="FFFFFF"/>
                </a:highlight>
                <a:latin typeface="Arial"/>
                <a:ea typeface="Arial"/>
                <a:cs typeface="Arial"/>
                <a:sym typeface="Arial"/>
              </a:rPr>
              <a:t>Play videos, TV shows or movies on televisions, streaming</a:t>
            </a:r>
            <a:endParaRPr sz="1550">
              <a:solidFill>
                <a:srgbClr val="202122"/>
              </a:solidFill>
              <a:highlight>
                <a:srgbClr val="FFFFFF"/>
              </a:highlight>
              <a:latin typeface="Arial"/>
              <a:ea typeface="Arial"/>
              <a:cs typeface="Arial"/>
              <a:sym typeface="Arial"/>
            </a:endParaRPr>
          </a:p>
          <a:p>
            <a:pPr indent="0" lvl="0" marL="0" rtl="0" algn="l">
              <a:spcBef>
                <a:spcPts val="1600"/>
              </a:spcBef>
              <a:spcAft>
                <a:spcPts val="0"/>
              </a:spcAft>
              <a:buNone/>
            </a:pPr>
            <a:r>
              <a:rPr lang="en-GB" sz="1650">
                <a:solidFill>
                  <a:srgbClr val="202122"/>
                </a:solidFill>
                <a:highlight>
                  <a:srgbClr val="FFFFFF"/>
                </a:highlight>
                <a:latin typeface="Arial"/>
                <a:ea typeface="Arial"/>
                <a:cs typeface="Arial"/>
                <a:sym typeface="Arial"/>
              </a:rPr>
              <a:t>Assist public interactions with government</a:t>
            </a:r>
            <a:endParaRPr sz="2150">
              <a:solidFill>
                <a:srgbClr val="202122"/>
              </a:solidFill>
              <a:highlight>
                <a:srgbClr val="FFFFFF"/>
              </a:highlight>
              <a:latin typeface="Arial"/>
              <a:ea typeface="Arial"/>
              <a:cs typeface="Arial"/>
              <a:sym typeface="Arial"/>
            </a:endParaRPr>
          </a:p>
          <a:p>
            <a:pPr indent="0" lvl="0" marL="0" rtl="0" algn="l">
              <a:spcBef>
                <a:spcPts val="1600"/>
              </a:spcBef>
              <a:spcAft>
                <a:spcPts val="1600"/>
              </a:spcAft>
              <a:buNone/>
            </a:pPr>
            <a:r>
              <a:t/>
            </a:r>
            <a:endParaRPr sz="1550">
              <a:solidFill>
                <a:srgbClr val="202122"/>
              </a:solidFill>
              <a:highlight>
                <a:srgbClr val="FFFFFF"/>
              </a:highlight>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b="1" sz="1300">
              <a:solidFill>
                <a:srgbClr val="000000"/>
              </a:solidFill>
              <a:highlight>
                <a:srgbClr val="FFFFFF"/>
              </a:highlight>
              <a:latin typeface="Arial"/>
              <a:ea typeface="Arial"/>
              <a:cs typeface="Arial"/>
              <a:sym typeface="Arial"/>
            </a:endParaRPr>
          </a:p>
          <a:p>
            <a:pPr indent="0" lvl="0" marL="0" rtl="0" algn="l">
              <a:spcBef>
                <a:spcPts val="400"/>
              </a:spcBef>
              <a:spcAft>
                <a:spcPts val="0"/>
              </a:spcAft>
              <a:buNone/>
            </a:pPr>
            <a:r>
              <a:rPr lang="en-GB"/>
              <a:t>Drawback of voice assistant :-</a:t>
            </a:r>
            <a:endParaRPr/>
          </a:p>
        </p:txBody>
      </p:sp>
      <p:sp>
        <p:nvSpPr>
          <p:cNvPr id="166" name="Google Shape;166;p18"/>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350">
                <a:solidFill>
                  <a:srgbClr val="455264"/>
                </a:solidFill>
                <a:highlight>
                  <a:srgbClr val="FFFFFF"/>
                </a:highlight>
                <a:latin typeface="Arial"/>
                <a:ea typeface="Arial"/>
                <a:cs typeface="Arial"/>
                <a:sym typeface="Arial"/>
              </a:rPr>
              <a:t>Privacy</a:t>
            </a:r>
            <a:endParaRPr sz="2350">
              <a:solidFill>
                <a:srgbClr val="455264"/>
              </a:solidFill>
              <a:highlight>
                <a:srgbClr val="FFFFFF"/>
              </a:highlight>
              <a:latin typeface="Arial"/>
              <a:ea typeface="Arial"/>
              <a:cs typeface="Arial"/>
              <a:sym typeface="Arial"/>
            </a:endParaRPr>
          </a:p>
          <a:p>
            <a:pPr indent="0" lvl="0" marL="0" rtl="0" algn="l">
              <a:spcBef>
                <a:spcPts val="1600"/>
              </a:spcBef>
              <a:spcAft>
                <a:spcPts val="1600"/>
              </a:spcAft>
              <a:buNone/>
            </a:pPr>
            <a:r>
              <a:rPr lang="en-GB" sz="2350">
                <a:solidFill>
                  <a:srgbClr val="455264"/>
                </a:solidFill>
                <a:highlight>
                  <a:srgbClr val="FFFFFF"/>
                </a:highlight>
                <a:latin typeface="Arial"/>
                <a:ea typeface="Arial"/>
                <a:cs typeface="Arial"/>
                <a:sym typeface="Arial"/>
              </a:rPr>
              <a:t>Accuracy</a:t>
            </a:r>
            <a:endParaRPr sz="2350">
              <a:solidFill>
                <a:srgbClr val="455264"/>
              </a:solidFill>
              <a:highlight>
                <a:srgbClr val="FFFFFF"/>
              </a:highlight>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9"/>
          <p:cNvSpPr txBox="1"/>
          <p:nvPr>
            <p:ph type="title"/>
          </p:nvPr>
        </p:nvSpPr>
        <p:spPr>
          <a:xfrm>
            <a:off x="1297500" y="393750"/>
            <a:ext cx="7038900" cy="3598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sz="5600"/>
              <a:t>        </a:t>
            </a:r>
            <a:r>
              <a:rPr lang="en-GB" sz="5600"/>
              <a:t>Thank you</a:t>
            </a:r>
            <a:endParaRPr sz="5600"/>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