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1" r:id="rId4"/>
  </p:sldMasterIdLst>
  <p:notesMasterIdLst>
    <p:notesMasterId r:id="rId21"/>
  </p:notesMasterIdLst>
  <p:handoutMasterIdLst>
    <p:handoutMasterId r:id="rId22"/>
  </p:handoutMasterIdLst>
  <p:sldIdLst>
    <p:sldId id="256" r:id="rId5"/>
    <p:sldId id="288" r:id="rId6"/>
    <p:sldId id="291" r:id="rId7"/>
    <p:sldId id="289" r:id="rId8"/>
    <p:sldId id="300" r:id="rId9"/>
    <p:sldId id="301" r:id="rId10"/>
    <p:sldId id="297" r:id="rId11"/>
    <p:sldId id="298" r:id="rId12"/>
    <p:sldId id="303" r:id="rId13"/>
    <p:sldId id="307" r:id="rId14"/>
    <p:sldId id="308" r:id="rId15"/>
    <p:sldId id="309" r:id="rId16"/>
    <p:sldId id="311" r:id="rId17"/>
    <p:sldId id="310" r:id="rId18"/>
    <p:sldId id="302" r:id="rId19"/>
    <p:sldId id="261" r:id="rId20"/>
  </p:sldIdLst>
  <p:sldSz cx="12192000" cy="6858000"/>
  <p:notesSz cx="7315200" cy="96012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sinow, Alice" initials="NA" lastIdx="13" clrIdx="0">
    <p:extLst>
      <p:ext uri="{19B8F6BF-5375-455C-9EA6-DF929625EA0E}">
        <p15:presenceInfo xmlns:p15="http://schemas.microsoft.com/office/powerpoint/2012/main" userId="S::anusinow@deloitte.com::6aed46a4-cfad-459a-9cfd-ac7b026cfb19" providerId="AD"/>
      </p:ext>
    </p:extLst>
  </p:cmAuthor>
  <p:cmAuthor id="2" name="Greg Shaffer" initials="GS" lastIdx="20" clrIdx="1">
    <p:extLst>
      <p:ext uri="{19B8F6BF-5375-455C-9EA6-DF929625EA0E}">
        <p15:presenceInfo xmlns:p15="http://schemas.microsoft.com/office/powerpoint/2012/main" userId="S::gshaffer@deloitte.com::f2ab33ba-8890-4f70-a52d-7df520d299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00A3E0"/>
    <a:srgbClr val="0076A8"/>
    <a:srgbClr val="59A0CA"/>
    <a:srgbClr val="90C1BC"/>
    <a:srgbClr val="86BC25"/>
    <a:srgbClr val="9DD4CF"/>
    <a:srgbClr val="5DA8D3"/>
    <a:srgbClr val="70AD47"/>
    <a:srgbClr val="37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984" autoAdjust="0"/>
  </p:normalViewPr>
  <p:slideViewPr>
    <p:cSldViewPr snapToGrid="0" showGuides="1">
      <p:cViewPr varScale="1">
        <p:scale>
          <a:sx n="73" d="100"/>
          <a:sy n="73" d="100"/>
        </p:scale>
        <p:origin x="756" y="72"/>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1/12/2021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1/12/2021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A Título">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73FB6E01-79A9-4D8A-90FB-CEBA31B2C91F}"/>
              </a:ext>
            </a:extLst>
          </p:cNvPr>
          <p:cNvSpPr>
            <a:spLocks noGrp="1"/>
          </p:cNvSpPr>
          <p:nvPr>
            <p:ph type="pic" sz="quarter" idx="11"/>
          </p:nvPr>
        </p:nvSpPr>
        <p:spPr>
          <a:xfrm>
            <a:off x="3396000" y="729000"/>
            <a:ext cx="5400000" cy="5400000"/>
          </a:xfrm>
          <a:prstGeom prst="rect">
            <a:avLst/>
          </a:prstGeom>
        </p:spPr>
        <p:txBody>
          <a:bodyPr/>
          <a:lstStyle/>
          <a:p>
            <a:r>
              <a:rPr lang="en-US" noProof="0" dirty="0"/>
              <a:t>Click icon to add picture</a:t>
            </a:r>
          </a:p>
        </p:txBody>
      </p:sp>
      <p:sp>
        <p:nvSpPr>
          <p:cNvPr id="18" name="Text Placeholder 4">
            <a:extLst>
              <a:ext uri="{FF2B5EF4-FFF2-40B4-BE49-F238E27FC236}">
                <a16:creationId xmlns:a16="http://schemas.microsoft.com/office/drawing/2014/main" id="{E17A0E16-EC98-4400-89E2-29944FCCD07A}"/>
              </a:ext>
            </a:extLst>
          </p:cNvPr>
          <p:cNvSpPr>
            <a:spLocks noGrp="1"/>
          </p:cNvSpPr>
          <p:nvPr>
            <p:ph type="body" sz="quarter" idx="10"/>
          </p:nvPr>
        </p:nvSpPr>
        <p:spPr>
          <a:xfrm>
            <a:off x="501651" y="6381750"/>
            <a:ext cx="5594349" cy="298450"/>
          </a:xfrm>
          <a:prstGeom prst="rect">
            <a:avLst/>
          </a:prstGeom>
        </p:spPr>
        <p:txBody>
          <a:bodyPr>
            <a:normAutofit/>
          </a:bodyPr>
          <a:lstStyle>
            <a:lvl1pPr>
              <a:spcAft>
                <a:spcPts val="0"/>
              </a:spcAft>
              <a:defRPr sz="11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sp>
        <p:nvSpPr>
          <p:cNvPr id="30" name="Title 1">
            <a:extLst>
              <a:ext uri="{FF2B5EF4-FFF2-40B4-BE49-F238E27FC236}">
                <a16:creationId xmlns:a16="http://schemas.microsoft.com/office/drawing/2014/main" id="{994E2337-5D5B-4E47-921E-AEAC709870FD}"/>
              </a:ext>
            </a:extLst>
          </p:cNvPr>
          <p:cNvSpPr>
            <a:spLocks noGrp="1"/>
          </p:cNvSpPr>
          <p:nvPr>
            <p:ph type="ctrTitle"/>
          </p:nvPr>
        </p:nvSpPr>
        <p:spPr bwMode="gray">
          <a:xfrm>
            <a:off x="501651" y="5895573"/>
            <a:ext cx="5594349" cy="464044"/>
          </a:xfrm>
        </p:spPr>
        <p:txBody>
          <a:bodyPr anchor="b" anchorCtr="0">
            <a:noAutofit/>
          </a:bodyPr>
          <a:lstStyle>
            <a:lvl1pPr algn="l">
              <a:lnSpc>
                <a:spcPct val="100000"/>
              </a:lnSpc>
              <a:defRPr sz="16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dirty="0"/>
              <a:t>Click to edit Master title style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126" y="465362"/>
            <a:ext cx="2481831" cy="466131"/>
          </a:xfrm>
          <a:prstGeom prst="rect">
            <a:avLst/>
          </a:prstGeom>
        </p:spPr>
      </p:pic>
      <p:sp>
        <p:nvSpPr>
          <p:cNvPr id="31" name="Oval 30"/>
          <p:cNvSpPr/>
          <p:nvPr userDrawn="1"/>
        </p:nvSpPr>
        <p:spPr bwMode="gray">
          <a:xfrm>
            <a:off x="11411528" y="6232401"/>
            <a:ext cx="246222" cy="246220"/>
          </a:xfrm>
          <a:prstGeom prst="ellipse">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s-PE"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2" name="TextBox 31"/>
          <p:cNvSpPr txBox="1"/>
          <p:nvPr userDrawn="1"/>
        </p:nvSpPr>
        <p:spPr>
          <a:xfrm>
            <a:off x="9618067" y="6184372"/>
            <a:ext cx="1691485" cy="307777"/>
          </a:xfrm>
          <a:prstGeom prst="rect">
            <a:avLst/>
          </a:prstGeom>
          <a:noFill/>
        </p:spPr>
        <p:txBody>
          <a:bodyPr wrap="square" lIns="0" tIns="0" rIns="0" bIns="0" rtlCol="0" anchor="ctr">
            <a:spAutoFit/>
          </a:bodyPr>
          <a:lstStyle/>
          <a:p>
            <a:pPr marL="0" marR="0" lvl="0" indent="0" algn="r" defTabSz="914400" rtl="0" eaLnBrk="1" fontAlgn="auto" latinLnBrk="0" hangingPunct="1">
              <a:lnSpc>
                <a:spcPct val="100000"/>
              </a:lnSpc>
              <a:spcBef>
                <a:spcPts val="600"/>
              </a:spcBef>
              <a:spcAft>
                <a:spcPts val="0"/>
              </a:spcAft>
              <a:buClrTx/>
              <a:buSzPct val="100000"/>
              <a:buFontTx/>
              <a:buNone/>
              <a:tabLst/>
              <a:defRPr/>
            </a:pPr>
            <a:r>
              <a:rPr kumimoji="0" lang="es-PE" sz="2000" b="0" i="0" u="none" strike="noStrike" kern="1200" cap="none" spc="0" normalizeH="0" baseline="0" noProof="0" dirty="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Cyber</a:t>
            </a:r>
            <a:endParaRPr kumimoji="0" lang="es-PE" sz="3200" b="0" i="0" u="none" strike="noStrike" kern="1200" cap="none" spc="0" normalizeH="0" baseline="0" noProof="0" dirty="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Oval 32"/>
          <p:cNvSpPr/>
          <p:nvPr userDrawn="1"/>
        </p:nvSpPr>
        <p:spPr bwMode="gray">
          <a:xfrm>
            <a:off x="11411528" y="6232402"/>
            <a:ext cx="246222" cy="246220"/>
          </a:xfrm>
          <a:prstGeom prst="ellipse">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s-PE" sz="1600" b="1"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416285705"/>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RA Verde">
    <p:bg bwMode="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A Agenda">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5390146" y="1700212"/>
            <a:ext cx="6287337" cy="4657726"/>
          </a:xfrm>
        </p:spPr>
        <p:txBody>
          <a:bodyPr>
            <a:normAutofit/>
          </a:bodyPr>
          <a:lstStyle>
            <a:lvl1pPr>
              <a:spcBef>
                <a:spcPts val="1662"/>
              </a:spcBef>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19"/>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1808" y="0"/>
            <a:ext cx="4837217" cy="6858000"/>
          </a:xfrm>
          <a:prstGeom prst="rect">
            <a:avLst/>
          </a:prstGeom>
        </p:spPr>
      </p:pic>
      <p:sp>
        <p:nvSpPr>
          <p:cNvPr id="2" name="TextBox 1"/>
          <p:cNvSpPr txBox="1"/>
          <p:nvPr userDrawn="1"/>
        </p:nvSpPr>
        <p:spPr>
          <a:xfrm>
            <a:off x="5390146" y="1015280"/>
            <a:ext cx="6287337" cy="369332"/>
          </a:xfrm>
          <a:prstGeom prst="rect">
            <a:avLst/>
          </a:prstGeom>
          <a:noFill/>
        </p:spPr>
        <p:txBody>
          <a:bodyPr wrap="square" lIns="0" tIns="0" rIns="0" bIns="0" rtlCol="0">
            <a:spAutoFit/>
          </a:bodyPr>
          <a:lstStyle/>
          <a:p>
            <a:pPr marL="0" indent="0">
              <a:spcBef>
                <a:spcPts val="600"/>
              </a:spcBef>
              <a:buSzPct val="100000"/>
              <a:buFont typeface="Arial"/>
              <a:buNone/>
            </a:pPr>
            <a:r>
              <a:rPr lang="es-PE"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Contenido</a:t>
            </a:r>
            <a:endParaRPr lang="es-PE"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92417758"/>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A Separador">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2247545"/>
            <a:ext cx="5215485" cy="2362912"/>
          </a:xfrm>
        </p:spPr>
        <p:txBody>
          <a:bodyPr anchor="ctr"/>
          <a:lstStyle>
            <a:lvl1pPr>
              <a:lnSpc>
                <a:spcPct val="95000"/>
              </a:lnSpc>
              <a:defRPr sz="3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dirty="0"/>
              <a:t>Click to edit Master title style</a:t>
            </a:r>
          </a:p>
        </p:txBody>
      </p:sp>
      <p:pic>
        <p:nvPicPr>
          <p:cNvPr id="4" name="Picture 3"/>
          <p:cNvPicPr>
            <a:picLocks noChangeAspect="1"/>
          </p:cNvPicPr>
          <p:nvPr userDrawn="1"/>
        </p:nvPicPr>
        <p:blipFill rotWithShape="1">
          <a:blip r:embed="rId2">
            <a:grayscl/>
            <a:extLst>
              <a:ext uri="{28A0092B-C50C-407E-A947-70E740481C1C}">
                <a14:useLocalDpi xmlns:a14="http://schemas.microsoft.com/office/drawing/2010/main" val="0"/>
              </a:ext>
            </a:extLst>
          </a:blip>
          <a:srcRect l="32978" t="3790" r="11268" b="1914"/>
          <a:stretch/>
        </p:blipFill>
        <p:spPr>
          <a:xfrm>
            <a:off x="6110242" y="0"/>
            <a:ext cx="6081757" cy="6858000"/>
          </a:xfrm>
          <a:prstGeom prst="rect">
            <a:avLst/>
          </a:prstGeom>
        </p:spPr>
      </p:pic>
      <p:sp>
        <p:nvSpPr>
          <p:cNvPr id="5" name="Picture Placeholder 8">
            <a:extLst>
              <a:ext uri="{FF2B5EF4-FFF2-40B4-BE49-F238E27FC236}">
                <a16:creationId xmlns:a16="http://schemas.microsoft.com/office/drawing/2014/main" id="{1F80D3C8-DAD6-43A0-8850-13470A6A3B80}"/>
              </a:ext>
            </a:extLst>
          </p:cNvPr>
          <p:cNvSpPr>
            <a:spLocks noGrp="1"/>
          </p:cNvSpPr>
          <p:nvPr>
            <p:ph type="pic" sz="quarter" idx="11"/>
          </p:nvPr>
        </p:nvSpPr>
        <p:spPr>
          <a:xfrm>
            <a:off x="6110241" y="0"/>
            <a:ext cx="6081757" cy="6858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114244335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A Contenido">
    <p:spTree>
      <p:nvGrpSpPr>
        <p:cNvPr id="1" name=""/>
        <p:cNvGrpSpPr/>
        <p:nvPr/>
      </p:nvGrpSpPr>
      <p:grpSpPr>
        <a:xfrm>
          <a:off x="0" y="0"/>
          <a:ext cx="0" cy="0"/>
          <a:chOff x="0" y="0"/>
          <a:chExt cx="0" cy="0"/>
        </a:xfrm>
      </p:grpSpPr>
      <p:sp>
        <p:nvSpPr>
          <p:cNvPr id="10" name="Rectangle 9"/>
          <p:cNvSpPr/>
          <p:nvPr userDrawn="1"/>
        </p:nvSpPr>
        <p:spPr>
          <a:xfrm>
            <a:off x="0" y="0"/>
            <a:ext cx="12192000" cy="914400"/>
          </a:xfrm>
          <a:prstGeom prst="rect">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userDrawn="1"/>
        </p:nvSpPr>
        <p:spPr>
          <a:xfrm>
            <a:off x="0" y="914400"/>
            <a:ext cx="12192000" cy="162370"/>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4396" y="274625"/>
            <a:ext cx="1944174" cy="365150"/>
          </a:xfrm>
          <a:prstGeom prst="rect">
            <a:avLst/>
          </a:prstGeom>
        </p:spPr>
      </p:pic>
      <p:sp>
        <p:nvSpPr>
          <p:cNvPr id="14" name="Title Placeholder 1"/>
          <p:cNvSpPr>
            <a:spLocks noGrp="1"/>
          </p:cNvSpPr>
          <p:nvPr>
            <p:ph type="title"/>
          </p:nvPr>
        </p:nvSpPr>
        <p:spPr>
          <a:xfrm>
            <a:off x="282012" y="107950"/>
            <a:ext cx="9485832" cy="698501"/>
          </a:xfrm>
          <a:prstGeom prst="rect">
            <a:avLst/>
          </a:prstGeom>
        </p:spPr>
        <p:txBody>
          <a:bodyPr vert="horz" lIns="0" tIns="0" rIns="0" bIns="0" rtlCol="0" anchor="ctr" anchorCtr="0">
            <a:noAutofit/>
          </a:bodyPr>
          <a:lstStyle>
            <a:lvl1pPr>
              <a:defRPr sz="24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dirty="0"/>
              <a:t>Click to edit Master title style</a:t>
            </a:r>
          </a:p>
        </p:txBody>
      </p:sp>
      <p:sp>
        <p:nvSpPr>
          <p:cNvPr id="8" name="Text Placeholder 18"/>
          <p:cNvSpPr>
            <a:spLocks noGrp="1"/>
          </p:cNvSpPr>
          <p:nvPr>
            <p:ph idx="1"/>
          </p:nvPr>
        </p:nvSpPr>
        <p:spPr>
          <a:xfrm>
            <a:off x="282011" y="1291573"/>
            <a:ext cx="11625140" cy="5027804"/>
          </a:xfrm>
          <a:prstGeom prst="rect">
            <a:avLst/>
          </a:prstGeom>
        </p:spPr>
        <p:txBody>
          <a:bodyPr vert="horz" lIns="0" tIns="0" rIns="0" bIns="0" rtlCol="0">
            <a:normAutofit/>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Box 12"/>
          <p:cNvSpPr txBox="1"/>
          <p:nvPr userDrawn="1"/>
        </p:nvSpPr>
        <p:spPr>
          <a:xfrm>
            <a:off x="4003676" y="6477000"/>
            <a:ext cx="4184648" cy="138499"/>
          </a:xfrm>
          <a:prstGeom prst="rect">
            <a:avLst/>
          </a:prstGeom>
          <a:noFill/>
        </p:spPr>
        <p:txBody>
          <a:bodyPr wrap="square" lIns="0" tIns="0" rIns="0" bIns="0" rtlCol="0">
            <a:spAutoFit/>
          </a:bodyPr>
          <a:lstStyle/>
          <a:p>
            <a:pPr marL="0" indent="0" algn="ctr">
              <a:spcBef>
                <a:spcPts val="0"/>
              </a:spcBef>
              <a:buSzPct val="100000"/>
              <a:buFont typeface="Arial"/>
              <a:buNone/>
            </a:pPr>
            <a:r>
              <a:rPr lang="es-PE" sz="9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Información </a:t>
            </a:r>
            <a:r>
              <a:rPr lang="es-PE" sz="900" b="1"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Confidencial</a:t>
            </a:r>
            <a:r>
              <a:rPr lang="es-PE" sz="9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 para uso interno de TGN</a:t>
            </a:r>
          </a:p>
        </p:txBody>
      </p:sp>
      <p:sp>
        <p:nvSpPr>
          <p:cNvPr id="15" name="TextBox 14"/>
          <p:cNvSpPr txBox="1"/>
          <p:nvPr userDrawn="1"/>
        </p:nvSpPr>
        <p:spPr>
          <a:xfrm>
            <a:off x="282011" y="6477001"/>
            <a:ext cx="3389314"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 2020</a:t>
            </a:r>
            <a:r>
              <a:rPr lang="en-US" sz="900" baseline="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9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Deloitte Spanish Latin America</a:t>
            </a:r>
          </a:p>
        </p:txBody>
      </p:sp>
      <p:sp>
        <p:nvSpPr>
          <p:cNvPr id="16" name="TextBox 15"/>
          <p:cNvSpPr txBox="1"/>
          <p:nvPr userDrawn="1"/>
        </p:nvSpPr>
        <p:spPr>
          <a:xfrm>
            <a:off x="11442199" y="6477001"/>
            <a:ext cx="307975" cy="138499"/>
          </a:xfrm>
          <a:prstGeom prst="rect">
            <a:avLst/>
          </a:prstGeom>
          <a:noFill/>
        </p:spPr>
        <p:txBody>
          <a:bodyPr wrap="square" lIns="0" tIns="0" rIns="0" bIns="0" rtlCol="0">
            <a:spAutoFit/>
          </a:bodyPr>
          <a:lstStyle/>
          <a:p>
            <a:pPr marL="0" indent="0" algn="ctr">
              <a:spcBef>
                <a:spcPts val="600"/>
              </a:spcBef>
              <a:buSzPct val="100000"/>
              <a:buFont typeface="Arial"/>
              <a:buNone/>
            </a:pPr>
            <a:fld id="{C58DF478-B544-4ED8-9ED4-6A2648E2D233}" type="slidenum">
              <a:rPr lang="en-US" sz="9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ctr">
                <a:spcBef>
                  <a:spcPts val="600"/>
                </a:spcBef>
                <a:buSzPct val="100000"/>
                <a:buFont typeface="Arial"/>
                <a:buNone/>
              </a:pPr>
              <a:t>‹#›</a:t>
            </a:fld>
            <a:endParaRPr lang="en-US" sz="900" noProof="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135709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 Contenido Dark">
    <p:bg>
      <p:bgPr>
        <a:solidFill>
          <a:schemeClr val="tx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12192000" cy="914400"/>
          </a:xfrm>
          <a:prstGeom prst="rect">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userDrawn="1"/>
        </p:nvSpPr>
        <p:spPr>
          <a:xfrm>
            <a:off x="0" y="914400"/>
            <a:ext cx="12192000" cy="162370"/>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4396" y="274625"/>
            <a:ext cx="1944174" cy="365150"/>
          </a:xfrm>
          <a:prstGeom prst="rect">
            <a:avLst/>
          </a:prstGeom>
        </p:spPr>
      </p:pic>
      <p:sp>
        <p:nvSpPr>
          <p:cNvPr id="14" name="Title Placeholder 1"/>
          <p:cNvSpPr>
            <a:spLocks noGrp="1"/>
          </p:cNvSpPr>
          <p:nvPr>
            <p:ph type="title"/>
          </p:nvPr>
        </p:nvSpPr>
        <p:spPr>
          <a:xfrm>
            <a:off x="282012" y="107950"/>
            <a:ext cx="9485832" cy="698501"/>
          </a:xfrm>
          <a:prstGeom prst="rect">
            <a:avLst/>
          </a:prstGeom>
        </p:spPr>
        <p:txBody>
          <a:bodyPr vert="horz" lIns="0" tIns="0" rIns="0" bIns="0" rtlCol="0" anchor="ctr" anchorCtr="0">
            <a:noAutofit/>
          </a:bodyPr>
          <a:lstStyle>
            <a:lvl1pPr>
              <a:defRPr sz="24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dirty="0"/>
              <a:t>Click to edit Master title style</a:t>
            </a:r>
          </a:p>
        </p:txBody>
      </p:sp>
      <p:sp>
        <p:nvSpPr>
          <p:cNvPr id="8" name="Text Placeholder 18"/>
          <p:cNvSpPr>
            <a:spLocks noGrp="1"/>
          </p:cNvSpPr>
          <p:nvPr>
            <p:ph idx="1"/>
          </p:nvPr>
        </p:nvSpPr>
        <p:spPr>
          <a:xfrm>
            <a:off x="282011" y="1291573"/>
            <a:ext cx="11625140" cy="5027804"/>
          </a:xfrm>
          <a:prstGeom prst="rect">
            <a:avLst/>
          </a:prstGeom>
        </p:spPr>
        <p:txBody>
          <a:bodyPr vert="horz" lIns="0" tIns="0" rIns="0" bIns="0" rtlCol="0">
            <a:normAutofit/>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Box 12"/>
          <p:cNvSpPr txBox="1"/>
          <p:nvPr userDrawn="1"/>
        </p:nvSpPr>
        <p:spPr>
          <a:xfrm>
            <a:off x="4003676" y="6477000"/>
            <a:ext cx="4184648" cy="138499"/>
          </a:xfrm>
          <a:prstGeom prst="rect">
            <a:avLst/>
          </a:prstGeom>
          <a:noFill/>
        </p:spPr>
        <p:txBody>
          <a:bodyPr wrap="square" lIns="0" tIns="0" rIns="0" bIns="0" rtlCol="0">
            <a:spAutoFit/>
          </a:bodyPr>
          <a:lstStyle/>
          <a:p>
            <a:pPr marL="0" indent="0" algn="ctr">
              <a:spcBef>
                <a:spcPts val="0"/>
              </a:spcBef>
              <a:buSzPct val="100000"/>
              <a:buFont typeface="Arial"/>
              <a:buNone/>
            </a:pPr>
            <a:r>
              <a:rPr lang="es-PE" sz="900" noProof="0" dirty="0">
                <a:solidFill>
                  <a:schemeClr val="bg1"/>
                </a:solidFill>
                <a:latin typeface="Open Sans" panose="020B0606030504020204" pitchFamily="34" charset="0"/>
                <a:ea typeface="Open Sans" panose="020B0606030504020204" pitchFamily="34" charset="0"/>
                <a:cs typeface="Open Sans" panose="020B0606030504020204" pitchFamily="34" charset="0"/>
              </a:rPr>
              <a:t>Información </a:t>
            </a:r>
            <a:r>
              <a:rPr lang="es-PE" sz="900" b="1" noProof="0" dirty="0">
                <a:solidFill>
                  <a:schemeClr val="bg1"/>
                </a:solidFill>
                <a:latin typeface="Open Sans" panose="020B0606030504020204" pitchFamily="34" charset="0"/>
                <a:ea typeface="Open Sans" panose="020B0606030504020204" pitchFamily="34" charset="0"/>
                <a:cs typeface="Open Sans" panose="020B0606030504020204" pitchFamily="34" charset="0"/>
              </a:rPr>
              <a:t>Confidencial</a:t>
            </a:r>
            <a:r>
              <a:rPr lang="es-PE" sz="900" noProof="0" dirty="0">
                <a:solidFill>
                  <a:schemeClr val="bg1"/>
                </a:solidFill>
                <a:latin typeface="Open Sans" panose="020B0606030504020204" pitchFamily="34" charset="0"/>
                <a:ea typeface="Open Sans" panose="020B0606030504020204" pitchFamily="34" charset="0"/>
                <a:cs typeface="Open Sans" panose="020B0606030504020204" pitchFamily="34" charset="0"/>
              </a:rPr>
              <a:t> para uso interno de TGN</a:t>
            </a:r>
          </a:p>
        </p:txBody>
      </p:sp>
      <p:sp>
        <p:nvSpPr>
          <p:cNvPr id="15" name="TextBox 14"/>
          <p:cNvSpPr txBox="1"/>
          <p:nvPr userDrawn="1"/>
        </p:nvSpPr>
        <p:spPr>
          <a:xfrm>
            <a:off x="282011" y="6477001"/>
            <a:ext cx="3389314"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Open Sans" panose="020B0606030504020204" pitchFamily="34" charset="0"/>
                <a:ea typeface="Open Sans" panose="020B0606030504020204" pitchFamily="34" charset="0"/>
                <a:cs typeface="Open Sans" panose="020B0606030504020204" pitchFamily="34" charset="0"/>
              </a:rPr>
              <a:t>© 2020</a:t>
            </a:r>
            <a:r>
              <a:rPr lang="en-US" sz="900" baseline="0" noProof="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noProof="0" dirty="0">
                <a:solidFill>
                  <a:schemeClr val="bg1"/>
                </a:solidFill>
                <a:latin typeface="Open Sans" panose="020B0606030504020204" pitchFamily="34" charset="0"/>
                <a:ea typeface="Open Sans" panose="020B0606030504020204" pitchFamily="34" charset="0"/>
                <a:cs typeface="Open Sans" panose="020B0606030504020204" pitchFamily="34" charset="0"/>
              </a:rPr>
              <a:t>Deloitte Spanish Latin America</a:t>
            </a:r>
          </a:p>
        </p:txBody>
      </p:sp>
      <p:sp>
        <p:nvSpPr>
          <p:cNvPr id="16" name="TextBox 15"/>
          <p:cNvSpPr txBox="1"/>
          <p:nvPr userDrawn="1"/>
        </p:nvSpPr>
        <p:spPr>
          <a:xfrm>
            <a:off x="11442199" y="6477001"/>
            <a:ext cx="307975" cy="138499"/>
          </a:xfrm>
          <a:prstGeom prst="rect">
            <a:avLst/>
          </a:prstGeom>
          <a:noFill/>
        </p:spPr>
        <p:txBody>
          <a:bodyPr wrap="square" lIns="0" tIns="0" rIns="0" bIns="0" rtlCol="0">
            <a:spAutoFit/>
          </a:bodyPr>
          <a:lstStyle/>
          <a:p>
            <a:pPr marL="0" indent="0" algn="ctr">
              <a:spcBef>
                <a:spcPts val="600"/>
              </a:spcBef>
              <a:buSzPct val="100000"/>
              <a:buFont typeface="Arial"/>
              <a:buNone/>
            </a:pPr>
            <a:fld id="{C58DF478-B544-4ED8-9ED4-6A2648E2D233}" type="slidenum">
              <a:rPr lang="en-US" sz="900" noProof="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marL="0" indent="0" algn="ctr">
                <a:spcBef>
                  <a:spcPts val="600"/>
                </a:spcBef>
                <a:buSzPct val="100000"/>
                <a:buFont typeface="Arial"/>
                <a:buNone/>
              </a:pPr>
              <a:t>‹#›</a:t>
            </a:fld>
            <a:endParaRPr lang="en-US" sz="900" noProof="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34075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A Final">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345868" y="4021394"/>
            <a:ext cx="5549965" cy="2554545"/>
          </a:xfrm>
          <a:prstGeom prst="rect">
            <a:avLst/>
          </a:prstGeom>
        </p:spPr>
        <p:txBody>
          <a:bodyPr wrap="square">
            <a:spAutoFit/>
          </a:bodyPr>
          <a:lstStyle/>
          <a:p>
            <a:r>
              <a:rPr lang="en-US" sz="800" dirty="0">
                <a:solidFill>
                  <a:schemeClr val="bg1"/>
                </a:solidFill>
                <a:latin typeface="Open Sans" panose="020B0606030504020204" pitchFamily="34" charset="0"/>
              </a:rPr>
              <a:t>Deloitte refers to one or more of Deloitte </a:t>
            </a:r>
            <a:r>
              <a:rPr lang="en-US" sz="800" dirty="0" err="1">
                <a:solidFill>
                  <a:schemeClr val="bg1"/>
                </a:solidFill>
                <a:latin typeface="Open Sans" panose="020B0606030504020204" pitchFamily="34" charset="0"/>
              </a:rPr>
              <a:t>Touche</a:t>
            </a:r>
            <a:r>
              <a:rPr lang="en-US" sz="800" dirty="0">
                <a:solidFill>
                  <a:schemeClr val="bg1"/>
                </a:solidFill>
                <a:latin typeface="Open Sans" panose="020B0606030504020204" pitchFamily="34" charset="0"/>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800" u="sng" dirty="0">
                <a:solidFill>
                  <a:schemeClr val="bg1"/>
                </a:solidFill>
                <a:latin typeface="Open Sans" panose="020B0606030504020204" pitchFamily="34" charset="0"/>
              </a:rPr>
              <a:t>www.deloitte.com/about</a:t>
            </a:r>
            <a:r>
              <a:rPr lang="en-US" sz="800" dirty="0">
                <a:solidFill>
                  <a:schemeClr val="bg1"/>
                </a:solidFill>
                <a:latin typeface="Open Sans" panose="020B0606030504020204" pitchFamily="34" charset="0"/>
              </a:rPr>
              <a:t> to learn more about our global network of member firms. </a:t>
            </a:r>
          </a:p>
          <a:p>
            <a:endParaRPr lang="en-US" sz="800" dirty="0">
              <a:solidFill>
                <a:schemeClr val="bg1"/>
              </a:solidFill>
              <a:latin typeface="Open Sans" panose="020B0606030504020204" pitchFamily="34" charset="0"/>
            </a:endParaRPr>
          </a:p>
          <a:p>
            <a:r>
              <a:rPr lang="en-US" sz="800" dirty="0">
                <a:solidFill>
                  <a:schemeClr val="bg1"/>
                </a:solidFill>
                <a:latin typeface="Open Sans" panose="020B0606030504020204" pitchFamily="34" charset="0"/>
              </a:rPr>
              <a:t>Deloitte provides audit, consulting, financial advisory, risk advisory, tax and related services to public and private clients spanning multiple industries. Deloitte serves four out of five Fortune Global 500® companies through a globally connected network of member firms in more than 150 countries and territories bringing world-class capabilities, insights, and high-quality service to address clients’ most complex business challenges. To learn more about how Deloitte’s approximately 245,000 professionals make an impact that matters, please connect with us on Facebook, LinkedIn, or Twitter. </a:t>
            </a:r>
          </a:p>
          <a:p>
            <a:endParaRPr lang="en-US" sz="800" dirty="0">
              <a:solidFill>
                <a:schemeClr val="bg1"/>
              </a:solidFill>
              <a:latin typeface="Open Sans" panose="020B0606030504020204" pitchFamily="34" charset="0"/>
            </a:endParaRPr>
          </a:p>
          <a:p>
            <a:r>
              <a:rPr lang="en-US" sz="800" dirty="0">
                <a:solidFill>
                  <a:schemeClr val="bg1"/>
                </a:solidFill>
                <a:latin typeface="Open Sans" panose="020B0606030504020204" pitchFamily="34" charset="0"/>
              </a:rPr>
              <a:t>This communication contains general information only, and none of Deloitte </a:t>
            </a:r>
            <a:r>
              <a:rPr lang="en-US" sz="800" dirty="0" err="1">
                <a:solidFill>
                  <a:schemeClr val="bg1"/>
                </a:solidFill>
                <a:latin typeface="Open Sans" panose="020B0606030504020204" pitchFamily="34" charset="0"/>
              </a:rPr>
              <a:t>Touche</a:t>
            </a:r>
            <a:r>
              <a:rPr lang="en-US" sz="800" dirty="0">
                <a:solidFill>
                  <a:schemeClr val="bg1"/>
                </a:solidFill>
                <a:latin typeface="Open Sans" panose="020B0606030504020204" pitchFamily="34" charset="0"/>
              </a:rPr>
              <a:t> Tohmatsu Limited, its member firms, or their related entities (collectively, the “Deloitte Network”) is, by means of this communication, rendering professional advice or services. Before making any decision or taking any action that may affect your finances or your business, you should consult a qualified professional adviser. No entity in the Deloitte Network shall be responsible for any loss whatsoever sustained by any person who relies on this communication. </a:t>
            </a:r>
          </a:p>
          <a:p>
            <a:endParaRPr lang="en-US" sz="800" dirty="0">
              <a:solidFill>
                <a:schemeClr val="bg1"/>
              </a:solidFill>
              <a:latin typeface="Open Sans" panose="020B0606030504020204" pitchFamily="34" charset="0"/>
            </a:endParaRPr>
          </a:p>
          <a:p>
            <a:endParaRPr lang="en-US" sz="800" dirty="0">
              <a:solidFill>
                <a:schemeClr val="bg1"/>
              </a:solidFill>
              <a:latin typeface="Open Sans" panose="020B0606030504020204" pitchFamily="34" charset="0"/>
            </a:endParaRPr>
          </a:p>
          <a:p>
            <a:r>
              <a:rPr lang="fr-FR" sz="800" dirty="0">
                <a:solidFill>
                  <a:schemeClr val="bg1"/>
                </a:solidFill>
                <a:latin typeface="Open Sans" panose="020B0606030504020204" pitchFamily="34" charset="0"/>
              </a:rPr>
              <a:t>© 2020. For information, contact Deloitte Touche </a:t>
            </a:r>
            <a:r>
              <a:rPr lang="fr-FR" sz="800" dirty="0" err="1">
                <a:solidFill>
                  <a:schemeClr val="bg1"/>
                </a:solidFill>
                <a:latin typeface="Open Sans" panose="020B0606030504020204" pitchFamily="34" charset="0"/>
              </a:rPr>
              <a:t>Tohmatsu</a:t>
            </a:r>
            <a:r>
              <a:rPr lang="fr-FR" sz="800" dirty="0">
                <a:solidFill>
                  <a:schemeClr val="bg1"/>
                </a:solidFill>
                <a:latin typeface="Open Sans" panose="020B0606030504020204" pitchFamily="34" charset="0"/>
              </a:rPr>
              <a:t> Limited.</a:t>
            </a:r>
            <a:endParaRPr lang="es-PE" sz="800" dirty="0">
              <a:solidFill>
                <a:schemeClr val="bg1"/>
              </a:solidFill>
            </a:endParaRPr>
          </a:p>
        </p:txBody>
      </p:sp>
      <p:grpSp>
        <p:nvGrpSpPr>
          <p:cNvPr id="5" name="Group 4"/>
          <p:cNvGrpSpPr>
            <a:grpSpLocks noChangeAspect="1"/>
          </p:cNvGrpSpPr>
          <p:nvPr userDrawn="1"/>
        </p:nvGrpSpPr>
        <p:grpSpPr>
          <a:xfrm>
            <a:off x="414108" y="3328308"/>
            <a:ext cx="1654176" cy="309970"/>
            <a:chOff x="398463" y="404813"/>
            <a:chExt cx="1627187" cy="307976"/>
          </a:xfrm>
          <a:solidFill>
            <a:sysClr val="windowText" lastClr="000000"/>
          </a:solidFill>
        </p:grpSpPr>
        <p:sp>
          <p:nvSpPr>
            <p:cNvPr id="6" name="Oval 5"/>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7"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8" name="Rectangle 7"/>
            <p:cNvSpPr>
              <a:spLocks noChangeArrowheads="1"/>
            </p:cNvSpPr>
            <p:nvPr userDrawn="1"/>
          </p:nvSpPr>
          <p:spPr bwMode="auto">
            <a:xfrm>
              <a:off x="906463" y="404813"/>
              <a:ext cx="74612" cy="303213"/>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9"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10" name="Rectangle 9"/>
            <p:cNvSpPr>
              <a:spLocks noChangeArrowheads="1"/>
            </p:cNvSpPr>
            <p:nvPr userDrawn="1"/>
          </p:nvSpPr>
          <p:spPr bwMode="auto">
            <a:xfrm>
              <a:off x="1257300" y="482601"/>
              <a:ext cx="74612" cy="225425"/>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11" name="Rectangle 10"/>
            <p:cNvSpPr>
              <a:spLocks noChangeArrowheads="1"/>
            </p:cNvSpPr>
            <p:nvPr userDrawn="1"/>
          </p:nvSpPr>
          <p:spPr bwMode="auto">
            <a:xfrm>
              <a:off x="1257300" y="404813"/>
              <a:ext cx="74612" cy="5080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12"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13"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14"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sp>
          <p:nvSpPr>
            <p:cNvPr id="15"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prstClr val="white"/>
                </a:solidFill>
                <a:effectLst/>
                <a:uLnTx/>
                <a:uFillTx/>
                <a:latin typeface="Verdana"/>
              </a:endParaRPr>
            </a:p>
          </p:txBody>
        </p:sp>
      </p:grpSp>
    </p:spTree>
    <p:extLst>
      <p:ext uri="{BB962C8B-B14F-4D97-AF65-F5344CB8AC3E}">
        <p14:creationId xmlns:p14="http://schemas.microsoft.com/office/powerpoint/2010/main" val="32465572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A Negr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7263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A Blanco">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159513"/>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A Verde Claro">
    <p:bg bwMode="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3"/>
            </p:custDataLst>
            <p:extLst>
              <p:ext uri="{D42A27DB-BD31-4B8C-83A1-F6EECF244321}">
                <p14:modId xmlns:p14="http://schemas.microsoft.com/office/powerpoint/2010/main" val="316905010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27" name="think-cell Slide" r:id="rId14" imgW="270" imgH="270" progId="TCLayout.ActiveDocument.1">
                  <p:embed/>
                </p:oleObj>
              </mc:Choice>
              <mc:Fallback>
                <p:oleObj name="think-cell Slide" r:id="rId14" imgW="270" imgH="270" progId="TCLayout.ActiveDocument.1">
                  <p:embed/>
                  <p:pic>
                    <p:nvPicPr>
                      <p:cNvPr id="4" name="Object 3" hidden="1"/>
                      <p:cNvPicPr/>
                      <p:nvPr/>
                    </p:nvPicPr>
                    <p:blipFill>
                      <a:blip r:embed="rId15"/>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7583624"/>
      </p:ext>
    </p:extLst>
  </p:cSld>
  <p:clrMap bg1="lt1" tx1="dk1" bg2="lt2" tx2="dk2" accent1="accent1" accent2="accent2" accent3="accent3" accent4="accent4" accent5="accent5" accent6="accent6" hlink="hlink" folHlink="folHlink"/>
  <p:sldLayoutIdLst>
    <p:sldLayoutId id="2147483863" r:id="rId1"/>
    <p:sldLayoutId id="2147483867" r:id="rId2"/>
    <p:sldLayoutId id="2147483865" r:id="rId3"/>
    <p:sldLayoutId id="2147483871" r:id="rId4"/>
    <p:sldLayoutId id="2147483970" r:id="rId5"/>
    <p:sldLayoutId id="2147483826" r:id="rId6"/>
    <p:sldLayoutId id="2147483969" r:id="rId7"/>
    <p:sldLayoutId id="2147483862" r:id="rId8"/>
    <p:sldLayoutId id="2147483816" r:id="rId9"/>
    <p:sldLayoutId id="2147483817" r:id="rId10"/>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300" b="0" kern="1200">
          <a:solidFill>
            <a:schemeClr val="tx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1300" b="1" kern="1200" dirty="0" smtClean="0">
          <a:solidFill>
            <a:schemeClr val="tx1"/>
          </a:solidFill>
          <a:latin typeface="+mj-lt"/>
          <a:ea typeface="+mn-ea"/>
          <a:cs typeface="Calibri Light" panose="020F0302020204030204" pitchFamily="34" charset="0"/>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orient="horz" pos="2160" userDrawn="1">
          <p15:clr>
            <a:srgbClr val="F26B43"/>
          </p15:clr>
        </p15:guide>
        <p15:guide id="3" orient="horz" pos="4020" userDrawn="1">
          <p15:clr>
            <a:srgbClr val="F26B43"/>
          </p15:clr>
        </p15:guide>
        <p15:guide id="4" pos="316" userDrawn="1">
          <p15:clr>
            <a:srgbClr val="F26B43"/>
          </p15:clr>
        </p15:guide>
        <p15:guide id="5" pos="7364"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4961" userDrawn="1">
          <p15:clr>
            <a:srgbClr val="F26B43"/>
          </p15:clr>
        </p15:guide>
        <p15:guide id="11" orient="horz" pos="236" userDrawn="1">
          <p15:clr>
            <a:srgbClr val="F26B43"/>
          </p15:clr>
        </p15:guide>
        <p15:guide id="12" pos="1363" userDrawn="1">
          <p15:clr>
            <a:srgbClr val="F26B43"/>
          </p15:clr>
        </p15:guide>
        <p15:guide id="13" pos="1516" userDrawn="1">
          <p15:clr>
            <a:srgbClr val="F26B43"/>
          </p15:clr>
        </p15:guide>
        <p15:guide id="14" pos="2560" userDrawn="1">
          <p15:clr>
            <a:srgbClr val="F26B43"/>
          </p15:clr>
        </p15:guide>
        <p15:guide id="15" pos="2711" userDrawn="1">
          <p15:clr>
            <a:srgbClr val="F26B43"/>
          </p15:clr>
        </p15:guide>
        <p15:guide id="16" pos="6160" userDrawn="1">
          <p15:clr>
            <a:srgbClr val="F26B43"/>
          </p15:clr>
        </p15:guide>
        <p15:guide id="17" pos="3764" userDrawn="1">
          <p15:clr>
            <a:srgbClr val="F26B43"/>
          </p15:clr>
        </p15:guide>
        <p15:guide id="18" pos="3916" userDrawn="1">
          <p15:clr>
            <a:srgbClr val="F26B43"/>
          </p15:clr>
        </p15:guide>
        <p15:guide id="19" pos="3840" userDrawn="1">
          <p15:clr>
            <a:srgbClr val="F26B43"/>
          </p15:clr>
        </p15:guide>
        <p15:guide id="20" pos="6312"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r>
              <a:rPr lang="en-US"/>
              <a:t>November 2020 </a:t>
            </a:r>
          </a:p>
        </p:txBody>
      </p:sp>
      <p:sp>
        <p:nvSpPr>
          <p:cNvPr id="11" name="Title 10"/>
          <p:cNvSpPr>
            <a:spLocks noGrp="1"/>
          </p:cNvSpPr>
          <p:nvPr>
            <p:ph type="ctrTitle"/>
          </p:nvPr>
        </p:nvSpPr>
        <p:spPr>
          <a:xfrm>
            <a:off x="501651" y="5895573"/>
            <a:ext cx="7941013" cy="464044"/>
          </a:xfrm>
        </p:spPr>
        <p:txBody>
          <a:bodyPr/>
          <a:lstStyle/>
          <a:p>
            <a:r>
              <a:rPr lang="es-PE" dirty="0" err="1"/>
              <a:t>DTV</a:t>
            </a:r>
            <a:r>
              <a:rPr lang="es-PE" dirty="0"/>
              <a:t> - </a:t>
            </a:r>
            <a:r>
              <a:rPr lang="es-AR" dirty="0"/>
              <a:t>Security Pipeline</a:t>
            </a:r>
          </a:p>
        </p:txBody>
      </p:sp>
      <p:pic>
        <p:nvPicPr>
          <p:cNvPr id="3074" name="Picture 2">
            <a:extLst>
              <a:ext uri="{FF2B5EF4-FFF2-40B4-BE49-F238E27FC236}">
                <a16:creationId xmlns:a16="http://schemas.microsoft.com/office/drawing/2014/main" id="{CE60E0EA-A2AB-4A61-8EFC-DEAF21070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825" y="844119"/>
            <a:ext cx="5169761" cy="51697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TT anuncia el cierre de sus operaciones de DIRECTV Latin America en  Venezuela - DIRECTV Newsroom">
            <a:extLst>
              <a:ext uri="{FF2B5EF4-FFF2-40B4-BE49-F238E27FC236}">
                <a16:creationId xmlns:a16="http://schemas.microsoft.com/office/drawing/2014/main" id="{5462EB8B-8EED-48F8-BC9A-5A84CE809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664" y="364967"/>
            <a:ext cx="3436614" cy="72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172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Vulnerabilities</a:t>
            </a:r>
            <a:r>
              <a:rPr lang="es-PE" dirty="0"/>
              <a:t> </a:t>
            </a:r>
            <a:r>
              <a:rPr lang="en-US" dirty="0"/>
              <a:t>workflow</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4" name="Rectángulo 3">
            <a:extLst>
              <a:ext uri="{FF2B5EF4-FFF2-40B4-BE49-F238E27FC236}">
                <a16:creationId xmlns:a16="http://schemas.microsoft.com/office/drawing/2014/main" id="{7910AFD9-EB81-4929-A866-B8A218FF63B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7181" name="Rounded Rectangle 56">
            <a:extLst>
              <a:ext uri="{FF2B5EF4-FFF2-40B4-BE49-F238E27FC236}">
                <a16:creationId xmlns:a16="http://schemas.microsoft.com/office/drawing/2014/main" id="{4C8FA4E5-A70A-4DC0-87DB-12F024EA589A}"/>
              </a:ext>
            </a:extLst>
          </p:cNvPr>
          <p:cNvSpPr/>
          <p:nvPr/>
        </p:nvSpPr>
        <p:spPr bwMode="gray">
          <a:xfrm>
            <a:off x="2325757" y="1445985"/>
            <a:ext cx="7540486" cy="113022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If the vulnerability exist, the previous state must be checked. </a:t>
            </a:r>
          </a:p>
          <a:p>
            <a:pPr algn="ctr" defTabSz="535802"/>
            <a:r>
              <a:rPr lang="en-US" sz="1400" u="sng"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Usually, the vulnerability will keep the previous state. </a:t>
            </a:r>
          </a:p>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For example if the vulnerability is confirmed, it will continue to be confirmed.</a:t>
            </a:r>
          </a:p>
        </p:txBody>
      </p:sp>
      <p:grpSp>
        <p:nvGrpSpPr>
          <p:cNvPr id="20" name="Grupo 19">
            <a:extLst>
              <a:ext uri="{FF2B5EF4-FFF2-40B4-BE49-F238E27FC236}">
                <a16:creationId xmlns:a16="http://schemas.microsoft.com/office/drawing/2014/main" id="{BE5BE6B6-C27E-4D72-AF02-8C413CDD30AE}"/>
              </a:ext>
            </a:extLst>
          </p:cNvPr>
          <p:cNvGrpSpPr/>
          <p:nvPr/>
        </p:nvGrpSpPr>
        <p:grpSpPr>
          <a:xfrm>
            <a:off x="4007315" y="2703498"/>
            <a:ext cx="4222268" cy="1332111"/>
            <a:chOff x="3397732" y="2766466"/>
            <a:chExt cx="4222268" cy="1332111"/>
          </a:xfrm>
        </p:grpSpPr>
        <p:sp>
          <p:nvSpPr>
            <p:cNvPr id="7" name="Flecha: a la derecha con muesca 6">
              <a:extLst>
                <a:ext uri="{FF2B5EF4-FFF2-40B4-BE49-F238E27FC236}">
                  <a16:creationId xmlns:a16="http://schemas.microsoft.com/office/drawing/2014/main" id="{57092FC4-40B7-42ED-A395-B99438669619}"/>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8" name="Picture 2">
              <a:extLst>
                <a:ext uri="{FF2B5EF4-FFF2-40B4-BE49-F238E27FC236}">
                  <a16:creationId xmlns:a16="http://schemas.microsoft.com/office/drawing/2014/main" id="{75471C75-FAA0-4B59-9C2E-397120453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76646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C72F9C1-C3DA-438D-BFF1-74B339BE324C}"/>
                </a:ext>
              </a:extLst>
            </p:cNvPr>
            <p:cNvSpPr txBox="1"/>
            <p:nvPr/>
          </p:nvSpPr>
          <p:spPr>
            <a:xfrm>
              <a:off x="6618335" y="3760023"/>
              <a:ext cx="1001665" cy="338554"/>
            </a:xfrm>
            <a:prstGeom prst="rect">
              <a:avLst/>
            </a:prstGeom>
            <a:noFill/>
          </p:spPr>
          <p:txBody>
            <a:bodyPr wrap="square" rtlCol="0">
              <a:spAutoFit/>
            </a:bodyPr>
            <a:lstStyle/>
            <a:p>
              <a:r>
                <a:rPr lang="es-AR" sz="1600" dirty="0">
                  <a:solidFill>
                    <a:schemeClr val="bg1"/>
                  </a:solidFill>
                </a:rPr>
                <a:t>New</a:t>
              </a:r>
              <a:endParaRPr lang="es-AR" sz="2000" dirty="0">
                <a:solidFill>
                  <a:schemeClr val="bg1"/>
                </a:solidFill>
              </a:endParaRPr>
            </a:p>
          </p:txBody>
        </p:sp>
        <p:pic>
          <p:nvPicPr>
            <p:cNvPr id="16" name="Picture 2">
              <a:extLst>
                <a:ext uri="{FF2B5EF4-FFF2-40B4-BE49-F238E27FC236}">
                  <a16:creationId xmlns:a16="http://schemas.microsoft.com/office/drawing/2014/main" id="{90E673B2-8F0C-4413-833B-A0AAC4205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03C23948-5127-4834-8697-9101989FDEA1}"/>
                </a:ext>
              </a:extLst>
            </p:cNvPr>
            <p:cNvSpPr txBox="1"/>
            <p:nvPr/>
          </p:nvSpPr>
          <p:spPr>
            <a:xfrm>
              <a:off x="3643213" y="3753399"/>
              <a:ext cx="1001665" cy="338554"/>
            </a:xfrm>
            <a:prstGeom prst="rect">
              <a:avLst/>
            </a:prstGeom>
            <a:noFill/>
          </p:spPr>
          <p:txBody>
            <a:bodyPr wrap="square" rtlCol="0">
              <a:spAutoFit/>
            </a:bodyPr>
            <a:lstStyle/>
            <a:p>
              <a:r>
                <a:rPr lang="es-AR" sz="1600" dirty="0">
                  <a:solidFill>
                    <a:schemeClr val="bg1"/>
                  </a:solidFill>
                </a:rPr>
                <a:t>New</a:t>
              </a:r>
            </a:p>
          </p:txBody>
        </p:sp>
      </p:grpSp>
      <p:grpSp>
        <p:nvGrpSpPr>
          <p:cNvPr id="24" name="Grupo 23">
            <a:extLst>
              <a:ext uri="{FF2B5EF4-FFF2-40B4-BE49-F238E27FC236}">
                <a16:creationId xmlns:a16="http://schemas.microsoft.com/office/drawing/2014/main" id="{A9ADCE66-2350-4D81-8DAA-94A19221D859}"/>
              </a:ext>
            </a:extLst>
          </p:cNvPr>
          <p:cNvGrpSpPr/>
          <p:nvPr/>
        </p:nvGrpSpPr>
        <p:grpSpPr>
          <a:xfrm>
            <a:off x="4021436" y="3978587"/>
            <a:ext cx="4084702" cy="1332111"/>
            <a:chOff x="3397732" y="2786346"/>
            <a:chExt cx="4084702" cy="1332111"/>
          </a:xfrm>
        </p:grpSpPr>
        <p:sp>
          <p:nvSpPr>
            <p:cNvPr id="25" name="Flecha: a la derecha con muesca 24">
              <a:extLst>
                <a:ext uri="{FF2B5EF4-FFF2-40B4-BE49-F238E27FC236}">
                  <a16:creationId xmlns:a16="http://schemas.microsoft.com/office/drawing/2014/main" id="{0B062721-FF26-47FA-96EC-72D93C80982C}"/>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26" name="Picture 2">
              <a:extLst>
                <a:ext uri="{FF2B5EF4-FFF2-40B4-BE49-F238E27FC236}">
                  <a16:creationId xmlns:a16="http://schemas.microsoft.com/office/drawing/2014/main" id="{60570BD4-5E5D-4974-9BF8-4043805F1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83272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7" name="CuadroTexto 26">
              <a:extLst>
                <a:ext uri="{FF2B5EF4-FFF2-40B4-BE49-F238E27FC236}">
                  <a16:creationId xmlns:a16="http://schemas.microsoft.com/office/drawing/2014/main" id="{192220D6-65BB-4769-A229-ACAB6CD4AB75}"/>
                </a:ext>
              </a:extLst>
            </p:cNvPr>
            <p:cNvSpPr txBox="1"/>
            <p:nvPr/>
          </p:nvSpPr>
          <p:spPr>
            <a:xfrm>
              <a:off x="6409318" y="3779903"/>
              <a:ext cx="1073116" cy="338554"/>
            </a:xfrm>
            <a:prstGeom prst="rect">
              <a:avLst/>
            </a:prstGeom>
            <a:noFill/>
          </p:spPr>
          <p:txBody>
            <a:bodyPr wrap="square" rtlCol="0">
              <a:spAutoFit/>
            </a:bodyPr>
            <a:lstStyle/>
            <a:p>
              <a:r>
                <a:rPr lang="en-US" sz="1600" dirty="0">
                  <a:solidFill>
                    <a:schemeClr val="bg1"/>
                  </a:solidFill>
                </a:rPr>
                <a:t>Confirmed</a:t>
              </a:r>
            </a:p>
          </p:txBody>
        </p:sp>
        <p:pic>
          <p:nvPicPr>
            <p:cNvPr id="28" name="Picture 2">
              <a:extLst>
                <a:ext uri="{FF2B5EF4-FFF2-40B4-BE49-F238E27FC236}">
                  <a16:creationId xmlns:a16="http://schemas.microsoft.com/office/drawing/2014/main" id="{1798D4AC-4705-4618-BC99-2139DC933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9" name="CuadroTexto 28">
              <a:extLst>
                <a:ext uri="{FF2B5EF4-FFF2-40B4-BE49-F238E27FC236}">
                  <a16:creationId xmlns:a16="http://schemas.microsoft.com/office/drawing/2014/main" id="{CF22FCF7-F828-48EE-8A22-88C5A776727B}"/>
                </a:ext>
              </a:extLst>
            </p:cNvPr>
            <p:cNvSpPr txBox="1"/>
            <p:nvPr/>
          </p:nvSpPr>
          <p:spPr>
            <a:xfrm>
              <a:off x="3450312" y="3741183"/>
              <a:ext cx="1073117" cy="338554"/>
            </a:xfrm>
            <a:prstGeom prst="rect">
              <a:avLst/>
            </a:prstGeom>
            <a:noFill/>
          </p:spPr>
          <p:txBody>
            <a:bodyPr wrap="square" rtlCol="0">
              <a:spAutoFit/>
            </a:bodyPr>
            <a:lstStyle/>
            <a:p>
              <a:r>
                <a:rPr lang="en-US" sz="1600" dirty="0">
                  <a:solidFill>
                    <a:schemeClr val="bg1"/>
                  </a:solidFill>
                </a:rPr>
                <a:t>Confirmed</a:t>
              </a:r>
            </a:p>
          </p:txBody>
        </p:sp>
      </p:grpSp>
      <p:grpSp>
        <p:nvGrpSpPr>
          <p:cNvPr id="30" name="Grupo 29">
            <a:extLst>
              <a:ext uri="{FF2B5EF4-FFF2-40B4-BE49-F238E27FC236}">
                <a16:creationId xmlns:a16="http://schemas.microsoft.com/office/drawing/2014/main" id="{7F4EB171-8519-40EA-90B5-BF9BE18958BC}"/>
              </a:ext>
            </a:extLst>
          </p:cNvPr>
          <p:cNvGrpSpPr/>
          <p:nvPr/>
        </p:nvGrpSpPr>
        <p:grpSpPr>
          <a:xfrm>
            <a:off x="4021436" y="5349511"/>
            <a:ext cx="4144811" cy="1306526"/>
            <a:chOff x="3397732" y="2786346"/>
            <a:chExt cx="4144811" cy="1306526"/>
          </a:xfrm>
        </p:grpSpPr>
        <p:sp>
          <p:nvSpPr>
            <p:cNvPr id="31" name="Flecha: a la derecha con muesca 30">
              <a:extLst>
                <a:ext uri="{FF2B5EF4-FFF2-40B4-BE49-F238E27FC236}">
                  <a16:creationId xmlns:a16="http://schemas.microsoft.com/office/drawing/2014/main" id="{098AE690-7054-4F8F-9AEA-F06127FADC61}"/>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32" name="Picture 2">
              <a:extLst>
                <a:ext uri="{FF2B5EF4-FFF2-40B4-BE49-F238E27FC236}">
                  <a16:creationId xmlns:a16="http://schemas.microsoft.com/office/drawing/2014/main" id="{5534FD72-3AEE-4182-8A3A-C23F6CFED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83272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33" name="CuadroTexto 32">
              <a:extLst>
                <a:ext uri="{FF2B5EF4-FFF2-40B4-BE49-F238E27FC236}">
                  <a16:creationId xmlns:a16="http://schemas.microsoft.com/office/drawing/2014/main" id="{45B63711-2593-4656-AEA3-EB3940CD23FF}"/>
                </a:ext>
              </a:extLst>
            </p:cNvPr>
            <p:cNvSpPr txBox="1"/>
            <p:nvPr/>
          </p:nvSpPr>
          <p:spPr>
            <a:xfrm>
              <a:off x="6469427" y="3741637"/>
              <a:ext cx="1073116" cy="338554"/>
            </a:xfrm>
            <a:prstGeom prst="rect">
              <a:avLst/>
            </a:prstGeom>
            <a:noFill/>
          </p:spPr>
          <p:txBody>
            <a:bodyPr wrap="square" rtlCol="0">
              <a:spAutoFit/>
            </a:bodyPr>
            <a:lstStyle/>
            <a:p>
              <a:r>
                <a:rPr lang="en-US" sz="1600" dirty="0">
                  <a:solidFill>
                    <a:schemeClr val="bg1"/>
                  </a:solidFill>
                </a:rPr>
                <a:t>Rejected</a:t>
              </a:r>
            </a:p>
          </p:txBody>
        </p:sp>
        <p:pic>
          <p:nvPicPr>
            <p:cNvPr id="34" name="Picture 2">
              <a:extLst>
                <a:ext uri="{FF2B5EF4-FFF2-40B4-BE49-F238E27FC236}">
                  <a16:creationId xmlns:a16="http://schemas.microsoft.com/office/drawing/2014/main" id="{0A5D6C78-28B8-4E11-AEA0-A1BC053D1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35" name="CuadroTexto 34">
              <a:extLst>
                <a:ext uri="{FF2B5EF4-FFF2-40B4-BE49-F238E27FC236}">
                  <a16:creationId xmlns:a16="http://schemas.microsoft.com/office/drawing/2014/main" id="{E9F4174B-F026-4DFB-880B-E3853E214ECC}"/>
                </a:ext>
              </a:extLst>
            </p:cNvPr>
            <p:cNvSpPr txBox="1"/>
            <p:nvPr/>
          </p:nvSpPr>
          <p:spPr>
            <a:xfrm>
              <a:off x="3493099" y="3754318"/>
              <a:ext cx="1073117" cy="338554"/>
            </a:xfrm>
            <a:prstGeom prst="rect">
              <a:avLst/>
            </a:prstGeom>
            <a:noFill/>
          </p:spPr>
          <p:txBody>
            <a:bodyPr wrap="square" rtlCol="0">
              <a:spAutoFit/>
            </a:bodyPr>
            <a:lstStyle/>
            <a:p>
              <a:r>
                <a:rPr lang="en-US" sz="1600" dirty="0">
                  <a:solidFill>
                    <a:schemeClr val="bg1"/>
                  </a:solidFill>
                </a:rPr>
                <a:t>Rejected</a:t>
              </a:r>
            </a:p>
          </p:txBody>
        </p:sp>
      </p:grpSp>
    </p:spTree>
    <p:extLst>
      <p:ext uri="{BB962C8B-B14F-4D97-AF65-F5344CB8AC3E}">
        <p14:creationId xmlns:p14="http://schemas.microsoft.com/office/powerpoint/2010/main" val="41867532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Vulnerabilities</a:t>
            </a:r>
            <a:r>
              <a:rPr lang="es-PE" dirty="0"/>
              <a:t> </a:t>
            </a:r>
            <a:r>
              <a:rPr lang="en-US" dirty="0"/>
              <a:t>workflow</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4" name="Rectángulo 3">
            <a:extLst>
              <a:ext uri="{FF2B5EF4-FFF2-40B4-BE49-F238E27FC236}">
                <a16:creationId xmlns:a16="http://schemas.microsoft.com/office/drawing/2014/main" id="{7910AFD9-EB81-4929-A866-B8A218FF63B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7181" name="Rounded Rectangle 56">
            <a:extLst>
              <a:ext uri="{FF2B5EF4-FFF2-40B4-BE49-F238E27FC236}">
                <a16:creationId xmlns:a16="http://schemas.microsoft.com/office/drawing/2014/main" id="{4C8FA4E5-A70A-4DC0-87DB-12F024EA589A}"/>
              </a:ext>
            </a:extLst>
          </p:cNvPr>
          <p:cNvSpPr/>
          <p:nvPr/>
        </p:nvSpPr>
        <p:spPr bwMode="gray">
          <a:xfrm>
            <a:off x="2325757" y="1445985"/>
            <a:ext cx="7540486" cy="113022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u="sng"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Only for solved vulnerability, a new vulnerability will be created</a:t>
            </a:r>
          </a:p>
        </p:txBody>
      </p:sp>
      <p:grpSp>
        <p:nvGrpSpPr>
          <p:cNvPr id="20" name="Grupo 19">
            <a:extLst>
              <a:ext uri="{FF2B5EF4-FFF2-40B4-BE49-F238E27FC236}">
                <a16:creationId xmlns:a16="http://schemas.microsoft.com/office/drawing/2014/main" id="{BE5BE6B6-C27E-4D72-AF02-8C413CDD30AE}"/>
              </a:ext>
            </a:extLst>
          </p:cNvPr>
          <p:cNvGrpSpPr/>
          <p:nvPr/>
        </p:nvGrpSpPr>
        <p:grpSpPr>
          <a:xfrm>
            <a:off x="4008929" y="2908000"/>
            <a:ext cx="4222268" cy="1312231"/>
            <a:chOff x="3397732" y="2786346"/>
            <a:chExt cx="4222268" cy="1312231"/>
          </a:xfrm>
        </p:grpSpPr>
        <p:sp>
          <p:nvSpPr>
            <p:cNvPr id="7" name="Flecha: a la derecha con muesca 6">
              <a:extLst>
                <a:ext uri="{FF2B5EF4-FFF2-40B4-BE49-F238E27FC236}">
                  <a16:creationId xmlns:a16="http://schemas.microsoft.com/office/drawing/2014/main" id="{57092FC4-40B7-42ED-A395-B99438669619}"/>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8" name="Picture 2">
              <a:extLst>
                <a:ext uri="{FF2B5EF4-FFF2-40B4-BE49-F238E27FC236}">
                  <a16:creationId xmlns:a16="http://schemas.microsoft.com/office/drawing/2014/main" id="{75471C75-FAA0-4B59-9C2E-397120453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101" y="2787192"/>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C72F9C1-C3DA-438D-BFF1-74B339BE324C}"/>
                </a:ext>
              </a:extLst>
            </p:cNvPr>
            <p:cNvSpPr txBox="1"/>
            <p:nvPr/>
          </p:nvSpPr>
          <p:spPr>
            <a:xfrm>
              <a:off x="6618335" y="3760023"/>
              <a:ext cx="1001665" cy="338554"/>
            </a:xfrm>
            <a:prstGeom prst="rect">
              <a:avLst/>
            </a:prstGeom>
            <a:noFill/>
          </p:spPr>
          <p:txBody>
            <a:bodyPr wrap="square" rtlCol="0">
              <a:spAutoFit/>
            </a:bodyPr>
            <a:lstStyle/>
            <a:p>
              <a:r>
                <a:rPr lang="es-AR" sz="1600" dirty="0">
                  <a:solidFill>
                    <a:schemeClr val="bg1"/>
                  </a:solidFill>
                </a:rPr>
                <a:t>New</a:t>
              </a:r>
              <a:endParaRPr lang="es-AR" sz="2000" dirty="0">
                <a:solidFill>
                  <a:schemeClr val="bg1"/>
                </a:solidFill>
              </a:endParaRPr>
            </a:p>
          </p:txBody>
        </p:sp>
        <p:pic>
          <p:nvPicPr>
            <p:cNvPr id="16" name="Picture 2">
              <a:extLst>
                <a:ext uri="{FF2B5EF4-FFF2-40B4-BE49-F238E27FC236}">
                  <a16:creationId xmlns:a16="http://schemas.microsoft.com/office/drawing/2014/main" id="{90E673B2-8F0C-4413-833B-A0AAC4205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03C23948-5127-4834-8697-9101989FDEA1}"/>
                </a:ext>
              </a:extLst>
            </p:cNvPr>
            <p:cNvSpPr txBox="1"/>
            <p:nvPr/>
          </p:nvSpPr>
          <p:spPr>
            <a:xfrm>
              <a:off x="3643213" y="3753399"/>
              <a:ext cx="1001665" cy="338554"/>
            </a:xfrm>
            <a:prstGeom prst="rect">
              <a:avLst/>
            </a:prstGeom>
            <a:noFill/>
          </p:spPr>
          <p:txBody>
            <a:bodyPr wrap="square" rtlCol="0">
              <a:spAutoFit/>
            </a:bodyPr>
            <a:lstStyle/>
            <a:p>
              <a:r>
                <a:rPr lang="en-US" sz="1600" dirty="0">
                  <a:solidFill>
                    <a:schemeClr val="bg1"/>
                  </a:solidFill>
                </a:rPr>
                <a:t>Solved</a:t>
              </a:r>
            </a:p>
          </p:txBody>
        </p:sp>
      </p:grpSp>
    </p:spTree>
    <p:extLst>
      <p:ext uri="{BB962C8B-B14F-4D97-AF65-F5344CB8AC3E}">
        <p14:creationId xmlns:p14="http://schemas.microsoft.com/office/powerpoint/2010/main" val="14442601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Vulnerabilities</a:t>
            </a:r>
            <a:r>
              <a:rPr lang="es-PE" dirty="0"/>
              <a:t> </a:t>
            </a:r>
            <a:r>
              <a:rPr lang="en-US" dirty="0"/>
              <a:t>workflow</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4" name="Rectángulo 3">
            <a:extLst>
              <a:ext uri="{FF2B5EF4-FFF2-40B4-BE49-F238E27FC236}">
                <a16:creationId xmlns:a16="http://schemas.microsoft.com/office/drawing/2014/main" id="{7910AFD9-EB81-4929-A866-B8A218FF63B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7181" name="Rounded Rectangle 56">
            <a:extLst>
              <a:ext uri="{FF2B5EF4-FFF2-40B4-BE49-F238E27FC236}">
                <a16:creationId xmlns:a16="http://schemas.microsoft.com/office/drawing/2014/main" id="{4C8FA4E5-A70A-4DC0-87DB-12F024EA589A}"/>
              </a:ext>
            </a:extLst>
          </p:cNvPr>
          <p:cNvSpPr/>
          <p:nvPr/>
        </p:nvSpPr>
        <p:spPr bwMode="gray">
          <a:xfrm>
            <a:off x="2325757" y="1445985"/>
            <a:ext cx="7540486" cy="113022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Deloitte operators will confirm or reject the “new” vulnerabilities</a:t>
            </a:r>
            <a:r>
              <a:rPr lang="en-US" sz="1400" u="sng"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a:t>
            </a:r>
          </a:p>
        </p:txBody>
      </p:sp>
      <p:grpSp>
        <p:nvGrpSpPr>
          <p:cNvPr id="12" name="Grupo 11">
            <a:extLst>
              <a:ext uri="{FF2B5EF4-FFF2-40B4-BE49-F238E27FC236}">
                <a16:creationId xmlns:a16="http://schemas.microsoft.com/office/drawing/2014/main" id="{CE8BD876-7480-4E93-B920-2AD72E9E52CB}"/>
              </a:ext>
            </a:extLst>
          </p:cNvPr>
          <p:cNvGrpSpPr/>
          <p:nvPr/>
        </p:nvGrpSpPr>
        <p:grpSpPr>
          <a:xfrm>
            <a:off x="4008929" y="2888120"/>
            <a:ext cx="4076178" cy="1331445"/>
            <a:chOff x="3397732" y="2766466"/>
            <a:chExt cx="4076178" cy="1331445"/>
          </a:xfrm>
        </p:grpSpPr>
        <p:sp>
          <p:nvSpPr>
            <p:cNvPr id="13" name="Flecha: a la derecha con muesca 12">
              <a:extLst>
                <a:ext uri="{FF2B5EF4-FFF2-40B4-BE49-F238E27FC236}">
                  <a16:creationId xmlns:a16="http://schemas.microsoft.com/office/drawing/2014/main" id="{C23AB676-C892-4C1D-B20D-CD590970CA63}"/>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14" name="Picture 2">
              <a:extLst>
                <a:ext uri="{FF2B5EF4-FFF2-40B4-BE49-F238E27FC236}">
                  <a16:creationId xmlns:a16="http://schemas.microsoft.com/office/drawing/2014/main" id="{CA2AD64B-BEE2-4786-B2D1-BAA827B14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76646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42CC8902-B134-42C0-A0FA-6B76007BF8C8}"/>
                </a:ext>
              </a:extLst>
            </p:cNvPr>
            <p:cNvSpPr txBox="1"/>
            <p:nvPr/>
          </p:nvSpPr>
          <p:spPr>
            <a:xfrm>
              <a:off x="6472245" y="3759357"/>
              <a:ext cx="1001665" cy="338554"/>
            </a:xfrm>
            <a:prstGeom prst="rect">
              <a:avLst/>
            </a:prstGeom>
            <a:noFill/>
          </p:spPr>
          <p:txBody>
            <a:bodyPr wrap="square" rtlCol="0">
              <a:spAutoFit/>
            </a:bodyPr>
            <a:lstStyle/>
            <a:p>
              <a:r>
                <a:rPr lang="en-US" sz="1600">
                  <a:solidFill>
                    <a:schemeClr val="bg1"/>
                  </a:solidFill>
                </a:rPr>
                <a:t>Rejected</a:t>
              </a:r>
              <a:endParaRPr lang="en-US" sz="2000">
                <a:solidFill>
                  <a:schemeClr val="bg1"/>
                </a:solidFill>
              </a:endParaRPr>
            </a:p>
          </p:txBody>
        </p:sp>
        <p:pic>
          <p:nvPicPr>
            <p:cNvPr id="17" name="Picture 2">
              <a:extLst>
                <a:ext uri="{FF2B5EF4-FFF2-40B4-BE49-F238E27FC236}">
                  <a16:creationId xmlns:a16="http://schemas.microsoft.com/office/drawing/2014/main" id="{311B5845-B954-405C-AD02-BEAE75413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25394F38-7142-4A09-ACB9-B31156442A6A}"/>
                </a:ext>
              </a:extLst>
            </p:cNvPr>
            <p:cNvSpPr txBox="1"/>
            <p:nvPr/>
          </p:nvSpPr>
          <p:spPr>
            <a:xfrm>
              <a:off x="3643213" y="3759357"/>
              <a:ext cx="1001665" cy="338554"/>
            </a:xfrm>
            <a:prstGeom prst="rect">
              <a:avLst/>
            </a:prstGeom>
            <a:noFill/>
          </p:spPr>
          <p:txBody>
            <a:bodyPr wrap="square" rtlCol="0">
              <a:spAutoFit/>
            </a:bodyPr>
            <a:lstStyle/>
            <a:p>
              <a:r>
                <a:rPr lang="es-AR" sz="1600" dirty="0">
                  <a:solidFill>
                    <a:schemeClr val="bg1"/>
                  </a:solidFill>
                </a:rPr>
                <a:t>New</a:t>
              </a:r>
            </a:p>
          </p:txBody>
        </p:sp>
      </p:grpSp>
      <p:grpSp>
        <p:nvGrpSpPr>
          <p:cNvPr id="21" name="Grupo 20">
            <a:extLst>
              <a:ext uri="{FF2B5EF4-FFF2-40B4-BE49-F238E27FC236}">
                <a16:creationId xmlns:a16="http://schemas.microsoft.com/office/drawing/2014/main" id="{346E6A53-00F7-4476-935A-A7FAE34CADED}"/>
              </a:ext>
            </a:extLst>
          </p:cNvPr>
          <p:cNvGrpSpPr/>
          <p:nvPr/>
        </p:nvGrpSpPr>
        <p:grpSpPr>
          <a:xfrm>
            <a:off x="4071856" y="4385763"/>
            <a:ext cx="4084702" cy="1332111"/>
            <a:chOff x="3397732" y="2786346"/>
            <a:chExt cx="4084702" cy="1332111"/>
          </a:xfrm>
        </p:grpSpPr>
        <p:sp>
          <p:nvSpPr>
            <p:cNvPr id="22" name="Flecha: a la derecha con muesca 21">
              <a:extLst>
                <a:ext uri="{FF2B5EF4-FFF2-40B4-BE49-F238E27FC236}">
                  <a16:creationId xmlns:a16="http://schemas.microsoft.com/office/drawing/2014/main" id="{EFFC12B3-CD8C-4444-8534-22FA319F88D1}"/>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23" name="Picture 2">
              <a:extLst>
                <a:ext uri="{FF2B5EF4-FFF2-40B4-BE49-F238E27FC236}">
                  <a16:creationId xmlns:a16="http://schemas.microsoft.com/office/drawing/2014/main" id="{A3B18EC7-5F62-4CD7-BAC3-157826061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83272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FCDD5086-F0BC-4BAF-8C75-93A8C74F33A8}"/>
                </a:ext>
              </a:extLst>
            </p:cNvPr>
            <p:cNvSpPr txBox="1"/>
            <p:nvPr/>
          </p:nvSpPr>
          <p:spPr>
            <a:xfrm>
              <a:off x="6409318" y="3779903"/>
              <a:ext cx="1073116" cy="338554"/>
            </a:xfrm>
            <a:prstGeom prst="rect">
              <a:avLst/>
            </a:prstGeom>
            <a:noFill/>
          </p:spPr>
          <p:txBody>
            <a:bodyPr wrap="square" rtlCol="0">
              <a:spAutoFit/>
            </a:bodyPr>
            <a:lstStyle/>
            <a:p>
              <a:r>
                <a:rPr lang="en-US" sz="1600" dirty="0">
                  <a:solidFill>
                    <a:schemeClr val="bg1"/>
                  </a:solidFill>
                </a:rPr>
                <a:t>Confirmed</a:t>
              </a:r>
            </a:p>
          </p:txBody>
        </p:sp>
        <p:pic>
          <p:nvPicPr>
            <p:cNvPr id="25" name="Picture 2">
              <a:extLst>
                <a:ext uri="{FF2B5EF4-FFF2-40B4-BE49-F238E27FC236}">
                  <a16:creationId xmlns:a16="http://schemas.microsoft.com/office/drawing/2014/main" id="{AD7A1148-41B2-470F-A98A-8DDF916F6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CAB3CB31-FD2E-45AC-BC09-A1FD973F53A8}"/>
                </a:ext>
              </a:extLst>
            </p:cNvPr>
            <p:cNvSpPr txBox="1"/>
            <p:nvPr/>
          </p:nvSpPr>
          <p:spPr>
            <a:xfrm>
              <a:off x="3602579" y="3771063"/>
              <a:ext cx="1073117" cy="338554"/>
            </a:xfrm>
            <a:prstGeom prst="rect">
              <a:avLst/>
            </a:prstGeom>
            <a:noFill/>
          </p:spPr>
          <p:txBody>
            <a:bodyPr wrap="square" rtlCol="0">
              <a:spAutoFit/>
            </a:bodyPr>
            <a:lstStyle/>
            <a:p>
              <a:r>
                <a:rPr lang="en-US" sz="1600" dirty="0">
                  <a:solidFill>
                    <a:schemeClr val="bg1"/>
                  </a:solidFill>
                </a:rPr>
                <a:t>New</a:t>
              </a:r>
            </a:p>
          </p:txBody>
        </p:sp>
      </p:grpSp>
      <p:pic>
        <p:nvPicPr>
          <p:cNvPr id="10242" name="Picture 2">
            <a:extLst>
              <a:ext uri="{FF2B5EF4-FFF2-40B4-BE49-F238E27FC236}">
                <a16:creationId xmlns:a16="http://schemas.microsoft.com/office/drawing/2014/main" id="{0E4C531D-AC67-4E1F-A390-8F55F7A39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5449" y="4191268"/>
            <a:ext cx="1297057" cy="129705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ed cross not OK vector icon | Free SVG">
            <a:extLst>
              <a:ext uri="{FF2B5EF4-FFF2-40B4-BE49-F238E27FC236}">
                <a16:creationId xmlns:a16="http://schemas.microsoft.com/office/drawing/2014/main" id="{5938F135-CBD6-4A7F-A0A5-DDFAC1DE0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2642" y="2954975"/>
            <a:ext cx="1018371" cy="101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2726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Vulnerabilities</a:t>
            </a:r>
            <a:r>
              <a:rPr lang="es-PE" dirty="0"/>
              <a:t> </a:t>
            </a:r>
            <a:r>
              <a:rPr lang="en-US" dirty="0"/>
              <a:t>workflow</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4" name="Rectángulo 3">
            <a:extLst>
              <a:ext uri="{FF2B5EF4-FFF2-40B4-BE49-F238E27FC236}">
                <a16:creationId xmlns:a16="http://schemas.microsoft.com/office/drawing/2014/main" id="{7910AFD9-EB81-4929-A866-B8A218FF63B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7181" name="Rounded Rectangle 56">
            <a:extLst>
              <a:ext uri="{FF2B5EF4-FFF2-40B4-BE49-F238E27FC236}">
                <a16:creationId xmlns:a16="http://schemas.microsoft.com/office/drawing/2014/main" id="{4C8FA4E5-A70A-4DC0-87DB-12F024EA589A}"/>
              </a:ext>
            </a:extLst>
          </p:cNvPr>
          <p:cNvSpPr/>
          <p:nvPr/>
        </p:nvSpPr>
        <p:spPr bwMode="gray">
          <a:xfrm>
            <a:off x="2325757" y="1445985"/>
            <a:ext cx="7540486" cy="113022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For the next scan, the vulnerabilities that are in the database but not does not appear in the new scan, will keep its state for the following states</a:t>
            </a:r>
            <a:endParaRPr lang="en-US" sz="1400" u="sng"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2" name="Grupo 11">
            <a:extLst>
              <a:ext uri="{FF2B5EF4-FFF2-40B4-BE49-F238E27FC236}">
                <a16:creationId xmlns:a16="http://schemas.microsoft.com/office/drawing/2014/main" id="{CE8BD876-7480-4E93-B920-2AD72E9E52CB}"/>
              </a:ext>
            </a:extLst>
          </p:cNvPr>
          <p:cNvGrpSpPr/>
          <p:nvPr/>
        </p:nvGrpSpPr>
        <p:grpSpPr>
          <a:xfrm>
            <a:off x="4008929" y="2888120"/>
            <a:ext cx="4314614" cy="1319081"/>
            <a:chOff x="3397732" y="2766466"/>
            <a:chExt cx="4314614" cy="1319081"/>
          </a:xfrm>
        </p:grpSpPr>
        <p:sp>
          <p:nvSpPr>
            <p:cNvPr id="13" name="Flecha: a la derecha con muesca 12">
              <a:extLst>
                <a:ext uri="{FF2B5EF4-FFF2-40B4-BE49-F238E27FC236}">
                  <a16:creationId xmlns:a16="http://schemas.microsoft.com/office/drawing/2014/main" id="{C23AB676-C892-4C1D-B20D-CD590970CA63}"/>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14" name="Picture 2">
              <a:extLst>
                <a:ext uri="{FF2B5EF4-FFF2-40B4-BE49-F238E27FC236}">
                  <a16:creationId xmlns:a16="http://schemas.microsoft.com/office/drawing/2014/main" id="{CA2AD64B-BEE2-4786-B2D1-BAA827B14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76646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42CC8902-B134-42C0-A0FA-6B76007BF8C8}"/>
                </a:ext>
              </a:extLst>
            </p:cNvPr>
            <p:cNvSpPr txBox="1"/>
            <p:nvPr/>
          </p:nvSpPr>
          <p:spPr>
            <a:xfrm>
              <a:off x="6549094" y="3728085"/>
              <a:ext cx="1163252" cy="338554"/>
            </a:xfrm>
            <a:prstGeom prst="rect">
              <a:avLst/>
            </a:prstGeom>
            <a:noFill/>
          </p:spPr>
          <p:txBody>
            <a:bodyPr wrap="square" rtlCol="0">
              <a:spAutoFit/>
            </a:bodyPr>
            <a:lstStyle/>
            <a:p>
              <a:r>
                <a:rPr lang="en-US" sz="1600" dirty="0">
                  <a:solidFill>
                    <a:schemeClr val="bg1"/>
                  </a:solidFill>
                </a:rPr>
                <a:t>Solved</a:t>
              </a:r>
              <a:endParaRPr lang="en-US" sz="2000" dirty="0">
                <a:solidFill>
                  <a:schemeClr val="bg1"/>
                </a:solidFill>
              </a:endParaRPr>
            </a:p>
          </p:txBody>
        </p:sp>
        <p:pic>
          <p:nvPicPr>
            <p:cNvPr id="17" name="Picture 2">
              <a:extLst>
                <a:ext uri="{FF2B5EF4-FFF2-40B4-BE49-F238E27FC236}">
                  <a16:creationId xmlns:a16="http://schemas.microsoft.com/office/drawing/2014/main" id="{311B5845-B954-405C-AD02-BEAE75413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25394F38-7142-4A09-ACB9-B31156442A6A}"/>
                </a:ext>
              </a:extLst>
            </p:cNvPr>
            <p:cNvSpPr txBox="1"/>
            <p:nvPr/>
          </p:nvSpPr>
          <p:spPr>
            <a:xfrm>
              <a:off x="3580286" y="3746993"/>
              <a:ext cx="1064592" cy="338554"/>
            </a:xfrm>
            <a:prstGeom prst="rect">
              <a:avLst/>
            </a:prstGeom>
            <a:noFill/>
          </p:spPr>
          <p:txBody>
            <a:bodyPr wrap="square" rtlCol="0">
              <a:spAutoFit/>
            </a:bodyPr>
            <a:lstStyle/>
            <a:p>
              <a:r>
                <a:rPr lang="en-US" sz="1600" dirty="0">
                  <a:solidFill>
                    <a:schemeClr val="bg1"/>
                  </a:solidFill>
                </a:rPr>
                <a:t>Solved</a:t>
              </a:r>
            </a:p>
          </p:txBody>
        </p:sp>
      </p:grpSp>
      <p:grpSp>
        <p:nvGrpSpPr>
          <p:cNvPr id="21" name="Grupo 20">
            <a:extLst>
              <a:ext uri="{FF2B5EF4-FFF2-40B4-BE49-F238E27FC236}">
                <a16:creationId xmlns:a16="http://schemas.microsoft.com/office/drawing/2014/main" id="{346E6A53-00F7-4476-935A-A7FAE34CADED}"/>
              </a:ext>
            </a:extLst>
          </p:cNvPr>
          <p:cNvGrpSpPr/>
          <p:nvPr/>
        </p:nvGrpSpPr>
        <p:grpSpPr>
          <a:xfrm>
            <a:off x="4071856" y="4385763"/>
            <a:ext cx="4365060" cy="1271233"/>
            <a:chOff x="3397732" y="2786346"/>
            <a:chExt cx="4365060" cy="1271233"/>
          </a:xfrm>
        </p:grpSpPr>
        <p:sp>
          <p:nvSpPr>
            <p:cNvPr id="22" name="Flecha: a la derecha con muesca 21">
              <a:extLst>
                <a:ext uri="{FF2B5EF4-FFF2-40B4-BE49-F238E27FC236}">
                  <a16:creationId xmlns:a16="http://schemas.microsoft.com/office/drawing/2014/main" id="{EFFC12B3-CD8C-4444-8534-22FA319F88D1}"/>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23" name="Picture 2">
              <a:extLst>
                <a:ext uri="{FF2B5EF4-FFF2-40B4-BE49-F238E27FC236}">
                  <a16:creationId xmlns:a16="http://schemas.microsoft.com/office/drawing/2014/main" id="{A3B18EC7-5F62-4CD7-BAC3-157826061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83272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FCDD5086-F0BC-4BAF-8C75-93A8C74F33A8}"/>
                </a:ext>
              </a:extLst>
            </p:cNvPr>
            <p:cNvSpPr txBox="1"/>
            <p:nvPr/>
          </p:nvSpPr>
          <p:spPr>
            <a:xfrm>
              <a:off x="6448416" y="3719025"/>
              <a:ext cx="1314376" cy="338554"/>
            </a:xfrm>
            <a:prstGeom prst="rect">
              <a:avLst/>
            </a:prstGeom>
            <a:noFill/>
          </p:spPr>
          <p:txBody>
            <a:bodyPr wrap="square" rtlCol="0">
              <a:spAutoFit/>
            </a:bodyPr>
            <a:lstStyle/>
            <a:p>
              <a:r>
                <a:rPr lang="en-US" sz="1600" dirty="0">
                  <a:solidFill>
                    <a:schemeClr val="bg1"/>
                  </a:solidFill>
                </a:rPr>
                <a:t>Rejected</a:t>
              </a:r>
            </a:p>
          </p:txBody>
        </p:sp>
        <p:pic>
          <p:nvPicPr>
            <p:cNvPr id="25" name="Picture 2">
              <a:extLst>
                <a:ext uri="{FF2B5EF4-FFF2-40B4-BE49-F238E27FC236}">
                  <a16:creationId xmlns:a16="http://schemas.microsoft.com/office/drawing/2014/main" id="{AD7A1148-41B2-470F-A98A-8DDF916F6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CAB3CB31-FD2E-45AC-BC09-A1FD973F53A8}"/>
                </a:ext>
              </a:extLst>
            </p:cNvPr>
            <p:cNvSpPr txBox="1"/>
            <p:nvPr/>
          </p:nvSpPr>
          <p:spPr>
            <a:xfrm>
              <a:off x="3493099" y="3705773"/>
              <a:ext cx="1073117" cy="338554"/>
            </a:xfrm>
            <a:prstGeom prst="rect">
              <a:avLst/>
            </a:prstGeom>
            <a:noFill/>
          </p:spPr>
          <p:txBody>
            <a:bodyPr wrap="square" rtlCol="0">
              <a:spAutoFit/>
            </a:bodyPr>
            <a:lstStyle/>
            <a:p>
              <a:r>
                <a:rPr lang="en-US" sz="1600" dirty="0">
                  <a:solidFill>
                    <a:schemeClr val="bg1"/>
                  </a:solidFill>
                </a:rPr>
                <a:t>Rejected</a:t>
              </a:r>
            </a:p>
          </p:txBody>
        </p:sp>
      </p:grpSp>
    </p:spTree>
    <p:extLst>
      <p:ext uri="{BB962C8B-B14F-4D97-AF65-F5344CB8AC3E}">
        <p14:creationId xmlns:p14="http://schemas.microsoft.com/office/powerpoint/2010/main" val="28634607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Vulnerabilities</a:t>
            </a:r>
            <a:r>
              <a:rPr lang="es-PE" dirty="0"/>
              <a:t> </a:t>
            </a:r>
            <a:r>
              <a:rPr lang="en-US" dirty="0"/>
              <a:t>workflow</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4" name="Rectángulo 3">
            <a:extLst>
              <a:ext uri="{FF2B5EF4-FFF2-40B4-BE49-F238E27FC236}">
                <a16:creationId xmlns:a16="http://schemas.microsoft.com/office/drawing/2014/main" id="{7910AFD9-EB81-4929-A866-B8A218FF63B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7181" name="Rounded Rectangle 56">
            <a:extLst>
              <a:ext uri="{FF2B5EF4-FFF2-40B4-BE49-F238E27FC236}">
                <a16:creationId xmlns:a16="http://schemas.microsoft.com/office/drawing/2014/main" id="{4C8FA4E5-A70A-4DC0-87DB-12F024EA589A}"/>
              </a:ext>
            </a:extLst>
          </p:cNvPr>
          <p:cNvSpPr/>
          <p:nvPr/>
        </p:nvSpPr>
        <p:spPr bwMode="gray">
          <a:xfrm>
            <a:off x="2325757" y="1445985"/>
            <a:ext cx="7540486" cy="113022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For the next scan, the vulnerabilities that are in the database but not does not appear in the new scan, the state must be changed to “New-Verify”.</a:t>
            </a:r>
          </a:p>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This state must be checked by Deloitte operator, in order to verify a possible fix.</a:t>
            </a:r>
          </a:p>
        </p:txBody>
      </p:sp>
      <p:grpSp>
        <p:nvGrpSpPr>
          <p:cNvPr id="12" name="Grupo 11">
            <a:extLst>
              <a:ext uri="{FF2B5EF4-FFF2-40B4-BE49-F238E27FC236}">
                <a16:creationId xmlns:a16="http://schemas.microsoft.com/office/drawing/2014/main" id="{CE8BD876-7480-4E93-B920-2AD72E9E52CB}"/>
              </a:ext>
            </a:extLst>
          </p:cNvPr>
          <p:cNvGrpSpPr/>
          <p:nvPr/>
        </p:nvGrpSpPr>
        <p:grpSpPr>
          <a:xfrm>
            <a:off x="4008929" y="2888120"/>
            <a:ext cx="4158252" cy="1331445"/>
            <a:chOff x="3397732" y="2766466"/>
            <a:chExt cx="4158252" cy="1331445"/>
          </a:xfrm>
        </p:grpSpPr>
        <p:sp>
          <p:nvSpPr>
            <p:cNvPr id="13" name="Flecha: a la derecha con muesca 12">
              <a:extLst>
                <a:ext uri="{FF2B5EF4-FFF2-40B4-BE49-F238E27FC236}">
                  <a16:creationId xmlns:a16="http://schemas.microsoft.com/office/drawing/2014/main" id="{C23AB676-C892-4C1D-B20D-CD590970CA63}"/>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14" name="Picture 2">
              <a:extLst>
                <a:ext uri="{FF2B5EF4-FFF2-40B4-BE49-F238E27FC236}">
                  <a16:creationId xmlns:a16="http://schemas.microsoft.com/office/drawing/2014/main" id="{CA2AD64B-BEE2-4786-B2D1-BAA827B14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76646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42CC8902-B134-42C0-A0FA-6B76007BF8C8}"/>
                </a:ext>
              </a:extLst>
            </p:cNvPr>
            <p:cNvSpPr txBox="1"/>
            <p:nvPr/>
          </p:nvSpPr>
          <p:spPr>
            <a:xfrm>
              <a:off x="6392732" y="3759357"/>
              <a:ext cx="1163252" cy="338554"/>
            </a:xfrm>
            <a:prstGeom prst="rect">
              <a:avLst/>
            </a:prstGeom>
            <a:noFill/>
          </p:spPr>
          <p:txBody>
            <a:bodyPr wrap="square" rtlCol="0">
              <a:spAutoFit/>
            </a:bodyPr>
            <a:lstStyle/>
            <a:p>
              <a:r>
                <a:rPr lang="en-US" sz="1600" dirty="0">
                  <a:solidFill>
                    <a:schemeClr val="bg1"/>
                  </a:solidFill>
                </a:rPr>
                <a:t>New-Verify</a:t>
              </a:r>
              <a:endParaRPr lang="en-US" sz="2000" dirty="0">
                <a:solidFill>
                  <a:schemeClr val="bg1"/>
                </a:solidFill>
              </a:endParaRPr>
            </a:p>
          </p:txBody>
        </p:sp>
        <p:pic>
          <p:nvPicPr>
            <p:cNvPr id="17" name="Picture 2">
              <a:extLst>
                <a:ext uri="{FF2B5EF4-FFF2-40B4-BE49-F238E27FC236}">
                  <a16:creationId xmlns:a16="http://schemas.microsoft.com/office/drawing/2014/main" id="{311B5845-B954-405C-AD02-BEAE75413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25394F38-7142-4A09-ACB9-B31156442A6A}"/>
                </a:ext>
              </a:extLst>
            </p:cNvPr>
            <p:cNvSpPr txBox="1"/>
            <p:nvPr/>
          </p:nvSpPr>
          <p:spPr>
            <a:xfrm>
              <a:off x="3476633" y="3759357"/>
              <a:ext cx="1064592" cy="338554"/>
            </a:xfrm>
            <a:prstGeom prst="rect">
              <a:avLst/>
            </a:prstGeom>
            <a:noFill/>
          </p:spPr>
          <p:txBody>
            <a:bodyPr wrap="square" rtlCol="0">
              <a:spAutoFit/>
            </a:bodyPr>
            <a:lstStyle/>
            <a:p>
              <a:r>
                <a:rPr lang="en-US" sz="1600" dirty="0">
                  <a:solidFill>
                    <a:schemeClr val="bg1"/>
                  </a:solidFill>
                </a:rPr>
                <a:t>Confirmed</a:t>
              </a:r>
            </a:p>
          </p:txBody>
        </p:sp>
      </p:grpSp>
      <p:grpSp>
        <p:nvGrpSpPr>
          <p:cNvPr id="21" name="Grupo 20">
            <a:extLst>
              <a:ext uri="{FF2B5EF4-FFF2-40B4-BE49-F238E27FC236}">
                <a16:creationId xmlns:a16="http://schemas.microsoft.com/office/drawing/2014/main" id="{346E6A53-00F7-4476-935A-A7FAE34CADED}"/>
              </a:ext>
            </a:extLst>
          </p:cNvPr>
          <p:cNvGrpSpPr/>
          <p:nvPr/>
        </p:nvGrpSpPr>
        <p:grpSpPr>
          <a:xfrm>
            <a:off x="4071856" y="4385763"/>
            <a:ext cx="4289498" cy="1323271"/>
            <a:chOff x="3397732" y="2786346"/>
            <a:chExt cx="4289498" cy="1323271"/>
          </a:xfrm>
        </p:grpSpPr>
        <p:sp>
          <p:nvSpPr>
            <p:cNvPr id="22" name="Flecha: a la derecha con muesca 21">
              <a:extLst>
                <a:ext uri="{FF2B5EF4-FFF2-40B4-BE49-F238E27FC236}">
                  <a16:creationId xmlns:a16="http://schemas.microsoft.com/office/drawing/2014/main" id="{EFFC12B3-CD8C-4444-8534-22FA319F88D1}"/>
                </a:ext>
              </a:extLst>
            </p:cNvPr>
            <p:cNvSpPr/>
            <p:nvPr/>
          </p:nvSpPr>
          <p:spPr bwMode="gray">
            <a:xfrm>
              <a:off x="4716330" y="3022976"/>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23" name="Picture 2">
              <a:extLst>
                <a:ext uri="{FF2B5EF4-FFF2-40B4-BE49-F238E27FC236}">
                  <a16:creationId xmlns:a16="http://schemas.microsoft.com/office/drawing/2014/main" id="{A3B18EC7-5F62-4CD7-BAC3-157826061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283272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FCDD5086-F0BC-4BAF-8C75-93A8C74F33A8}"/>
                </a:ext>
              </a:extLst>
            </p:cNvPr>
            <p:cNvSpPr txBox="1"/>
            <p:nvPr/>
          </p:nvSpPr>
          <p:spPr>
            <a:xfrm>
              <a:off x="6372854" y="3764876"/>
              <a:ext cx="1314376" cy="338554"/>
            </a:xfrm>
            <a:prstGeom prst="rect">
              <a:avLst/>
            </a:prstGeom>
            <a:noFill/>
          </p:spPr>
          <p:txBody>
            <a:bodyPr wrap="square" rtlCol="0">
              <a:spAutoFit/>
            </a:bodyPr>
            <a:lstStyle/>
            <a:p>
              <a:r>
                <a:rPr lang="en-US" sz="1600" dirty="0">
                  <a:solidFill>
                    <a:schemeClr val="bg1"/>
                  </a:solidFill>
                </a:rPr>
                <a:t>New-Verify</a:t>
              </a:r>
            </a:p>
          </p:txBody>
        </p:sp>
        <p:pic>
          <p:nvPicPr>
            <p:cNvPr id="25" name="Picture 2">
              <a:extLst>
                <a:ext uri="{FF2B5EF4-FFF2-40B4-BE49-F238E27FC236}">
                  <a16:creationId xmlns:a16="http://schemas.microsoft.com/office/drawing/2014/main" id="{AD7A1148-41B2-470F-A98A-8DDF916F6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32" y="2786346"/>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CAB3CB31-FD2E-45AC-BC09-A1FD973F53A8}"/>
                </a:ext>
              </a:extLst>
            </p:cNvPr>
            <p:cNvSpPr txBox="1"/>
            <p:nvPr/>
          </p:nvSpPr>
          <p:spPr>
            <a:xfrm>
              <a:off x="3602579" y="3771063"/>
              <a:ext cx="1073117" cy="338554"/>
            </a:xfrm>
            <a:prstGeom prst="rect">
              <a:avLst/>
            </a:prstGeom>
            <a:noFill/>
          </p:spPr>
          <p:txBody>
            <a:bodyPr wrap="square" rtlCol="0">
              <a:spAutoFit/>
            </a:bodyPr>
            <a:lstStyle/>
            <a:p>
              <a:r>
                <a:rPr lang="en-US" sz="1600" dirty="0">
                  <a:solidFill>
                    <a:schemeClr val="bg1"/>
                  </a:solidFill>
                </a:rPr>
                <a:t>New</a:t>
              </a:r>
            </a:p>
          </p:txBody>
        </p:sp>
      </p:grpSp>
    </p:spTree>
    <p:extLst>
      <p:ext uri="{BB962C8B-B14F-4D97-AF65-F5344CB8AC3E}">
        <p14:creationId xmlns:p14="http://schemas.microsoft.com/office/powerpoint/2010/main" val="20713448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Vulnerabilities</a:t>
            </a:r>
            <a:r>
              <a:rPr lang="es-PE" dirty="0"/>
              <a:t> </a:t>
            </a:r>
            <a:r>
              <a:rPr lang="en-US"/>
              <a:t>states</a:t>
            </a:r>
            <a:endParaRPr lang="en-US" dirty="0"/>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4" name="Rectángulo 3">
            <a:extLst>
              <a:ext uri="{FF2B5EF4-FFF2-40B4-BE49-F238E27FC236}">
                <a16:creationId xmlns:a16="http://schemas.microsoft.com/office/drawing/2014/main" id="{7910AFD9-EB81-4929-A866-B8A218FF63B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6" name="Flecha: a la derecha con muesca 5">
            <a:extLst>
              <a:ext uri="{FF2B5EF4-FFF2-40B4-BE49-F238E27FC236}">
                <a16:creationId xmlns:a16="http://schemas.microsoft.com/office/drawing/2014/main" id="{946092F4-BDC0-4865-BD4F-19C261D40C32}"/>
              </a:ext>
            </a:extLst>
          </p:cNvPr>
          <p:cNvSpPr/>
          <p:nvPr/>
        </p:nvSpPr>
        <p:spPr bwMode="gray">
          <a:xfrm>
            <a:off x="282012" y="1427747"/>
            <a:ext cx="2406317" cy="1018673"/>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AR" sz="1600" b="1" dirty="0">
                <a:solidFill>
                  <a:schemeClr val="bg1"/>
                </a:solidFill>
              </a:rPr>
              <a:t>New</a:t>
            </a:r>
          </a:p>
        </p:txBody>
      </p:sp>
      <p:sp>
        <p:nvSpPr>
          <p:cNvPr id="7" name="Flecha: a la derecha con muesca 6">
            <a:extLst>
              <a:ext uri="{FF2B5EF4-FFF2-40B4-BE49-F238E27FC236}">
                <a16:creationId xmlns:a16="http://schemas.microsoft.com/office/drawing/2014/main" id="{409C2BDA-CADD-4052-9AB6-BDF8F8D286A0}"/>
              </a:ext>
            </a:extLst>
          </p:cNvPr>
          <p:cNvSpPr/>
          <p:nvPr/>
        </p:nvSpPr>
        <p:spPr bwMode="gray">
          <a:xfrm>
            <a:off x="2618612" y="1427747"/>
            <a:ext cx="2406316" cy="1018673"/>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a:solidFill>
                  <a:schemeClr val="bg1"/>
                </a:solidFill>
              </a:rPr>
              <a:t>Rejected</a:t>
            </a:r>
          </a:p>
        </p:txBody>
      </p:sp>
      <p:sp>
        <p:nvSpPr>
          <p:cNvPr id="9" name="Flecha: a la derecha con muesca 8">
            <a:extLst>
              <a:ext uri="{FF2B5EF4-FFF2-40B4-BE49-F238E27FC236}">
                <a16:creationId xmlns:a16="http://schemas.microsoft.com/office/drawing/2014/main" id="{12FE4CAA-0D5E-41F8-A29B-DD76108C5A81}"/>
              </a:ext>
            </a:extLst>
          </p:cNvPr>
          <p:cNvSpPr/>
          <p:nvPr/>
        </p:nvSpPr>
        <p:spPr bwMode="gray">
          <a:xfrm>
            <a:off x="4892408" y="1419725"/>
            <a:ext cx="2406317" cy="1018673"/>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Confirmed</a:t>
            </a:r>
          </a:p>
        </p:txBody>
      </p:sp>
      <p:sp>
        <p:nvSpPr>
          <p:cNvPr id="11" name="Flecha: a la derecha con muesca 10">
            <a:extLst>
              <a:ext uri="{FF2B5EF4-FFF2-40B4-BE49-F238E27FC236}">
                <a16:creationId xmlns:a16="http://schemas.microsoft.com/office/drawing/2014/main" id="{0868507F-F2E0-4118-A539-0B0D488806B1}"/>
              </a:ext>
            </a:extLst>
          </p:cNvPr>
          <p:cNvSpPr/>
          <p:nvPr/>
        </p:nvSpPr>
        <p:spPr bwMode="gray">
          <a:xfrm>
            <a:off x="9440868" y="1419724"/>
            <a:ext cx="2406316" cy="1018673"/>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Solved</a:t>
            </a:r>
          </a:p>
        </p:txBody>
      </p:sp>
      <p:sp>
        <p:nvSpPr>
          <p:cNvPr id="13" name="Flecha: a la derecha con muesca 12">
            <a:extLst>
              <a:ext uri="{FF2B5EF4-FFF2-40B4-BE49-F238E27FC236}">
                <a16:creationId xmlns:a16="http://schemas.microsoft.com/office/drawing/2014/main" id="{29212491-650E-446E-B980-C8CA10EAEA69}"/>
              </a:ext>
            </a:extLst>
          </p:cNvPr>
          <p:cNvSpPr/>
          <p:nvPr/>
        </p:nvSpPr>
        <p:spPr bwMode="gray">
          <a:xfrm>
            <a:off x="7166638" y="1427747"/>
            <a:ext cx="2406317" cy="1018673"/>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New-Verify</a:t>
            </a:r>
          </a:p>
        </p:txBody>
      </p:sp>
      <p:sp>
        <p:nvSpPr>
          <p:cNvPr id="15" name="Rounded Rectangle 56">
            <a:extLst>
              <a:ext uri="{FF2B5EF4-FFF2-40B4-BE49-F238E27FC236}">
                <a16:creationId xmlns:a16="http://schemas.microsoft.com/office/drawing/2014/main" id="{C26960CC-0029-415E-B6C6-82507F87F644}"/>
              </a:ext>
            </a:extLst>
          </p:cNvPr>
          <p:cNvSpPr/>
          <p:nvPr/>
        </p:nvSpPr>
        <p:spPr bwMode="gray">
          <a:xfrm>
            <a:off x="282012" y="2566738"/>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s-AR" sz="1400" kern="0" dirty="0">
                <a:solidFill>
                  <a:prstClr val="white"/>
                </a:solidFill>
                <a:latin typeface="Open Sans" panose="020B0606030504020204" pitchFamily="34" charset="0"/>
              </a:rPr>
              <a:t>A new </a:t>
            </a:r>
            <a:r>
              <a:rPr lang="en-US" sz="1400" kern="0" dirty="0">
                <a:solidFill>
                  <a:prstClr val="white"/>
                </a:solidFill>
                <a:latin typeface="Open Sans" panose="020B0606030504020204" pitchFamily="34" charset="0"/>
              </a:rPr>
              <a:t>vulnerability</a:t>
            </a:r>
            <a:r>
              <a:rPr lang="es-AR" sz="1400" kern="0" dirty="0">
                <a:solidFill>
                  <a:prstClr val="white"/>
                </a:solidFill>
                <a:latin typeface="Open Sans" panose="020B0606030504020204" pitchFamily="34" charset="0"/>
              </a:rPr>
              <a:t> </a:t>
            </a:r>
            <a:r>
              <a:rPr lang="en-US" sz="1400" kern="0" dirty="0">
                <a:solidFill>
                  <a:prstClr val="white"/>
                </a:solidFill>
                <a:latin typeface="Open Sans" panose="020B0606030504020204" pitchFamily="34" charset="0"/>
              </a:rPr>
              <a:t>is</a:t>
            </a:r>
            <a:r>
              <a:rPr lang="es-AR" sz="1400" kern="0" dirty="0">
                <a:solidFill>
                  <a:prstClr val="white"/>
                </a:solidFill>
                <a:latin typeface="Open Sans" panose="020B0606030504020204" pitchFamily="34" charset="0"/>
              </a:rPr>
              <a:t> </a:t>
            </a:r>
            <a:r>
              <a:rPr lang="en-US" sz="1400" kern="0" dirty="0">
                <a:solidFill>
                  <a:prstClr val="white"/>
                </a:solidFill>
                <a:latin typeface="Open Sans" panose="020B0606030504020204" pitchFamily="34" charset="0"/>
              </a:rPr>
              <a:t>created</a:t>
            </a:r>
          </a:p>
        </p:txBody>
      </p:sp>
      <p:sp>
        <p:nvSpPr>
          <p:cNvPr id="17" name="Rounded Rectangle 56">
            <a:extLst>
              <a:ext uri="{FF2B5EF4-FFF2-40B4-BE49-F238E27FC236}">
                <a16:creationId xmlns:a16="http://schemas.microsoft.com/office/drawing/2014/main" id="{22609D9E-1F06-42C2-B071-1EF7096941F1}"/>
              </a:ext>
            </a:extLst>
          </p:cNvPr>
          <p:cNvSpPr/>
          <p:nvPr/>
        </p:nvSpPr>
        <p:spPr bwMode="gray">
          <a:xfrm>
            <a:off x="2618612" y="2566738"/>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rPr>
              <a:t>The vulnerability is a false positive</a:t>
            </a:r>
          </a:p>
        </p:txBody>
      </p:sp>
      <p:sp>
        <p:nvSpPr>
          <p:cNvPr id="7174" name="Rounded Rectangle 56">
            <a:extLst>
              <a:ext uri="{FF2B5EF4-FFF2-40B4-BE49-F238E27FC236}">
                <a16:creationId xmlns:a16="http://schemas.microsoft.com/office/drawing/2014/main" id="{8ADA26B0-E87E-4D4A-A020-5F83A4289D82}"/>
              </a:ext>
            </a:extLst>
          </p:cNvPr>
          <p:cNvSpPr/>
          <p:nvPr/>
        </p:nvSpPr>
        <p:spPr bwMode="gray">
          <a:xfrm>
            <a:off x="4918946" y="2552976"/>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rPr>
              <a:t>The vulnerability is confirmed</a:t>
            </a:r>
          </a:p>
        </p:txBody>
      </p:sp>
      <p:sp>
        <p:nvSpPr>
          <p:cNvPr id="7177" name="Rounded Rectangle 56">
            <a:extLst>
              <a:ext uri="{FF2B5EF4-FFF2-40B4-BE49-F238E27FC236}">
                <a16:creationId xmlns:a16="http://schemas.microsoft.com/office/drawing/2014/main" id="{D9C98464-B8BE-4056-97E4-82BFEF186A00}"/>
              </a:ext>
            </a:extLst>
          </p:cNvPr>
          <p:cNvSpPr/>
          <p:nvPr/>
        </p:nvSpPr>
        <p:spPr bwMode="gray">
          <a:xfrm>
            <a:off x="7185567" y="2566228"/>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a:solidFill>
                  <a:prstClr val="white"/>
                </a:solidFill>
                <a:latin typeface="Open Sans" panose="020B0606030504020204" pitchFamily="34" charset="0"/>
              </a:rPr>
              <a:t>The vulnerability could be fixed</a:t>
            </a:r>
            <a:endParaRPr lang="en-US" sz="1400" kern="0" dirty="0">
              <a:solidFill>
                <a:prstClr val="white"/>
              </a:solidFill>
              <a:latin typeface="Open Sans" panose="020B0606030504020204" pitchFamily="34" charset="0"/>
            </a:endParaRPr>
          </a:p>
        </p:txBody>
      </p:sp>
      <p:sp>
        <p:nvSpPr>
          <p:cNvPr id="7178" name="Rounded Rectangle 56">
            <a:extLst>
              <a:ext uri="{FF2B5EF4-FFF2-40B4-BE49-F238E27FC236}">
                <a16:creationId xmlns:a16="http://schemas.microsoft.com/office/drawing/2014/main" id="{ED00F915-0F88-4E0E-B168-C1DA97BE0ECC}"/>
              </a:ext>
            </a:extLst>
          </p:cNvPr>
          <p:cNvSpPr/>
          <p:nvPr/>
        </p:nvSpPr>
        <p:spPr bwMode="gray">
          <a:xfrm>
            <a:off x="7159030" y="3428490"/>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Deloitte operator will check, and confirm the fix</a:t>
            </a:r>
          </a:p>
        </p:txBody>
      </p:sp>
      <p:sp>
        <p:nvSpPr>
          <p:cNvPr id="7180" name="Rounded Rectangle 56">
            <a:extLst>
              <a:ext uri="{FF2B5EF4-FFF2-40B4-BE49-F238E27FC236}">
                <a16:creationId xmlns:a16="http://schemas.microsoft.com/office/drawing/2014/main" id="{99B0BB58-CF18-4E72-B6CB-1F5B18A52D5C}"/>
              </a:ext>
            </a:extLst>
          </p:cNvPr>
          <p:cNvSpPr/>
          <p:nvPr/>
        </p:nvSpPr>
        <p:spPr bwMode="gray">
          <a:xfrm>
            <a:off x="9467406" y="2566228"/>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rPr>
              <a:t>The vulnerability was solved</a:t>
            </a:r>
          </a:p>
        </p:txBody>
      </p:sp>
      <p:sp>
        <p:nvSpPr>
          <p:cNvPr id="7181" name="Rounded Rectangle 56">
            <a:extLst>
              <a:ext uri="{FF2B5EF4-FFF2-40B4-BE49-F238E27FC236}">
                <a16:creationId xmlns:a16="http://schemas.microsoft.com/office/drawing/2014/main" id="{4C8FA4E5-A70A-4DC0-87DB-12F024EA589A}"/>
              </a:ext>
            </a:extLst>
          </p:cNvPr>
          <p:cNvSpPr/>
          <p:nvPr/>
        </p:nvSpPr>
        <p:spPr bwMode="gray">
          <a:xfrm>
            <a:off x="9440869" y="3428490"/>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Deloitte operator confirmed the fix</a:t>
            </a:r>
          </a:p>
        </p:txBody>
      </p:sp>
      <p:sp>
        <p:nvSpPr>
          <p:cNvPr id="7186" name="Rounded Rectangle 56">
            <a:extLst>
              <a:ext uri="{FF2B5EF4-FFF2-40B4-BE49-F238E27FC236}">
                <a16:creationId xmlns:a16="http://schemas.microsoft.com/office/drawing/2014/main" id="{C045F77F-80D9-400E-A034-D9D90FFEE7E8}"/>
              </a:ext>
            </a:extLst>
          </p:cNvPr>
          <p:cNvSpPr/>
          <p:nvPr/>
        </p:nvSpPr>
        <p:spPr bwMode="gray">
          <a:xfrm>
            <a:off x="308598" y="3428490"/>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r>
              <a:rPr lang="en-US" sz="1400" kern="0" dirty="0">
                <a:solidFill>
                  <a:prstClr val="white"/>
                </a:solidFill>
                <a:latin typeface="Open Sans" panose="020B0606030504020204" pitchFamily="34" charset="0"/>
              </a:rPr>
              <a:t>The vulnerability is pending for review</a:t>
            </a:r>
            <a:endPar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87" name="Rounded Rectangle 56">
            <a:extLst>
              <a:ext uri="{FF2B5EF4-FFF2-40B4-BE49-F238E27FC236}">
                <a16:creationId xmlns:a16="http://schemas.microsoft.com/office/drawing/2014/main" id="{131CA533-11B0-4A61-8BAE-2D375E016D91}"/>
              </a:ext>
            </a:extLst>
          </p:cNvPr>
          <p:cNvSpPr/>
          <p:nvPr/>
        </p:nvSpPr>
        <p:spPr bwMode="gray">
          <a:xfrm>
            <a:off x="308598" y="4290242"/>
            <a:ext cx="2028051" cy="613274"/>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Deloitte operators will confirm or reject it</a:t>
            </a:r>
          </a:p>
        </p:txBody>
      </p:sp>
    </p:spTree>
    <p:extLst>
      <p:ext uri="{BB962C8B-B14F-4D97-AF65-F5344CB8AC3E}">
        <p14:creationId xmlns:p14="http://schemas.microsoft.com/office/powerpoint/2010/main" val="18802314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069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mazon Web Services – Wikipédia">
            <a:extLst>
              <a:ext uri="{FF2B5EF4-FFF2-40B4-BE49-F238E27FC236}">
                <a16:creationId xmlns:a16="http://schemas.microsoft.com/office/drawing/2014/main" id="{4E2732C0-72F0-40D7-9914-F34A58AF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545" y="2433899"/>
            <a:ext cx="2889876" cy="19902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a:t>Architecture</a:t>
            </a:r>
          </a:p>
        </p:txBody>
      </p:sp>
      <p:grpSp>
        <p:nvGrpSpPr>
          <p:cNvPr id="173" name="Grupo 172">
            <a:extLst>
              <a:ext uri="{FF2B5EF4-FFF2-40B4-BE49-F238E27FC236}">
                <a16:creationId xmlns:a16="http://schemas.microsoft.com/office/drawing/2014/main" id="{3CF8909A-22B8-4376-98A9-E8B687156ECF}"/>
              </a:ext>
            </a:extLst>
          </p:cNvPr>
          <p:cNvGrpSpPr/>
          <p:nvPr/>
        </p:nvGrpSpPr>
        <p:grpSpPr>
          <a:xfrm>
            <a:off x="7062321" y="2075956"/>
            <a:ext cx="1340652" cy="1340652"/>
            <a:chOff x="4902241" y="2303696"/>
            <a:chExt cx="1340652" cy="1340652"/>
          </a:xfrm>
        </p:grpSpPr>
        <p:pic>
          <p:nvPicPr>
            <p:cNvPr id="174" name="Picture 51" descr="Data Server Icon of Isometric style - Available in SVG, PNG, EPS ...">
              <a:extLst>
                <a:ext uri="{FF2B5EF4-FFF2-40B4-BE49-F238E27FC236}">
                  <a16:creationId xmlns:a16="http://schemas.microsoft.com/office/drawing/2014/main" id="{2DE1E71A-C391-4EDF-A5CC-93F391D37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241" y="2303696"/>
              <a:ext cx="1340652" cy="1340652"/>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15">
              <a:extLst>
                <a:ext uri="{FF2B5EF4-FFF2-40B4-BE49-F238E27FC236}">
                  <a16:creationId xmlns:a16="http://schemas.microsoft.com/office/drawing/2014/main" id="{BD05E274-7A7B-42BF-B660-A899012F6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664" y="2561707"/>
              <a:ext cx="1145229" cy="82463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76" name="Grupo 175">
            <a:extLst>
              <a:ext uri="{FF2B5EF4-FFF2-40B4-BE49-F238E27FC236}">
                <a16:creationId xmlns:a16="http://schemas.microsoft.com/office/drawing/2014/main" id="{AB3653C9-9E8A-499F-9CBB-F7FB90CFF5B6}"/>
              </a:ext>
            </a:extLst>
          </p:cNvPr>
          <p:cNvGrpSpPr/>
          <p:nvPr/>
        </p:nvGrpSpPr>
        <p:grpSpPr>
          <a:xfrm>
            <a:off x="8512352" y="3708159"/>
            <a:ext cx="1903106" cy="1340652"/>
            <a:chOff x="1944075" y="4318027"/>
            <a:chExt cx="1903106" cy="1340652"/>
          </a:xfrm>
        </p:grpSpPr>
        <p:pic>
          <p:nvPicPr>
            <p:cNvPr id="177" name="Picture 51" descr="Data Server Icon of Isometric style - Available in SVG, PNG, EPS ...">
              <a:extLst>
                <a:ext uri="{FF2B5EF4-FFF2-40B4-BE49-F238E27FC236}">
                  <a16:creationId xmlns:a16="http://schemas.microsoft.com/office/drawing/2014/main" id="{E46A1C4D-191B-4C32-B8FF-04AFB86E2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302" y="4318027"/>
              <a:ext cx="1340652" cy="1340652"/>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45" descr="Redmine Logo - LogoDix">
              <a:extLst>
                <a:ext uri="{FF2B5EF4-FFF2-40B4-BE49-F238E27FC236}">
                  <a16:creationId xmlns:a16="http://schemas.microsoft.com/office/drawing/2014/main" id="{7D49538E-2F28-4D81-9E10-DED517A1E1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4075" y="4353984"/>
              <a:ext cx="1903106" cy="126873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82" name="Conector recto de flecha 181">
            <a:extLst>
              <a:ext uri="{FF2B5EF4-FFF2-40B4-BE49-F238E27FC236}">
                <a16:creationId xmlns:a16="http://schemas.microsoft.com/office/drawing/2014/main" id="{821A2EF6-5CF9-4EF7-9C1E-E411840D85DC}"/>
              </a:ext>
            </a:extLst>
          </p:cNvPr>
          <p:cNvCxnSpPr>
            <a:cxnSpLocks/>
          </p:cNvCxnSpPr>
          <p:nvPr/>
        </p:nvCxnSpPr>
        <p:spPr>
          <a:xfrm>
            <a:off x="2569188" y="3509967"/>
            <a:ext cx="1649458" cy="12333"/>
          </a:xfrm>
          <a:prstGeom prst="straightConnector1">
            <a:avLst/>
          </a:prstGeom>
          <a:noFill/>
          <a:ln w="9525" cap="rnd" cmpd="sng" algn="ctr">
            <a:solidFill>
              <a:sysClr val="window" lastClr="FFFFFF"/>
            </a:solidFill>
            <a:prstDash val="solid"/>
            <a:tailEnd type="triangle"/>
          </a:ln>
          <a:effectLst/>
        </p:spPr>
      </p:cxnSp>
      <p:cxnSp>
        <p:nvCxnSpPr>
          <p:cNvPr id="183" name="Conector recto de flecha 182">
            <a:extLst>
              <a:ext uri="{FF2B5EF4-FFF2-40B4-BE49-F238E27FC236}">
                <a16:creationId xmlns:a16="http://schemas.microsoft.com/office/drawing/2014/main" id="{82EFC931-07BD-4D84-8C9E-CE93594568BF}"/>
              </a:ext>
            </a:extLst>
          </p:cNvPr>
          <p:cNvCxnSpPr>
            <a:cxnSpLocks/>
          </p:cNvCxnSpPr>
          <p:nvPr/>
        </p:nvCxnSpPr>
        <p:spPr>
          <a:xfrm flipH="1">
            <a:off x="2527538" y="3782865"/>
            <a:ext cx="1649458" cy="7628"/>
          </a:xfrm>
          <a:prstGeom prst="straightConnector1">
            <a:avLst/>
          </a:prstGeom>
          <a:noFill/>
          <a:ln w="9525" cap="rnd" cmpd="sng" algn="ctr">
            <a:solidFill>
              <a:sysClr val="window" lastClr="FFFFFF"/>
            </a:solidFill>
            <a:prstDash val="solid"/>
            <a:tailEnd type="triangle"/>
          </a:ln>
          <a:effectLst/>
        </p:spPr>
      </p:cxnSp>
      <p:grpSp>
        <p:nvGrpSpPr>
          <p:cNvPr id="189" name="Grupo 188">
            <a:extLst>
              <a:ext uri="{FF2B5EF4-FFF2-40B4-BE49-F238E27FC236}">
                <a16:creationId xmlns:a16="http://schemas.microsoft.com/office/drawing/2014/main" id="{BF6BF097-CD37-46E2-B4F9-9E38163A700D}"/>
              </a:ext>
            </a:extLst>
          </p:cNvPr>
          <p:cNvGrpSpPr/>
          <p:nvPr/>
        </p:nvGrpSpPr>
        <p:grpSpPr>
          <a:xfrm>
            <a:off x="8366125" y="1976391"/>
            <a:ext cx="1239335" cy="1211025"/>
            <a:chOff x="10035407" y="4234213"/>
            <a:chExt cx="1906002" cy="2012339"/>
          </a:xfrm>
        </p:grpSpPr>
        <p:pic>
          <p:nvPicPr>
            <p:cNvPr id="190" name="Picture 51" descr="Data Server Icon of Isometric style - Available in SVG, PNG, EPS ...">
              <a:extLst>
                <a:ext uri="{FF2B5EF4-FFF2-40B4-BE49-F238E27FC236}">
                  <a16:creationId xmlns:a16="http://schemas.microsoft.com/office/drawing/2014/main" id="{86D3EEFB-648C-4F86-9E9C-575C3CDAA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407" y="4234213"/>
              <a:ext cx="1906002" cy="1906002"/>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3">
              <a:extLst>
                <a:ext uri="{FF2B5EF4-FFF2-40B4-BE49-F238E27FC236}">
                  <a16:creationId xmlns:a16="http://schemas.microsoft.com/office/drawing/2014/main" id="{EFF109F2-6EC2-442A-8156-431E26E819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528"/>
            <a:stretch/>
          </p:blipFill>
          <p:spPr bwMode="auto">
            <a:xfrm>
              <a:off x="10344215" y="5597433"/>
              <a:ext cx="597356" cy="57224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92" name="Picture 4">
              <a:extLst>
                <a:ext uri="{FF2B5EF4-FFF2-40B4-BE49-F238E27FC236}">
                  <a16:creationId xmlns:a16="http://schemas.microsoft.com/office/drawing/2014/main" id="{BF84CD9F-6E0B-4FE6-B9A9-4B50B00A6C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17985" y="4515542"/>
              <a:ext cx="829692" cy="33166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93" name="Picture 5">
              <a:extLst>
                <a:ext uri="{FF2B5EF4-FFF2-40B4-BE49-F238E27FC236}">
                  <a16:creationId xmlns:a16="http://schemas.microsoft.com/office/drawing/2014/main" id="{EBDFDDD0-753A-48E0-B09B-9F2F859425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41571" y="4746274"/>
              <a:ext cx="682580" cy="64985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94" name="Imagen 193">
              <a:extLst>
                <a:ext uri="{FF2B5EF4-FFF2-40B4-BE49-F238E27FC236}">
                  <a16:creationId xmlns:a16="http://schemas.microsoft.com/office/drawing/2014/main" id="{A043BF35-35A1-43CC-B84F-CD9BBF3422AA}"/>
                </a:ext>
              </a:extLst>
            </p:cNvPr>
            <p:cNvPicPr>
              <a:picLocks noChangeAspect="1"/>
            </p:cNvPicPr>
            <p:nvPr/>
          </p:nvPicPr>
          <p:blipFill>
            <a:blip r:embed="rId9"/>
            <a:stretch>
              <a:fillRect/>
            </a:stretch>
          </p:blipFill>
          <p:spPr>
            <a:xfrm>
              <a:off x="11159271" y="5705788"/>
              <a:ext cx="564438" cy="540764"/>
            </a:xfrm>
            <a:prstGeom prst="rect">
              <a:avLst/>
            </a:prstGeom>
          </p:spPr>
        </p:pic>
      </p:grpSp>
      <p:grpSp>
        <p:nvGrpSpPr>
          <p:cNvPr id="197" name="Grupo 196">
            <a:extLst>
              <a:ext uri="{FF2B5EF4-FFF2-40B4-BE49-F238E27FC236}">
                <a16:creationId xmlns:a16="http://schemas.microsoft.com/office/drawing/2014/main" id="{31F24E96-0AC9-4766-A42D-454808ED0F04}"/>
              </a:ext>
            </a:extLst>
          </p:cNvPr>
          <p:cNvGrpSpPr/>
          <p:nvPr/>
        </p:nvGrpSpPr>
        <p:grpSpPr>
          <a:xfrm>
            <a:off x="7305044" y="3370070"/>
            <a:ext cx="1412494" cy="1340652"/>
            <a:chOff x="3482282" y="1610584"/>
            <a:chExt cx="1412494" cy="1340652"/>
          </a:xfrm>
        </p:grpSpPr>
        <p:pic>
          <p:nvPicPr>
            <p:cNvPr id="198" name="Picture 51" descr="Data Server Icon of Isometric style - Available in SVG, PNG, EPS ...">
              <a:extLst>
                <a:ext uri="{FF2B5EF4-FFF2-40B4-BE49-F238E27FC236}">
                  <a16:creationId xmlns:a16="http://schemas.microsoft.com/office/drawing/2014/main" id="{D8C8A9B2-BA52-4FCC-BA78-BC765FAD8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282" y="1610584"/>
              <a:ext cx="1340652" cy="134065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53" descr="Interface, layout, page, ui, web, website icon">
              <a:extLst>
                <a:ext uri="{FF2B5EF4-FFF2-40B4-BE49-F238E27FC236}">
                  <a16:creationId xmlns:a16="http://schemas.microsoft.com/office/drawing/2014/main" id="{2327ECF7-B1C0-4066-815E-DF3B6D9693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1949" y="1840567"/>
              <a:ext cx="693077" cy="693077"/>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8">
              <a:extLst>
                <a:ext uri="{FF2B5EF4-FFF2-40B4-BE49-F238E27FC236}">
                  <a16:creationId xmlns:a16="http://schemas.microsoft.com/office/drawing/2014/main" id="{E7323EA3-9366-4E3E-85B7-9457BF1DC6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2533" y="2144011"/>
              <a:ext cx="722243" cy="7222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1" name="Grupo 200">
            <a:extLst>
              <a:ext uri="{FF2B5EF4-FFF2-40B4-BE49-F238E27FC236}">
                <a16:creationId xmlns:a16="http://schemas.microsoft.com/office/drawing/2014/main" id="{AF6EE21A-7515-402A-9049-C0F594DEF7A2}"/>
              </a:ext>
            </a:extLst>
          </p:cNvPr>
          <p:cNvGrpSpPr/>
          <p:nvPr/>
        </p:nvGrpSpPr>
        <p:grpSpPr>
          <a:xfrm>
            <a:off x="7269174" y="4573823"/>
            <a:ext cx="1452242" cy="1340652"/>
            <a:chOff x="3544700" y="4181932"/>
            <a:chExt cx="1452242" cy="1340652"/>
          </a:xfrm>
        </p:grpSpPr>
        <p:pic>
          <p:nvPicPr>
            <p:cNvPr id="202" name="Picture 51" descr="Data Server Icon of Isometric style - Available in SVG, PNG, EPS ...">
              <a:extLst>
                <a:ext uri="{FF2B5EF4-FFF2-40B4-BE49-F238E27FC236}">
                  <a16:creationId xmlns:a16="http://schemas.microsoft.com/office/drawing/2014/main" id="{9E707958-8EA3-4AC7-83A0-6E4708229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700" y="4181932"/>
              <a:ext cx="1340652" cy="1340652"/>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4">
              <a:extLst>
                <a:ext uri="{FF2B5EF4-FFF2-40B4-BE49-F238E27FC236}">
                  <a16:creationId xmlns:a16="http://schemas.microsoft.com/office/drawing/2014/main" id="{D181565A-795F-406B-AF42-1EB2DB8042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2608" y="4452118"/>
              <a:ext cx="844334" cy="989486"/>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12" descr="How to protect Bitbucket Server from potential SHA-1 collision attack">
            <a:extLst>
              <a:ext uri="{FF2B5EF4-FFF2-40B4-BE49-F238E27FC236}">
                <a16:creationId xmlns:a16="http://schemas.microsoft.com/office/drawing/2014/main" id="{F8D2C5F2-E099-4A68-BDA6-1618A20FC8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47886" y="3272257"/>
            <a:ext cx="622546" cy="713092"/>
          </a:xfrm>
          <a:prstGeom prst="rect">
            <a:avLst/>
          </a:prstGeom>
          <a:noFill/>
          <a:extLst>
            <a:ext uri="{909E8E84-426E-40DD-AFC4-6F175D3DCCD1}">
              <a14:hiddenFill xmlns:a14="http://schemas.microsoft.com/office/drawing/2010/main">
                <a:solidFill>
                  <a:srgbClr val="FFFFFF"/>
                </a:solidFill>
              </a14:hiddenFill>
            </a:ext>
          </a:extLst>
        </p:spPr>
      </p:pic>
      <p:sp>
        <p:nvSpPr>
          <p:cNvPr id="87" name="Rectángulo 86">
            <a:extLst>
              <a:ext uri="{FF2B5EF4-FFF2-40B4-BE49-F238E27FC236}">
                <a16:creationId xmlns:a16="http://schemas.microsoft.com/office/drawing/2014/main" id="{24DCE382-CA0C-4B7D-AAFE-2C30FB02498D}"/>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Tree>
    <p:extLst>
      <p:ext uri="{BB962C8B-B14F-4D97-AF65-F5344CB8AC3E}">
        <p14:creationId xmlns:p14="http://schemas.microsoft.com/office/powerpoint/2010/main" val="7308075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Steps - Commit</a:t>
            </a:r>
          </a:p>
        </p:txBody>
      </p:sp>
      <p:cxnSp>
        <p:nvCxnSpPr>
          <p:cNvPr id="95" name="Conector recto de flecha 94">
            <a:extLst>
              <a:ext uri="{FF2B5EF4-FFF2-40B4-BE49-F238E27FC236}">
                <a16:creationId xmlns:a16="http://schemas.microsoft.com/office/drawing/2014/main" id="{341740FC-893A-47C8-AD41-F2BA850D3F63}"/>
              </a:ext>
            </a:extLst>
          </p:cNvPr>
          <p:cNvCxnSpPr>
            <a:cxnSpLocks/>
          </p:cNvCxnSpPr>
          <p:nvPr/>
        </p:nvCxnSpPr>
        <p:spPr>
          <a:xfrm flipV="1">
            <a:off x="4088815" y="3313058"/>
            <a:ext cx="1966281" cy="24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BE583211-AE09-4C16-98F9-8273CEC10FBA}"/>
              </a:ext>
            </a:extLst>
          </p:cNvPr>
          <p:cNvCxnSpPr>
            <a:cxnSpLocks/>
          </p:cNvCxnSpPr>
          <p:nvPr/>
        </p:nvCxnSpPr>
        <p:spPr>
          <a:xfrm flipH="1">
            <a:off x="4027451" y="4039561"/>
            <a:ext cx="2067402"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CuadroTexto 96">
            <a:extLst>
              <a:ext uri="{FF2B5EF4-FFF2-40B4-BE49-F238E27FC236}">
                <a16:creationId xmlns:a16="http://schemas.microsoft.com/office/drawing/2014/main" id="{ECFA2401-E21E-45E4-8D85-9F9EF1D42AC5}"/>
              </a:ext>
            </a:extLst>
          </p:cNvPr>
          <p:cNvSpPr txBox="1"/>
          <p:nvPr/>
        </p:nvSpPr>
        <p:spPr>
          <a:xfrm>
            <a:off x="4246937" y="3539943"/>
            <a:ext cx="1798541" cy="369332"/>
          </a:xfrm>
          <a:prstGeom prst="rect">
            <a:avLst/>
          </a:prstGeom>
          <a:noFill/>
        </p:spPr>
        <p:txBody>
          <a:bodyPr wrap="square" rtlCol="0">
            <a:spAutoFit/>
          </a:bodyPr>
          <a:lstStyle/>
          <a:p>
            <a:r>
              <a:rPr lang="en-US">
                <a:solidFill>
                  <a:schemeClr val="bg1"/>
                </a:solidFill>
              </a:rPr>
              <a:t>2. Git Clone</a:t>
            </a:r>
          </a:p>
        </p:txBody>
      </p:sp>
      <p:sp>
        <p:nvSpPr>
          <p:cNvPr id="98" name="CuadroTexto 97">
            <a:extLst>
              <a:ext uri="{FF2B5EF4-FFF2-40B4-BE49-F238E27FC236}">
                <a16:creationId xmlns:a16="http://schemas.microsoft.com/office/drawing/2014/main" id="{C7A83FB0-6B53-4210-890B-C97E0E1F0A9C}"/>
              </a:ext>
            </a:extLst>
          </p:cNvPr>
          <p:cNvSpPr txBox="1"/>
          <p:nvPr/>
        </p:nvSpPr>
        <p:spPr>
          <a:xfrm>
            <a:off x="4233624" y="2858586"/>
            <a:ext cx="1821472" cy="369332"/>
          </a:xfrm>
          <a:prstGeom prst="rect">
            <a:avLst/>
          </a:prstGeom>
          <a:noFill/>
        </p:spPr>
        <p:txBody>
          <a:bodyPr wrap="square" rtlCol="0">
            <a:spAutoFit/>
          </a:bodyPr>
          <a:lstStyle/>
          <a:p>
            <a:r>
              <a:rPr lang="en-US">
                <a:solidFill>
                  <a:schemeClr val="bg1"/>
                </a:solidFill>
              </a:rPr>
              <a:t>1. Webhook</a:t>
            </a:r>
          </a:p>
        </p:txBody>
      </p:sp>
      <p:cxnSp>
        <p:nvCxnSpPr>
          <p:cNvPr id="99" name="Conector recto de flecha 98">
            <a:extLst>
              <a:ext uri="{FF2B5EF4-FFF2-40B4-BE49-F238E27FC236}">
                <a16:creationId xmlns:a16="http://schemas.microsoft.com/office/drawing/2014/main" id="{7521D86E-7CFC-4BEF-ADC3-B84CEC4CD26A}"/>
              </a:ext>
            </a:extLst>
          </p:cNvPr>
          <p:cNvCxnSpPr>
            <a:cxnSpLocks/>
          </p:cNvCxnSpPr>
          <p:nvPr/>
        </p:nvCxnSpPr>
        <p:spPr>
          <a:xfrm flipV="1">
            <a:off x="4128572" y="4817610"/>
            <a:ext cx="1966281" cy="24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0" name="CuadroTexto 99">
            <a:extLst>
              <a:ext uri="{FF2B5EF4-FFF2-40B4-BE49-F238E27FC236}">
                <a16:creationId xmlns:a16="http://schemas.microsoft.com/office/drawing/2014/main" id="{E7945946-3689-4C2D-BB87-202B304AD7D4}"/>
              </a:ext>
            </a:extLst>
          </p:cNvPr>
          <p:cNvSpPr txBox="1"/>
          <p:nvPr/>
        </p:nvSpPr>
        <p:spPr>
          <a:xfrm>
            <a:off x="4157915" y="4288260"/>
            <a:ext cx="2099775" cy="369332"/>
          </a:xfrm>
          <a:prstGeom prst="rect">
            <a:avLst/>
          </a:prstGeom>
          <a:noFill/>
        </p:spPr>
        <p:txBody>
          <a:bodyPr wrap="square" rtlCol="0">
            <a:spAutoFit/>
          </a:bodyPr>
          <a:lstStyle/>
          <a:p>
            <a:r>
              <a:rPr lang="en-US">
                <a:solidFill>
                  <a:schemeClr val="bg1"/>
                </a:solidFill>
              </a:rPr>
              <a:t>3. Get Repo</a:t>
            </a:r>
          </a:p>
        </p:txBody>
      </p:sp>
      <p:sp>
        <p:nvSpPr>
          <p:cNvPr id="73" name="CuadroTexto 72">
            <a:extLst>
              <a:ext uri="{FF2B5EF4-FFF2-40B4-BE49-F238E27FC236}">
                <a16:creationId xmlns:a16="http://schemas.microsoft.com/office/drawing/2014/main" id="{9EB98ADD-F707-426D-A8C6-BFDCBBAAF667}"/>
              </a:ext>
            </a:extLst>
          </p:cNvPr>
          <p:cNvSpPr txBox="1"/>
          <p:nvPr/>
        </p:nvSpPr>
        <p:spPr>
          <a:xfrm>
            <a:off x="91675" y="1701543"/>
            <a:ext cx="5249952" cy="400110"/>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chemeClr val="bg1"/>
                </a:solidFill>
              </a:rPr>
              <a:t>All start with the development commit</a:t>
            </a:r>
          </a:p>
        </p:txBody>
      </p:sp>
      <p:pic>
        <p:nvPicPr>
          <p:cNvPr id="112" name="Picture 51" descr="Data Server Icon of Isometric style - Available in SVG, PNG, EPS ...">
            <a:extLst>
              <a:ext uri="{FF2B5EF4-FFF2-40B4-BE49-F238E27FC236}">
                <a16:creationId xmlns:a16="http://schemas.microsoft.com/office/drawing/2014/main" id="{5E2F6CEE-F47A-45F0-89FC-E218F3934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766" y="2889882"/>
            <a:ext cx="1910038" cy="2038786"/>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5">
            <a:extLst>
              <a:ext uri="{FF2B5EF4-FFF2-40B4-BE49-F238E27FC236}">
                <a16:creationId xmlns:a16="http://schemas.microsoft.com/office/drawing/2014/main" id="{8B4F7B24-387A-4FB8-BC40-153917F3E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2187" y="3282250"/>
            <a:ext cx="1631617" cy="12540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 name="Picture 12" descr="How to protect Bitbucket Server from potential SHA-1 collision attack">
            <a:extLst>
              <a:ext uri="{FF2B5EF4-FFF2-40B4-BE49-F238E27FC236}">
                <a16:creationId xmlns:a16="http://schemas.microsoft.com/office/drawing/2014/main" id="{9806E17D-2210-4E8B-8966-3112FC606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566" y="3043252"/>
            <a:ext cx="1489586" cy="1706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46B57546-E33C-40ED-8C41-59E7576EF46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3" name="Picture 2" descr="Amazon Web Services – Wikipédia">
            <a:extLst>
              <a:ext uri="{FF2B5EF4-FFF2-40B4-BE49-F238E27FC236}">
                <a16:creationId xmlns:a16="http://schemas.microsoft.com/office/drawing/2014/main" id="{9D39718C-6E1C-4F5B-B652-0DE500D333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385" y="3192122"/>
            <a:ext cx="2082686" cy="143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8924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8942" y="107950"/>
            <a:ext cx="9485832" cy="698501"/>
          </a:xfrm>
        </p:spPr>
        <p:txBody>
          <a:bodyPr/>
          <a:lstStyle/>
          <a:p>
            <a:r>
              <a:rPr lang="en-US"/>
              <a:t>Steps - Scan </a:t>
            </a:r>
          </a:p>
        </p:txBody>
      </p:sp>
      <p:grpSp>
        <p:nvGrpSpPr>
          <p:cNvPr id="17" name="Grupo 16">
            <a:extLst>
              <a:ext uri="{FF2B5EF4-FFF2-40B4-BE49-F238E27FC236}">
                <a16:creationId xmlns:a16="http://schemas.microsoft.com/office/drawing/2014/main" id="{62904C64-7229-4BFD-BE58-10737D583389}"/>
              </a:ext>
            </a:extLst>
          </p:cNvPr>
          <p:cNvGrpSpPr/>
          <p:nvPr/>
        </p:nvGrpSpPr>
        <p:grpSpPr>
          <a:xfrm>
            <a:off x="4620127" y="3117671"/>
            <a:ext cx="1974512" cy="2038786"/>
            <a:chOff x="4902241" y="2303696"/>
            <a:chExt cx="1385906" cy="1340652"/>
          </a:xfrm>
        </p:grpSpPr>
        <p:pic>
          <p:nvPicPr>
            <p:cNvPr id="18" name="Picture 51" descr="Data Server Icon of Isometric style - Available in SVG, PNG, EPS ...">
              <a:extLst>
                <a:ext uri="{FF2B5EF4-FFF2-40B4-BE49-F238E27FC236}">
                  <a16:creationId xmlns:a16="http://schemas.microsoft.com/office/drawing/2014/main" id="{CCBB6724-03B2-411F-952E-B29946012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241" y="2303696"/>
              <a:ext cx="1340652" cy="13406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a:extLst>
                <a:ext uri="{FF2B5EF4-FFF2-40B4-BE49-F238E27FC236}">
                  <a16:creationId xmlns:a16="http://schemas.microsoft.com/office/drawing/2014/main" id="{2CB6EC05-CF9B-4235-92CA-C8C55D218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918" y="2676686"/>
              <a:ext cx="1145229" cy="82463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20" name="CuadroTexto 19">
            <a:extLst>
              <a:ext uri="{FF2B5EF4-FFF2-40B4-BE49-F238E27FC236}">
                <a16:creationId xmlns:a16="http://schemas.microsoft.com/office/drawing/2014/main" id="{E662B800-971E-40AB-B192-D1C064158FF6}"/>
              </a:ext>
            </a:extLst>
          </p:cNvPr>
          <p:cNvSpPr txBox="1"/>
          <p:nvPr/>
        </p:nvSpPr>
        <p:spPr>
          <a:xfrm>
            <a:off x="6731838" y="3291032"/>
            <a:ext cx="1910038" cy="369332"/>
          </a:xfrm>
          <a:prstGeom prst="rect">
            <a:avLst/>
          </a:prstGeom>
          <a:noFill/>
        </p:spPr>
        <p:txBody>
          <a:bodyPr wrap="square" rtlCol="0">
            <a:spAutoFit/>
          </a:bodyPr>
          <a:lstStyle/>
          <a:p>
            <a:r>
              <a:rPr lang="en-US">
                <a:solidFill>
                  <a:schemeClr val="bg1"/>
                </a:solidFill>
              </a:rPr>
              <a:t>1. Do SAST</a:t>
            </a:r>
          </a:p>
        </p:txBody>
      </p:sp>
      <p:grpSp>
        <p:nvGrpSpPr>
          <p:cNvPr id="21" name="Grupo 20">
            <a:extLst>
              <a:ext uri="{FF2B5EF4-FFF2-40B4-BE49-F238E27FC236}">
                <a16:creationId xmlns:a16="http://schemas.microsoft.com/office/drawing/2014/main" id="{8B362ABD-CA73-49E1-94AB-04307C74C819}"/>
              </a:ext>
            </a:extLst>
          </p:cNvPr>
          <p:cNvGrpSpPr/>
          <p:nvPr/>
        </p:nvGrpSpPr>
        <p:grpSpPr>
          <a:xfrm>
            <a:off x="8843550" y="3178502"/>
            <a:ext cx="1765691" cy="1841657"/>
            <a:chOff x="10035407" y="4234213"/>
            <a:chExt cx="1906002" cy="2012339"/>
          </a:xfrm>
        </p:grpSpPr>
        <p:pic>
          <p:nvPicPr>
            <p:cNvPr id="22" name="Picture 51" descr="Data Server Icon of Isometric style - Available in SVG, PNG, EPS ...">
              <a:extLst>
                <a:ext uri="{FF2B5EF4-FFF2-40B4-BE49-F238E27FC236}">
                  <a16:creationId xmlns:a16="http://schemas.microsoft.com/office/drawing/2014/main" id="{334A674B-9ECE-4C16-BF5C-C81468635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407" y="4234213"/>
              <a:ext cx="1906002" cy="190600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a:extLst>
                <a:ext uri="{FF2B5EF4-FFF2-40B4-BE49-F238E27FC236}">
                  <a16:creationId xmlns:a16="http://schemas.microsoft.com/office/drawing/2014/main" id="{F1184295-C5EF-4D92-9899-555E6DE7D4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8528"/>
            <a:stretch/>
          </p:blipFill>
          <p:spPr bwMode="auto">
            <a:xfrm>
              <a:off x="10344215" y="5597433"/>
              <a:ext cx="597356" cy="57224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4" name="Picture 4">
              <a:extLst>
                <a:ext uri="{FF2B5EF4-FFF2-40B4-BE49-F238E27FC236}">
                  <a16:creationId xmlns:a16="http://schemas.microsoft.com/office/drawing/2014/main" id="{C879BD31-C53E-4EEC-A648-7802963884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7985" y="4515542"/>
              <a:ext cx="829692" cy="33166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5" name="Picture 5">
              <a:extLst>
                <a:ext uri="{FF2B5EF4-FFF2-40B4-BE49-F238E27FC236}">
                  <a16:creationId xmlns:a16="http://schemas.microsoft.com/office/drawing/2014/main" id="{0F873EE0-41B8-4137-94C8-B006654734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41571" y="4746274"/>
              <a:ext cx="682580" cy="64985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6" name="Imagen 25">
              <a:extLst>
                <a:ext uri="{FF2B5EF4-FFF2-40B4-BE49-F238E27FC236}">
                  <a16:creationId xmlns:a16="http://schemas.microsoft.com/office/drawing/2014/main" id="{E93EE309-5CEA-4FAB-BB87-E34CB5C466CF}"/>
                </a:ext>
              </a:extLst>
            </p:cNvPr>
            <p:cNvPicPr>
              <a:picLocks noChangeAspect="1"/>
            </p:cNvPicPr>
            <p:nvPr/>
          </p:nvPicPr>
          <p:blipFill>
            <a:blip r:embed="rId7"/>
            <a:stretch>
              <a:fillRect/>
            </a:stretch>
          </p:blipFill>
          <p:spPr>
            <a:xfrm>
              <a:off x="11159271" y="5705788"/>
              <a:ext cx="564438" cy="540764"/>
            </a:xfrm>
            <a:prstGeom prst="rect">
              <a:avLst/>
            </a:prstGeom>
          </p:spPr>
        </p:pic>
      </p:grpSp>
      <p:cxnSp>
        <p:nvCxnSpPr>
          <p:cNvPr id="27" name="Conector recto de flecha 26">
            <a:extLst>
              <a:ext uri="{FF2B5EF4-FFF2-40B4-BE49-F238E27FC236}">
                <a16:creationId xmlns:a16="http://schemas.microsoft.com/office/drawing/2014/main" id="{C11BFD5E-4934-48AF-8399-B4E9E32C6069}"/>
              </a:ext>
            </a:extLst>
          </p:cNvPr>
          <p:cNvCxnSpPr>
            <a:cxnSpLocks/>
          </p:cNvCxnSpPr>
          <p:nvPr/>
        </p:nvCxnSpPr>
        <p:spPr>
          <a:xfrm>
            <a:off x="6731838" y="3929126"/>
            <a:ext cx="16507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2A1BFA-CE87-4708-89F2-7FB10E406C2C}"/>
              </a:ext>
            </a:extLst>
          </p:cNvPr>
          <p:cNvSpPr txBox="1"/>
          <p:nvPr/>
        </p:nvSpPr>
        <p:spPr>
          <a:xfrm>
            <a:off x="6758121" y="4099331"/>
            <a:ext cx="1910038" cy="369332"/>
          </a:xfrm>
          <a:prstGeom prst="rect">
            <a:avLst/>
          </a:prstGeom>
          <a:noFill/>
        </p:spPr>
        <p:txBody>
          <a:bodyPr wrap="square" rtlCol="0">
            <a:spAutoFit/>
          </a:bodyPr>
          <a:lstStyle/>
          <a:p>
            <a:r>
              <a:rPr lang="en-US">
                <a:solidFill>
                  <a:schemeClr val="bg1"/>
                </a:solidFill>
              </a:rPr>
              <a:t>2. Send Results</a:t>
            </a:r>
          </a:p>
        </p:txBody>
      </p:sp>
      <p:cxnSp>
        <p:nvCxnSpPr>
          <p:cNvPr id="29" name="Conector recto de flecha 28">
            <a:extLst>
              <a:ext uri="{FF2B5EF4-FFF2-40B4-BE49-F238E27FC236}">
                <a16:creationId xmlns:a16="http://schemas.microsoft.com/office/drawing/2014/main" id="{FED768A0-517C-4845-BC82-A5B3AC8A9918}"/>
              </a:ext>
            </a:extLst>
          </p:cNvPr>
          <p:cNvCxnSpPr>
            <a:cxnSpLocks/>
          </p:cNvCxnSpPr>
          <p:nvPr/>
        </p:nvCxnSpPr>
        <p:spPr>
          <a:xfrm flipH="1" flipV="1">
            <a:off x="6758121" y="4683535"/>
            <a:ext cx="1624432" cy="31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BBE1FCD9-3EBD-44CB-BA28-E95E4F1D45E2}"/>
              </a:ext>
            </a:extLst>
          </p:cNvPr>
          <p:cNvSpPr txBox="1"/>
          <p:nvPr/>
        </p:nvSpPr>
        <p:spPr>
          <a:xfrm>
            <a:off x="91674" y="1701543"/>
            <a:ext cx="9676170" cy="400110"/>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chemeClr val="bg1"/>
                </a:solidFill>
              </a:rPr>
              <a:t>The next step is run the static analyzer and get the results</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grpSp>
        <p:nvGrpSpPr>
          <p:cNvPr id="33" name="Grupo 32">
            <a:extLst>
              <a:ext uri="{FF2B5EF4-FFF2-40B4-BE49-F238E27FC236}">
                <a16:creationId xmlns:a16="http://schemas.microsoft.com/office/drawing/2014/main" id="{B723E6D2-9F4F-4BC0-90DA-393E6439D2D4}"/>
              </a:ext>
            </a:extLst>
          </p:cNvPr>
          <p:cNvGrpSpPr/>
          <p:nvPr/>
        </p:nvGrpSpPr>
        <p:grpSpPr>
          <a:xfrm>
            <a:off x="794719" y="4248643"/>
            <a:ext cx="1910038" cy="1409085"/>
            <a:chOff x="3428694" y="4452118"/>
            <a:chExt cx="1572663" cy="1154112"/>
          </a:xfrm>
        </p:grpSpPr>
        <p:sp>
          <p:nvSpPr>
            <p:cNvPr id="34" name="CuadroTexto 33">
              <a:extLst>
                <a:ext uri="{FF2B5EF4-FFF2-40B4-BE49-F238E27FC236}">
                  <a16:creationId xmlns:a16="http://schemas.microsoft.com/office/drawing/2014/main" id="{E04ED709-E1EF-439B-B2A7-A0C2A1FA5127}"/>
                </a:ext>
              </a:extLst>
            </p:cNvPr>
            <p:cNvSpPr txBox="1"/>
            <p:nvPr/>
          </p:nvSpPr>
          <p:spPr>
            <a:xfrm>
              <a:off x="3428694" y="5337918"/>
              <a:ext cx="1572663" cy="268312"/>
            </a:xfrm>
            <a:prstGeom prst="rect">
              <a:avLst/>
            </a:prstGeom>
            <a:noFill/>
          </p:spPr>
          <p:txBody>
            <a:bodyPr wrap="square">
              <a:spAutoFit/>
            </a:bodyPr>
            <a:lstStyle/>
            <a:p>
              <a:endParaRPr lang="es-AR" dirty="0">
                <a:solidFill>
                  <a:schemeClr val="bg1"/>
                </a:solidFill>
              </a:endParaRPr>
            </a:p>
          </p:txBody>
        </p:sp>
        <p:pic>
          <p:nvPicPr>
            <p:cNvPr id="35" name="Picture 4">
              <a:extLst>
                <a:ext uri="{FF2B5EF4-FFF2-40B4-BE49-F238E27FC236}">
                  <a16:creationId xmlns:a16="http://schemas.microsoft.com/office/drawing/2014/main" id="{0A3D6A87-40E7-41FC-AC16-58851C40C9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608" y="4452118"/>
              <a:ext cx="844334" cy="98948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9" name="Conector recto de flecha 38">
            <a:extLst>
              <a:ext uri="{FF2B5EF4-FFF2-40B4-BE49-F238E27FC236}">
                <a16:creationId xmlns:a16="http://schemas.microsoft.com/office/drawing/2014/main" id="{6B15217B-3DC8-4750-9308-0D4D3F359341}"/>
              </a:ext>
            </a:extLst>
          </p:cNvPr>
          <p:cNvCxnSpPr>
            <a:cxnSpLocks/>
          </p:cNvCxnSpPr>
          <p:nvPr/>
        </p:nvCxnSpPr>
        <p:spPr>
          <a:xfrm flipH="1" flipV="1">
            <a:off x="3108016" y="4363031"/>
            <a:ext cx="1624432" cy="31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000B16-AE81-4F8C-82CB-893FD7CE0D27}"/>
              </a:ext>
            </a:extLst>
          </p:cNvPr>
          <p:cNvSpPr txBox="1"/>
          <p:nvPr/>
        </p:nvSpPr>
        <p:spPr>
          <a:xfrm>
            <a:off x="3181820" y="3866429"/>
            <a:ext cx="1910038" cy="369332"/>
          </a:xfrm>
          <a:prstGeom prst="rect">
            <a:avLst/>
          </a:prstGeom>
          <a:noFill/>
        </p:spPr>
        <p:txBody>
          <a:bodyPr wrap="square" rtlCol="0">
            <a:spAutoFit/>
          </a:bodyPr>
          <a:lstStyle/>
          <a:p>
            <a:r>
              <a:rPr lang="en-US">
                <a:solidFill>
                  <a:schemeClr val="bg1"/>
                </a:solidFill>
              </a:rPr>
              <a:t>3. Save Results</a:t>
            </a:r>
          </a:p>
        </p:txBody>
      </p:sp>
      <p:pic>
        <p:nvPicPr>
          <p:cNvPr id="46" name="Picture 8">
            <a:extLst>
              <a:ext uri="{FF2B5EF4-FFF2-40B4-BE49-F238E27FC236}">
                <a16:creationId xmlns:a16="http://schemas.microsoft.com/office/drawing/2014/main" id="{F86A9A39-185A-4614-ABB1-49C098D7BE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49" y="3291032"/>
            <a:ext cx="951887" cy="95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6927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Steps - Confirm</a:t>
            </a:r>
          </a:p>
        </p:txBody>
      </p:sp>
      <p:sp>
        <p:nvSpPr>
          <p:cNvPr id="20" name="CuadroTexto 19">
            <a:extLst>
              <a:ext uri="{FF2B5EF4-FFF2-40B4-BE49-F238E27FC236}">
                <a16:creationId xmlns:a16="http://schemas.microsoft.com/office/drawing/2014/main" id="{E662B800-971E-40AB-B192-D1C064158FF6}"/>
              </a:ext>
            </a:extLst>
          </p:cNvPr>
          <p:cNvSpPr txBox="1"/>
          <p:nvPr/>
        </p:nvSpPr>
        <p:spPr>
          <a:xfrm>
            <a:off x="2893759" y="3744849"/>
            <a:ext cx="2643621" cy="369332"/>
          </a:xfrm>
          <a:prstGeom prst="rect">
            <a:avLst/>
          </a:prstGeom>
          <a:noFill/>
        </p:spPr>
        <p:txBody>
          <a:bodyPr wrap="square" rtlCol="0">
            <a:spAutoFit/>
          </a:bodyPr>
          <a:lstStyle/>
          <a:p>
            <a:r>
              <a:rPr lang="en-US">
                <a:solidFill>
                  <a:schemeClr val="bg1"/>
                </a:solidFill>
              </a:rPr>
              <a:t>1. Confirm vulnerabilities</a:t>
            </a:r>
          </a:p>
        </p:txBody>
      </p:sp>
      <p:cxnSp>
        <p:nvCxnSpPr>
          <p:cNvPr id="27" name="Conector recto de flecha 26">
            <a:extLst>
              <a:ext uri="{FF2B5EF4-FFF2-40B4-BE49-F238E27FC236}">
                <a16:creationId xmlns:a16="http://schemas.microsoft.com/office/drawing/2014/main" id="{C11BFD5E-4934-48AF-8399-B4E9E32C6069}"/>
              </a:ext>
            </a:extLst>
          </p:cNvPr>
          <p:cNvCxnSpPr>
            <a:cxnSpLocks/>
          </p:cNvCxnSpPr>
          <p:nvPr/>
        </p:nvCxnSpPr>
        <p:spPr>
          <a:xfrm>
            <a:off x="3276375" y="4368431"/>
            <a:ext cx="16507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BBE1FCD9-3EBD-44CB-BA28-E95E4F1D45E2}"/>
              </a:ext>
            </a:extLst>
          </p:cNvPr>
          <p:cNvSpPr txBox="1"/>
          <p:nvPr/>
        </p:nvSpPr>
        <p:spPr>
          <a:xfrm>
            <a:off x="91674" y="1701543"/>
            <a:ext cx="1047774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Deloitte</a:t>
            </a:r>
            <a:r>
              <a:rPr lang="es-AR" sz="2000" dirty="0">
                <a:solidFill>
                  <a:schemeClr val="bg1"/>
                </a:solidFill>
              </a:rPr>
              <a:t> </a:t>
            </a:r>
            <a:r>
              <a:rPr lang="en-US" sz="2000" dirty="0">
                <a:solidFill>
                  <a:schemeClr val="bg1"/>
                </a:solidFill>
              </a:rPr>
              <a:t>operator</a:t>
            </a:r>
            <a:r>
              <a:rPr lang="es-AR" sz="2000" dirty="0">
                <a:solidFill>
                  <a:schemeClr val="bg1"/>
                </a:solidFill>
              </a:rPr>
              <a:t> </a:t>
            </a:r>
            <a:r>
              <a:rPr lang="en-US" sz="2000" dirty="0">
                <a:solidFill>
                  <a:schemeClr val="bg1"/>
                </a:solidFill>
              </a:rPr>
              <a:t>will</a:t>
            </a:r>
            <a:r>
              <a:rPr lang="es-AR" sz="2000" dirty="0">
                <a:solidFill>
                  <a:schemeClr val="bg1"/>
                </a:solidFill>
              </a:rPr>
              <a:t> </a:t>
            </a:r>
            <a:r>
              <a:rPr lang="en-US" sz="2000" dirty="0">
                <a:solidFill>
                  <a:schemeClr val="bg1"/>
                </a:solidFill>
              </a:rPr>
              <a:t>discard</a:t>
            </a:r>
            <a:r>
              <a:rPr lang="es-AR" sz="2000" dirty="0">
                <a:solidFill>
                  <a:schemeClr val="bg1"/>
                </a:solidFill>
              </a:rPr>
              <a:t> </a:t>
            </a:r>
            <a:r>
              <a:rPr lang="en-US" sz="2000" dirty="0">
                <a:solidFill>
                  <a:schemeClr val="bg1"/>
                </a:solidFill>
              </a:rPr>
              <a:t>false</a:t>
            </a:r>
            <a:r>
              <a:rPr lang="es-AR" sz="2000" dirty="0">
                <a:solidFill>
                  <a:schemeClr val="bg1"/>
                </a:solidFill>
              </a:rPr>
              <a:t> </a:t>
            </a:r>
            <a:r>
              <a:rPr lang="en-US" sz="2000" dirty="0">
                <a:solidFill>
                  <a:schemeClr val="bg1"/>
                </a:solidFill>
              </a:rPr>
              <a:t>positives</a:t>
            </a:r>
            <a:r>
              <a:rPr lang="es-AR" sz="2000" dirty="0">
                <a:solidFill>
                  <a:schemeClr val="bg1"/>
                </a:solidFill>
              </a:rPr>
              <a:t> and </a:t>
            </a:r>
            <a:r>
              <a:rPr lang="en-US" sz="2000" dirty="0">
                <a:solidFill>
                  <a:schemeClr val="bg1"/>
                </a:solidFill>
              </a:rPr>
              <a:t>confirm the vulnerabilities through Redmine</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4" name="Picture 45" descr="Redmine Logo - LogoDix">
            <a:extLst>
              <a:ext uri="{FF2B5EF4-FFF2-40B4-BE49-F238E27FC236}">
                <a16:creationId xmlns:a16="http://schemas.microsoft.com/office/drawing/2014/main" id="{01C74FC1-64C5-4C09-AE5B-EA5AFE663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291" y="3201066"/>
            <a:ext cx="2654488" cy="176965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Usuario (informática) - Wikipedia, la enciclopedia libre">
            <a:extLst>
              <a:ext uri="{FF2B5EF4-FFF2-40B4-BE49-F238E27FC236}">
                <a16:creationId xmlns:a16="http://schemas.microsoft.com/office/drawing/2014/main" id="{71E1F3B1-5B91-46DD-97BB-3F387DA2F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762" y="3556457"/>
            <a:ext cx="1108016" cy="1108016"/>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upo 29">
            <a:extLst>
              <a:ext uri="{FF2B5EF4-FFF2-40B4-BE49-F238E27FC236}">
                <a16:creationId xmlns:a16="http://schemas.microsoft.com/office/drawing/2014/main" id="{73D2BAA8-55FB-4FCF-88C4-95C8A89FF5C4}"/>
              </a:ext>
            </a:extLst>
          </p:cNvPr>
          <p:cNvGrpSpPr/>
          <p:nvPr/>
        </p:nvGrpSpPr>
        <p:grpSpPr>
          <a:xfrm>
            <a:off x="7795391" y="4289340"/>
            <a:ext cx="1910038" cy="1409085"/>
            <a:chOff x="3428694" y="4452118"/>
            <a:chExt cx="1572663" cy="1154112"/>
          </a:xfrm>
        </p:grpSpPr>
        <p:sp>
          <p:nvSpPr>
            <p:cNvPr id="31" name="CuadroTexto 30">
              <a:extLst>
                <a:ext uri="{FF2B5EF4-FFF2-40B4-BE49-F238E27FC236}">
                  <a16:creationId xmlns:a16="http://schemas.microsoft.com/office/drawing/2014/main" id="{30A09AC0-B60D-4CAF-900A-458631E51744}"/>
                </a:ext>
              </a:extLst>
            </p:cNvPr>
            <p:cNvSpPr txBox="1"/>
            <p:nvPr/>
          </p:nvSpPr>
          <p:spPr>
            <a:xfrm>
              <a:off x="3428694" y="5337918"/>
              <a:ext cx="1572663" cy="268312"/>
            </a:xfrm>
            <a:prstGeom prst="rect">
              <a:avLst/>
            </a:prstGeom>
            <a:noFill/>
          </p:spPr>
          <p:txBody>
            <a:bodyPr wrap="square">
              <a:spAutoFit/>
            </a:bodyPr>
            <a:lstStyle/>
            <a:p>
              <a:endParaRPr lang="es-AR" dirty="0">
                <a:solidFill>
                  <a:schemeClr val="bg1"/>
                </a:solidFill>
              </a:endParaRPr>
            </a:p>
          </p:txBody>
        </p:sp>
        <p:pic>
          <p:nvPicPr>
            <p:cNvPr id="32" name="Picture 4">
              <a:extLst>
                <a:ext uri="{FF2B5EF4-FFF2-40B4-BE49-F238E27FC236}">
                  <a16:creationId xmlns:a16="http://schemas.microsoft.com/office/drawing/2014/main" id="{7B43168C-06A8-4923-A72B-5D799DB1FE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608" y="4452118"/>
              <a:ext cx="844334" cy="989486"/>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Picture 8">
            <a:extLst>
              <a:ext uri="{FF2B5EF4-FFF2-40B4-BE49-F238E27FC236}">
                <a16:creationId xmlns:a16="http://schemas.microsoft.com/office/drawing/2014/main" id="{6D87203A-F2E4-498C-A129-8F52E89FE6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8982" y="3273310"/>
            <a:ext cx="951887" cy="951887"/>
          </a:xfrm>
          <a:prstGeom prst="rect">
            <a:avLst/>
          </a:prstGeom>
          <a:noFill/>
          <a:extLst>
            <a:ext uri="{909E8E84-426E-40DD-AFC4-6F175D3DCCD1}">
              <a14:hiddenFill xmlns:a14="http://schemas.microsoft.com/office/drawing/2010/main">
                <a:solidFill>
                  <a:srgbClr val="FFFFFF"/>
                </a:solidFill>
              </a14:hiddenFill>
            </a:ext>
          </a:extLst>
        </p:spPr>
      </p:pic>
      <p:sp>
        <p:nvSpPr>
          <p:cNvPr id="37" name="CuadroTexto 36">
            <a:extLst>
              <a:ext uri="{FF2B5EF4-FFF2-40B4-BE49-F238E27FC236}">
                <a16:creationId xmlns:a16="http://schemas.microsoft.com/office/drawing/2014/main" id="{07BA0E62-F2BA-461C-B932-70703D350FB8}"/>
              </a:ext>
            </a:extLst>
          </p:cNvPr>
          <p:cNvSpPr txBox="1"/>
          <p:nvPr/>
        </p:nvSpPr>
        <p:spPr>
          <a:xfrm>
            <a:off x="6882294" y="3722145"/>
            <a:ext cx="2033331" cy="369332"/>
          </a:xfrm>
          <a:prstGeom prst="rect">
            <a:avLst/>
          </a:prstGeom>
          <a:noFill/>
        </p:spPr>
        <p:txBody>
          <a:bodyPr wrap="square" rtlCol="0">
            <a:spAutoFit/>
          </a:bodyPr>
          <a:lstStyle/>
          <a:p>
            <a:r>
              <a:rPr lang="es-AR" dirty="0">
                <a:solidFill>
                  <a:schemeClr val="bg1"/>
                </a:solidFill>
              </a:rPr>
              <a:t>2. </a:t>
            </a:r>
            <a:r>
              <a:rPr lang="en-US" dirty="0">
                <a:solidFill>
                  <a:schemeClr val="bg1"/>
                </a:solidFill>
              </a:rPr>
              <a:t>Save</a:t>
            </a:r>
            <a:r>
              <a:rPr lang="es-AR" dirty="0">
                <a:solidFill>
                  <a:schemeClr val="bg1"/>
                </a:solidFill>
              </a:rPr>
              <a:t> </a:t>
            </a:r>
            <a:r>
              <a:rPr lang="en-US" dirty="0">
                <a:solidFill>
                  <a:schemeClr val="bg1"/>
                </a:solidFill>
              </a:rPr>
              <a:t>changes</a:t>
            </a:r>
          </a:p>
        </p:txBody>
      </p:sp>
      <p:cxnSp>
        <p:nvCxnSpPr>
          <p:cNvPr id="38" name="Conector recto de flecha 37">
            <a:extLst>
              <a:ext uri="{FF2B5EF4-FFF2-40B4-BE49-F238E27FC236}">
                <a16:creationId xmlns:a16="http://schemas.microsoft.com/office/drawing/2014/main" id="{F42DF628-292D-4F95-8FA3-42F26F74DEF4}"/>
              </a:ext>
            </a:extLst>
          </p:cNvPr>
          <p:cNvCxnSpPr>
            <a:cxnSpLocks/>
          </p:cNvCxnSpPr>
          <p:nvPr/>
        </p:nvCxnSpPr>
        <p:spPr>
          <a:xfrm>
            <a:off x="6913669" y="4339773"/>
            <a:ext cx="16507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2638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a:t>Steps - Results</a:t>
            </a:r>
          </a:p>
        </p:txBody>
      </p:sp>
      <p:cxnSp>
        <p:nvCxnSpPr>
          <p:cNvPr id="27" name="Conector recto de flecha 26">
            <a:extLst>
              <a:ext uri="{FF2B5EF4-FFF2-40B4-BE49-F238E27FC236}">
                <a16:creationId xmlns:a16="http://schemas.microsoft.com/office/drawing/2014/main" id="{C11BFD5E-4934-48AF-8399-B4E9E32C6069}"/>
              </a:ext>
            </a:extLst>
          </p:cNvPr>
          <p:cNvCxnSpPr>
            <a:cxnSpLocks/>
          </p:cNvCxnSpPr>
          <p:nvPr/>
        </p:nvCxnSpPr>
        <p:spPr>
          <a:xfrm>
            <a:off x="4949323" y="3950902"/>
            <a:ext cx="16507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BBE1FCD9-3EBD-44CB-BA28-E95E4F1D45E2}"/>
              </a:ext>
            </a:extLst>
          </p:cNvPr>
          <p:cNvSpPr txBox="1"/>
          <p:nvPr/>
        </p:nvSpPr>
        <p:spPr>
          <a:xfrm>
            <a:off x="91674" y="1701543"/>
            <a:ext cx="1047774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All statistics can be checked using the dashboards (powered by Kibana) by Deloitte and DTV users</a:t>
            </a:r>
            <a:endParaRPr lang="es-AR" sz="2000" dirty="0">
              <a:solidFill>
                <a:schemeClr val="bg1"/>
              </a:solidFill>
            </a:endParaRP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5122" name="Picture 2" descr="Usuario (informática) - Wikipedia, la enciclopedia libre">
            <a:extLst>
              <a:ext uri="{FF2B5EF4-FFF2-40B4-BE49-F238E27FC236}">
                <a16:creationId xmlns:a16="http://schemas.microsoft.com/office/drawing/2014/main" id="{71E1F3B1-5B91-46DD-97BB-3F387DA2F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972" y="3396894"/>
            <a:ext cx="1108016" cy="110801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Website Dashboard Icon of Flat style - Available in SVG, PNG, EPS, AI &amp; Icon  fonts">
            <a:extLst>
              <a:ext uri="{FF2B5EF4-FFF2-40B4-BE49-F238E27FC236}">
                <a16:creationId xmlns:a16="http://schemas.microsoft.com/office/drawing/2014/main" id="{14E3BA6B-AE6D-452C-BA9A-4216F1D7F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373" y="2996745"/>
            <a:ext cx="1908314" cy="190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18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Dashboards</a:t>
            </a:r>
          </a:p>
        </p:txBody>
      </p:sp>
      <p:pic>
        <p:nvPicPr>
          <p:cNvPr id="9" name="Imagen 8" descr="Captura de pantalla de un celular&#10;&#10;Descripción generada automáticamente">
            <a:extLst>
              <a:ext uri="{FF2B5EF4-FFF2-40B4-BE49-F238E27FC236}">
                <a16:creationId xmlns:a16="http://schemas.microsoft.com/office/drawing/2014/main" id="{665DD23B-305C-405D-9FE5-32A35940CB62}"/>
              </a:ext>
            </a:extLst>
          </p:cNvPr>
          <p:cNvPicPr>
            <a:picLocks noChangeAspect="1"/>
          </p:cNvPicPr>
          <p:nvPr/>
        </p:nvPicPr>
        <p:blipFill rotWithShape="1">
          <a:blip r:embed="rId2"/>
          <a:srcRect t="42126" r="53960"/>
          <a:stretch/>
        </p:blipFill>
        <p:spPr>
          <a:xfrm>
            <a:off x="139286" y="1205397"/>
            <a:ext cx="6221757" cy="3570691"/>
          </a:xfrm>
          <a:prstGeom prst="rect">
            <a:avLst/>
          </a:prstGeom>
          <a:ln>
            <a:solidFill>
              <a:schemeClr val="tx1"/>
            </a:solidFill>
          </a:ln>
        </p:spPr>
      </p:pic>
      <p:pic>
        <p:nvPicPr>
          <p:cNvPr id="15" name="Imagen 14" descr="Captura de pantalla de un celular&#10;&#10;Descripción generada automáticamente">
            <a:extLst>
              <a:ext uri="{FF2B5EF4-FFF2-40B4-BE49-F238E27FC236}">
                <a16:creationId xmlns:a16="http://schemas.microsoft.com/office/drawing/2014/main" id="{BDB3A594-09A6-41FC-9760-8549B629359E}"/>
              </a:ext>
            </a:extLst>
          </p:cNvPr>
          <p:cNvPicPr>
            <a:picLocks noChangeAspect="1"/>
          </p:cNvPicPr>
          <p:nvPr/>
        </p:nvPicPr>
        <p:blipFill rotWithShape="1">
          <a:blip r:embed="rId2"/>
          <a:srcRect l="45819" t="41739" b="1"/>
          <a:stretch/>
        </p:blipFill>
        <p:spPr>
          <a:xfrm>
            <a:off x="6433792" y="2912795"/>
            <a:ext cx="5618922" cy="3439879"/>
          </a:xfrm>
          <a:prstGeom prst="rect">
            <a:avLst/>
          </a:prstGeom>
          <a:ln>
            <a:solidFill>
              <a:schemeClr val="tx1"/>
            </a:solidFill>
          </a:ln>
        </p:spPr>
      </p:pic>
      <p:sp>
        <p:nvSpPr>
          <p:cNvPr id="16" name="Rectángulo 15">
            <a:extLst>
              <a:ext uri="{FF2B5EF4-FFF2-40B4-BE49-F238E27FC236}">
                <a16:creationId xmlns:a16="http://schemas.microsoft.com/office/drawing/2014/main" id="{830AFAE7-BA20-4901-B62B-6809F135999B}"/>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17" name="Rectángulo 16">
            <a:extLst>
              <a:ext uri="{FF2B5EF4-FFF2-40B4-BE49-F238E27FC236}">
                <a16:creationId xmlns:a16="http://schemas.microsoft.com/office/drawing/2014/main" id="{38EFA359-8CE1-40DA-A9F7-C8DEE9B28BC1}"/>
              </a:ext>
            </a:extLst>
          </p:cNvPr>
          <p:cNvSpPr/>
          <p:nvPr/>
        </p:nvSpPr>
        <p:spPr bwMode="gray">
          <a:xfrm>
            <a:off x="486110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Tree>
    <p:extLst>
      <p:ext uri="{BB962C8B-B14F-4D97-AF65-F5344CB8AC3E}">
        <p14:creationId xmlns:p14="http://schemas.microsoft.com/office/powerpoint/2010/main" val="33111686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Dashboards</a:t>
            </a:r>
          </a:p>
        </p:txBody>
      </p:sp>
      <p:sp>
        <p:nvSpPr>
          <p:cNvPr id="16" name="Rectángulo 15">
            <a:extLst>
              <a:ext uri="{FF2B5EF4-FFF2-40B4-BE49-F238E27FC236}">
                <a16:creationId xmlns:a16="http://schemas.microsoft.com/office/drawing/2014/main" id="{830AFAE7-BA20-4901-B62B-6809F135999B}"/>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17" name="Rectángulo 16">
            <a:extLst>
              <a:ext uri="{FF2B5EF4-FFF2-40B4-BE49-F238E27FC236}">
                <a16:creationId xmlns:a16="http://schemas.microsoft.com/office/drawing/2014/main" id="{38EFA359-8CE1-40DA-A9F7-C8DEE9B28BC1}"/>
              </a:ext>
            </a:extLst>
          </p:cNvPr>
          <p:cNvSpPr/>
          <p:nvPr/>
        </p:nvSpPr>
        <p:spPr bwMode="gray">
          <a:xfrm>
            <a:off x="4785778" y="6372552"/>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pic>
        <p:nvPicPr>
          <p:cNvPr id="3" name="Imagen 2" descr="Captura de pantalla de un celular&#10;&#10;Descripción generada automáticamente">
            <a:extLst>
              <a:ext uri="{FF2B5EF4-FFF2-40B4-BE49-F238E27FC236}">
                <a16:creationId xmlns:a16="http://schemas.microsoft.com/office/drawing/2014/main" id="{9F3D2913-02EB-41DE-A1C3-BAE16AA23ADB}"/>
              </a:ext>
            </a:extLst>
          </p:cNvPr>
          <p:cNvPicPr>
            <a:picLocks noChangeAspect="1"/>
          </p:cNvPicPr>
          <p:nvPr/>
        </p:nvPicPr>
        <p:blipFill rotWithShape="1">
          <a:blip r:embed="rId2"/>
          <a:srcRect l="18426" b="59614"/>
          <a:stretch/>
        </p:blipFill>
        <p:spPr>
          <a:xfrm>
            <a:off x="410152" y="1952065"/>
            <a:ext cx="11371695" cy="3205283"/>
          </a:xfrm>
          <a:prstGeom prst="rect">
            <a:avLst/>
          </a:prstGeom>
          <a:ln>
            <a:solidFill>
              <a:schemeClr val="tx1"/>
            </a:solidFill>
          </a:ln>
        </p:spPr>
      </p:pic>
    </p:spTree>
    <p:extLst>
      <p:ext uri="{BB962C8B-B14F-4D97-AF65-F5344CB8AC3E}">
        <p14:creationId xmlns:p14="http://schemas.microsoft.com/office/powerpoint/2010/main" val="253408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Vulnerabilities</a:t>
            </a:r>
            <a:r>
              <a:rPr lang="es-PE" dirty="0"/>
              <a:t> </a:t>
            </a:r>
            <a:r>
              <a:rPr lang="en-US" dirty="0"/>
              <a:t>workflow</a:t>
            </a:r>
          </a:p>
        </p:txBody>
      </p:sp>
      <p:sp>
        <p:nvSpPr>
          <p:cNvPr id="3" name="Rectángulo 2">
            <a:extLst>
              <a:ext uri="{FF2B5EF4-FFF2-40B4-BE49-F238E27FC236}">
                <a16:creationId xmlns:a16="http://schemas.microsoft.com/office/drawing/2014/main" id="{2A785B96-C0F4-47D0-8132-F8B9EF1752C9}"/>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4" name="Rectángulo 3">
            <a:extLst>
              <a:ext uri="{FF2B5EF4-FFF2-40B4-BE49-F238E27FC236}">
                <a16:creationId xmlns:a16="http://schemas.microsoft.com/office/drawing/2014/main" id="{7910AFD9-EB81-4929-A866-B8A218FF63BC}"/>
              </a:ext>
            </a:extLst>
          </p:cNvPr>
          <p:cNvSpPr/>
          <p:nvPr/>
        </p:nvSpPr>
        <p:spPr bwMode="gray">
          <a:xfrm>
            <a:off x="4620126" y="6352674"/>
            <a:ext cx="2999874" cy="397376"/>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6" name="Flecha: a la derecha con muesca 5">
            <a:extLst>
              <a:ext uri="{FF2B5EF4-FFF2-40B4-BE49-F238E27FC236}">
                <a16:creationId xmlns:a16="http://schemas.microsoft.com/office/drawing/2014/main" id="{946092F4-BDC0-4865-BD4F-19C261D40C32}"/>
              </a:ext>
            </a:extLst>
          </p:cNvPr>
          <p:cNvSpPr/>
          <p:nvPr/>
        </p:nvSpPr>
        <p:spPr bwMode="gray">
          <a:xfrm>
            <a:off x="4716330" y="3977131"/>
            <a:ext cx="1427748" cy="609312"/>
          </a:xfrm>
          <a:prstGeom prst="notched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7181" name="Rounded Rectangle 56">
            <a:extLst>
              <a:ext uri="{FF2B5EF4-FFF2-40B4-BE49-F238E27FC236}">
                <a16:creationId xmlns:a16="http://schemas.microsoft.com/office/drawing/2014/main" id="{4C8FA4E5-A70A-4DC0-87DB-12F024EA589A}"/>
              </a:ext>
            </a:extLst>
          </p:cNvPr>
          <p:cNvSpPr/>
          <p:nvPr/>
        </p:nvSpPr>
        <p:spPr bwMode="gray">
          <a:xfrm>
            <a:off x="2325757" y="1445985"/>
            <a:ext cx="7540486" cy="113022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algn="ctr" defTabSz="535802"/>
            <a:r>
              <a:rPr lang="en-US" sz="1400"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When a vulnerability is found, it will be created as “new” if it does not exist in the database for the current pipeline and branch.</a:t>
            </a:r>
          </a:p>
        </p:txBody>
      </p:sp>
      <p:pic>
        <p:nvPicPr>
          <p:cNvPr id="8194" name="Picture 2">
            <a:extLst>
              <a:ext uri="{FF2B5EF4-FFF2-40B4-BE49-F238E27FC236}">
                <a16:creationId xmlns:a16="http://schemas.microsoft.com/office/drawing/2014/main" id="{D13A8F1B-03A7-4C78-AE76-BAE4F6E94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854" y="3747125"/>
            <a:ext cx="1018370" cy="101837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071EFF2-0106-437F-B9AF-B20C44204D9E}"/>
              </a:ext>
            </a:extLst>
          </p:cNvPr>
          <p:cNvSpPr txBox="1"/>
          <p:nvPr/>
        </p:nvSpPr>
        <p:spPr>
          <a:xfrm>
            <a:off x="6618335" y="4714178"/>
            <a:ext cx="1001665" cy="338554"/>
          </a:xfrm>
          <a:prstGeom prst="rect">
            <a:avLst/>
          </a:prstGeom>
          <a:noFill/>
        </p:spPr>
        <p:txBody>
          <a:bodyPr wrap="square" rtlCol="0">
            <a:spAutoFit/>
          </a:bodyPr>
          <a:lstStyle/>
          <a:p>
            <a:r>
              <a:rPr lang="es-AR" sz="1600" dirty="0">
                <a:solidFill>
                  <a:schemeClr val="bg1"/>
                </a:solidFill>
              </a:rPr>
              <a:t>New</a:t>
            </a:r>
          </a:p>
        </p:txBody>
      </p:sp>
    </p:spTree>
    <p:extLst>
      <p:ext uri="{BB962C8B-B14F-4D97-AF65-F5344CB8AC3E}">
        <p14:creationId xmlns:p14="http://schemas.microsoft.com/office/powerpoint/2010/main" val="2330658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A Tema">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eloitt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25049939-F45C-468E-9BFD-6DA761B8498D}" vid="{209F14B4-8B24-4C73-BD36-0068D8B1E2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CC021577F48E49A7FAF4E261009BFD" ma:contentTypeVersion="0" ma:contentTypeDescription="Create a new document." ma:contentTypeScope="" ma:versionID="281386cf4ec3c1c0da5340155c44ef1b">
  <xsd:schema xmlns:xsd="http://www.w3.org/2001/XMLSchema" xmlns:xs="http://www.w3.org/2001/XMLSchema" xmlns:p="http://schemas.microsoft.com/office/2006/metadata/properties" targetNamespace="http://schemas.microsoft.com/office/2006/metadata/properties" ma:root="true" ma:fieldsID="067e30616eeadeb776f014c5fbcfd81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108534-E5B2-4B85-943A-95A2E8EE36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5FCBC40-B11A-4A43-834C-68578D3B1A04}">
  <ds:schemaRefs>
    <ds:schemaRef ds:uri="http://schemas.microsoft.com/sharepoint/v3/contenttype/forms"/>
  </ds:schemaRefs>
</ds:datastoreItem>
</file>

<file path=customXml/itemProps3.xml><?xml version="1.0" encoding="utf-8"?>
<ds:datastoreItem xmlns:ds="http://schemas.openxmlformats.org/officeDocument/2006/customXml" ds:itemID="{9DAE290B-1C63-4067-8DE0-B7FC8C3228A2}">
  <ds:schemaRefs>
    <ds:schemaRef ds:uri="http://schemas.openxmlformats.org/package/2006/metadata/core-properties"/>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Deloitte Brand Theme</Template>
  <TotalTime>14244</TotalTime>
  <Words>358</Words>
  <Application>Microsoft Office PowerPoint</Application>
  <PresentationFormat>Widescreen</PresentationFormat>
  <Paragraphs>72</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Calibri Light</vt:lpstr>
      <vt:lpstr>Open Sans</vt:lpstr>
      <vt:lpstr>Open Sans Light</vt:lpstr>
      <vt:lpstr>Verdana</vt:lpstr>
      <vt:lpstr>Wingdings 2</vt:lpstr>
      <vt:lpstr>RA Tema</vt:lpstr>
      <vt:lpstr>think-cell Slide</vt:lpstr>
      <vt:lpstr>DTV - Security Pipeline</vt:lpstr>
      <vt:lpstr>Architecture</vt:lpstr>
      <vt:lpstr>Steps - Commit</vt:lpstr>
      <vt:lpstr>Steps - Scan </vt:lpstr>
      <vt:lpstr>Steps - Confirm</vt:lpstr>
      <vt:lpstr>Steps - Results</vt:lpstr>
      <vt:lpstr>Dashboards</vt:lpstr>
      <vt:lpstr>Dashboards</vt:lpstr>
      <vt:lpstr>Vulnerabilities workflow</vt:lpstr>
      <vt:lpstr>Vulnerabilities workflow</vt:lpstr>
      <vt:lpstr>Vulnerabilities workflow</vt:lpstr>
      <vt:lpstr>Vulnerabilities workflow</vt:lpstr>
      <vt:lpstr>Vulnerabilities workflow</vt:lpstr>
      <vt:lpstr>Vulnerabilities workflow</vt:lpstr>
      <vt:lpstr>Vulnerabilities states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ROCA</dc:title>
  <dc:creator>Delgado, Renzo</dc:creator>
  <cp:lastModifiedBy>Marazzo, Leonardo Jose</cp:lastModifiedBy>
  <cp:revision>351</cp:revision>
  <cp:lastPrinted>2014-06-25T02:16:22Z</cp:lastPrinted>
  <dcterms:created xsi:type="dcterms:W3CDTF">2016-04-23T12:13:04Z</dcterms:created>
  <dcterms:modified xsi:type="dcterms:W3CDTF">2021-01-12T19:13:24Z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0x010100AFCC021577F48E49A7FAF4E261009BFD</vt:lpwstr>
  </property>
</Properties>
</file>