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PT Sans Narrow" panose="020B050602020302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5C0F86-3385-4D60-9F80-2EEC34674728}">
  <a:tblStyle styleId="{645C0F86-3385-4D60-9F80-2EEC3467472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26" autoAdjust="0"/>
  </p:normalViewPr>
  <p:slideViewPr>
    <p:cSldViewPr snapToGrid="0">
      <p:cViewPr>
        <p:scale>
          <a:sx n="125" d="100"/>
          <a:sy n="125" d="100"/>
        </p:scale>
        <p:origin x="22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9094d9893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9094d9893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909ada085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909ada085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909ada085b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909ada085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09ada085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09ada085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909ada085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909ada085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909ada085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909ada085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909ada085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909ada085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909ada085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909ada085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9094d9893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9094d9893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909ada085b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909ada085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909ada085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909ada085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9094d9893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9094d9893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9094d989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9094d989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LL band corresponds roughly to a down-sampled (by a factor of two) version of the original image. The LH band tends to preserve localized horizontal features, while the HL band tends to preserve localized vertical features in the original image. Finally, the HH band tends to isolate localized high-frequency point features in the image.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9094d9893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9094d9893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since the one-level, two-dimensional DWT extracts only the highest frequencies in the image. Additional levels of decomposition can extract lower frequency features in the image; these additional levels are applied only to the LL band of the transformed image at the previous level.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9094d9893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9094d9893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defined as adding all the time signals and multiplying by the shift version of the wavelet. The output of the continuous wavelet transform gives the wavelet coefficients as the output.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(f,$\psi_{a,b}$) is the inner product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9094d989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9094d989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9094d9893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9094d9893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9094d9893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9094d9893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defines the first wavelet modulus operator $\widetilde{W_1}$. Locally invariant translation and rotation coefficients are first computed by averaging the image x with a rotation invariant low pass filter $\phi_J(u)$ = $2^{-2J} \phi(2^{-J}u)$</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a fingerprint, it is calculated with complex Morlet wavelets. </a:t>
            </a:r>
            <a:r>
              <a:rPr lang="en-IN" dirty="0"/>
              <a:t>W</a:t>
            </a:r>
            <a:r>
              <a:rPr lang="en" dirty="0"/>
              <a:t>hich are equal to Gabor functions whose mean is set to zero by subtracting a Gaussian.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0075" y="625425"/>
            <a:ext cx="8513400" cy="169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770">
                <a:solidFill>
                  <a:srgbClr val="FF9900"/>
                </a:solidFill>
                <a:latin typeface="Proxima Nova"/>
                <a:ea typeface="Proxima Nova"/>
                <a:cs typeface="Proxima Nova"/>
                <a:sym typeface="Proxima Nova"/>
              </a:rPr>
              <a:t>EE678: Wavelets</a:t>
            </a:r>
            <a:endParaRPr sz="2770">
              <a:solidFill>
                <a:srgbClr val="FF9900"/>
              </a:solidFill>
              <a:latin typeface="Proxima Nova"/>
              <a:ea typeface="Proxima Nova"/>
              <a:cs typeface="Proxima Nova"/>
              <a:sym typeface="Proxima Nova"/>
            </a:endParaRPr>
          </a:p>
          <a:p>
            <a:pPr marL="0" lvl="0" indent="0" algn="l" rtl="0">
              <a:spcBef>
                <a:spcPts val="0"/>
              </a:spcBef>
              <a:spcAft>
                <a:spcPts val="0"/>
              </a:spcAft>
              <a:buSzPts val="990"/>
              <a:buNone/>
            </a:pPr>
            <a:r>
              <a:rPr lang="en" sz="2770">
                <a:solidFill>
                  <a:srgbClr val="FF9900"/>
                </a:solidFill>
                <a:latin typeface="Proxima Nova"/>
                <a:ea typeface="Proxima Nova"/>
                <a:cs typeface="Proxima Nova"/>
                <a:sym typeface="Proxima Nova"/>
              </a:rPr>
              <a:t>Course Project</a:t>
            </a:r>
            <a:endParaRPr sz="2770">
              <a:solidFill>
                <a:srgbClr val="FF9900"/>
              </a:solidFill>
              <a:latin typeface="Proxima Nova"/>
              <a:ea typeface="Proxima Nova"/>
              <a:cs typeface="Proxima Nova"/>
              <a:sym typeface="Proxima Nova"/>
            </a:endParaRPr>
          </a:p>
          <a:p>
            <a:pPr marL="0" lvl="0" indent="0" algn="l" rtl="0">
              <a:spcBef>
                <a:spcPts val="0"/>
              </a:spcBef>
              <a:spcAft>
                <a:spcPts val="0"/>
              </a:spcAft>
              <a:buSzPts val="990"/>
              <a:buNone/>
            </a:pPr>
            <a:endParaRPr sz="2770">
              <a:solidFill>
                <a:srgbClr val="FF9900"/>
              </a:solidFill>
              <a:latin typeface="Proxima Nova"/>
              <a:ea typeface="Proxima Nova"/>
              <a:cs typeface="Proxima Nova"/>
              <a:sym typeface="Proxima Nova"/>
            </a:endParaRPr>
          </a:p>
          <a:p>
            <a:pPr marL="0" lvl="0" indent="0" algn="l" rtl="0">
              <a:spcBef>
                <a:spcPts val="0"/>
              </a:spcBef>
              <a:spcAft>
                <a:spcPts val="0"/>
              </a:spcAft>
              <a:buSzPts val="990"/>
              <a:buNone/>
            </a:pPr>
            <a:r>
              <a:rPr lang="en" sz="2770">
                <a:solidFill>
                  <a:srgbClr val="FF9900"/>
                </a:solidFill>
                <a:latin typeface="Proxima Nova"/>
                <a:ea typeface="Proxima Nova"/>
                <a:cs typeface="Proxima Nova"/>
                <a:sym typeface="Proxima Nova"/>
              </a:rPr>
              <a:t>Contactless Fingerprint Recognition using Wavelets</a:t>
            </a:r>
            <a:endParaRPr sz="2770"/>
          </a:p>
        </p:txBody>
      </p:sp>
      <p:sp>
        <p:nvSpPr>
          <p:cNvPr id="55" name="Google Shape;55;p13"/>
          <p:cNvSpPr txBox="1">
            <a:spLocks noGrp="1"/>
          </p:cNvSpPr>
          <p:nvPr>
            <p:ph type="subTitle" idx="1"/>
          </p:nvPr>
        </p:nvSpPr>
        <p:spPr>
          <a:xfrm>
            <a:off x="311700" y="3481900"/>
            <a:ext cx="4019700" cy="1596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Open Sans"/>
                <a:ea typeface="Open Sans"/>
                <a:cs typeface="Open Sans"/>
                <a:sym typeface="Open Sans"/>
              </a:rPr>
              <a:t>Presented by</a:t>
            </a:r>
            <a:endParaRPr sz="1300">
              <a:solidFill>
                <a:schemeClr val="dk1"/>
              </a:solidFill>
              <a:latin typeface="Open Sans"/>
              <a:ea typeface="Open Sans"/>
              <a:cs typeface="Open Sans"/>
              <a:sym typeface="Open Sans"/>
            </a:endParaRPr>
          </a:p>
          <a:p>
            <a:pPr marL="0" lvl="0" indent="0" algn="ctr" rtl="0">
              <a:spcBef>
                <a:spcPts val="0"/>
              </a:spcBef>
              <a:spcAft>
                <a:spcPts val="0"/>
              </a:spcAft>
              <a:buNone/>
            </a:pPr>
            <a:r>
              <a:rPr lang="en" sz="1300">
                <a:solidFill>
                  <a:srgbClr val="0000FF"/>
                </a:solidFill>
                <a:latin typeface="Open Sans"/>
                <a:ea typeface="Open Sans"/>
                <a:cs typeface="Open Sans"/>
                <a:sym typeface="Open Sans"/>
              </a:rPr>
              <a:t>Badal Varshney (19D070015)</a:t>
            </a:r>
            <a:endParaRPr sz="1300">
              <a:solidFill>
                <a:srgbClr val="0000FF"/>
              </a:solidFill>
              <a:latin typeface="Open Sans"/>
              <a:ea typeface="Open Sans"/>
              <a:cs typeface="Open Sans"/>
              <a:sym typeface="Open Sans"/>
            </a:endParaRPr>
          </a:p>
          <a:p>
            <a:pPr marL="0" lvl="0" indent="0" algn="ctr" rtl="0">
              <a:spcBef>
                <a:spcPts val="0"/>
              </a:spcBef>
              <a:spcAft>
                <a:spcPts val="0"/>
              </a:spcAft>
              <a:buNone/>
            </a:pPr>
            <a:r>
              <a:rPr lang="en" sz="1300">
                <a:solidFill>
                  <a:srgbClr val="0000FF"/>
                </a:solidFill>
                <a:latin typeface="Open Sans"/>
                <a:ea typeface="Open Sans"/>
                <a:cs typeface="Open Sans"/>
                <a:sym typeface="Open Sans"/>
              </a:rPr>
              <a:t>Bhavishya (19D070017)</a:t>
            </a:r>
            <a:endParaRPr sz="2000"/>
          </a:p>
        </p:txBody>
      </p:sp>
      <p:sp>
        <p:nvSpPr>
          <p:cNvPr id="56" name="Google Shape;56;p13"/>
          <p:cNvSpPr txBox="1"/>
          <p:nvPr/>
        </p:nvSpPr>
        <p:spPr>
          <a:xfrm>
            <a:off x="5687950" y="3481900"/>
            <a:ext cx="3000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Open Sans"/>
                <a:ea typeface="Open Sans"/>
                <a:cs typeface="Open Sans"/>
                <a:sym typeface="Open Sans"/>
              </a:rPr>
              <a:t>Guided by</a:t>
            </a:r>
            <a:endParaRPr>
              <a:solidFill>
                <a:schemeClr val="dk1"/>
              </a:solidFill>
              <a:latin typeface="Open Sans"/>
              <a:ea typeface="Open Sans"/>
              <a:cs typeface="Open Sans"/>
              <a:sym typeface="Open Sans"/>
            </a:endParaRPr>
          </a:p>
          <a:p>
            <a:pPr marL="0" lvl="0" indent="0" algn="ctr" rtl="0">
              <a:spcBef>
                <a:spcPts val="0"/>
              </a:spcBef>
              <a:spcAft>
                <a:spcPts val="0"/>
              </a:spcAft>
              <a:buNone/>
            </a:pPr>
            <a:r>
              <a:rPr lang="en">
                <a:solidFill>
                  <a:srgbClr val="0000FF"/>
                </a:solidFill>
                <a:latin typeface="Open Sans"/>
                <a:ea typeface="Open Sans"/>
                <a:cs typeface="Open Sans"/>
                <a:sym typeface="Open Sans"/>
              </a:rPr>
              <a:t>Prof. Vikram M. Gadre</a:t>
            </a:r>
            <a:endParaRPr>
              <a:solidFill>
                <a:srgbClr val="0000FF"/>
              </a:solidFill>
              <a:latin typeface="Open Sans"/>
              <a:ea typeface="Open Sans"/>
              <a:cs typeface="Open Sans"/>
              <a:sym typeface="Open Sans"/>
            </a:endParaRPr>
          </a:p>
          <a:p>
            <a:pPr marL="0" lvl="0" indent="0" algn="ctr" rtl="0">
              <a:spcBef>
                <a:spcPts val="0"/>
              </a:spcBef>
              <a:spcAft>
                <a:spcPts val="0"/>
              </a:spcAft>
              <a:buNone/>
            </a:pPr>
            <a:endParaRPr sz="1600">
              <a:solidFill>
                <a:srgbClr val="0000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solidFill>
                  <a:srgbClr val="CC4125"/>
                </a:solidFill>
                <a:latin typeface="Proxima Nova"/>
                <a:ea typeface="Proxima Nova"/>
                <a:cs typeface="Proxima Nova"/>
                <a:sym typeface="Proxima Nova"/>
              </a:rPr>
              <a:t>Triplet Loss Function and Learning</a:t>
            </a:r>
            <a:endParaRPr/>
          </a:p>
        </p:txBody>
      </p:sp>
      <p:sp>
        <p:nvSpPr>
          <p:cNvPr id="138" name="Google Shape;13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39" name="Google Shape;139;p22"/>
          <p:cNvPicPr preferRelativeResize="0"/>
          <p:nvPr/>
        </p:nvPicPr>
        <p:blipFill>
          <a:blip r:embed="rId3">
            <a:alphaModFix/>
          </a:blip>
          <a:stretch>
            <a:fillRect/>
          </a:stretch>
        </p:blipFill>
        <p:spPr>
          <a:xfrm>
            <a:off x="632625" y="2270225"/>
            <a:ext cx="5829300" cy="1314450"/>
          </a:xfrm>
          <a:prstGeom prst="rect">
            <a:avLst/>
          </a:prstGeom>
          <a:noFill/>
          <a:ln>
            <a:noFill/>
          </a:ln>
        </p:spPr>
      </p:pic>
      <p:pic>
        <p:nvPicPr>
          <p:cNvPr id="140" name="Google Shape;140;p22"/>
          <p:cNvPicPr preferRelativeResize="0"/>
          <p:nvPr/>
        </p:nvPicPr>
        <p:blipFill>
          <a:blip r:embed="rId4">
            <a:alphaModFix/>
          </a:blip>
          <a:stretch>
            <a:fillRect/>
          </a:stretch>
        </p:blipFill>
        <p:spPr>
          <a:xfrm>
            <a:off x="560100" y="4002450"/>
            <a:ext cx="7402800" cy="40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1428"/>
              <a:buFont typeface="Arial"/>
              <a:buNone/>
            </a:pPr>
            <a:r>
              <a:rPr lang="en" sz="3500">
                <a:solidFill>
                  <a:srgbClr val="CC4125"/>
                </a:solidFill>
                <a:latin typeface="Proxima Nova"/>
                <a:ea typeface="Proxima Nova"/>
                <a:cs typeface="Proxima Nova"/>
                <a:sym typeface="Proxima Nova"/>
              </a:rPr>
              <a:t>Siamese  Network</a:t>
            </a:r>
            <a:endParaRPr/>
          </a:p>
        </p:txBody>
      </p:sp>
      <p:sp>
        <p:nvSpPr>
          <p:cNvPr id="146" name="Google Shape;14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147" name="Google Shape;147;p23"/>
          <p:cNvPicPr preferRelativeResize="0"/>
          <p:nvPr/>
        </p:nvPicPr>
        <p:blipFill>
          <a:blip r:embed="rId3">
            <a:alphaModFix/>
          </a:blip>
          <a:stretch>
            <a:fillRect/>
          </a:stretch>
        </p:blipFill>
        <p:spPr>
          <a:xfrm>
            <a:off x="1900238" y="1095375"/>
            <a:ext cx="5343525" cy="2952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solidFill>
                  <a:srgbClr val="CC4125"/>
                </a:solidFill>
                <a:latin typeface="Proxima Nova"/>
                <a:ea typeface="Proxima Nova"/>
                <a:cs typeface="Proxima Nova"/>
                <a:sym typeface="Proxima Nova"/>
              </a:rPr>
              <a:t>Making Genuine and Imposter Pair</a:t>
            </a:r>
            <a:endParaRPr/>
          </a:p>
        </p:txBody>
      </p:sp>
      <p:sp>
        <p:nvSpPr>
          <p:cNvPr id="153" name="Google Shape;15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154" name="Google Shape;15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55" name="Google Shape;155;p24"/>
          <p:cNvPicPr preferRelativeResize="0"/>
          <p:nvPr/>
        </p:nvPicPr>
        <p:blipFill>
          <a:blip r:embed="rId3">
            <a:alphaModFix/>
          </a:blip>
          <a:stretch>
            <a:fillRect/>
          </a:stretch>
        </p:blipFill>
        <p:spPr>
          <a:xfrm>
            <a:off x="871538" y="1952063"/>
            <a:ext cx="8010525" cy="237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solidFill>
                  <a:srgbClr val="CC4125"/>
                </a:solidFill>
                <a:latin typeface="Proxima Nova"/>
                <a:ea typeface="Proxima Nova"/>
                <a:cs typeface="Proxima Nova"/>
                <a:sym typeface="Proxima Nova"/>
              </a:rPr>
              <a:t>Making Genuine and Imposter Pair</a:t>
            </a:r>
            <a:endParaRPr sz="3500">
              <a:solidFill>
                <a:srgbClr val="CC4125"/>
              </a:solidFill>
              <a:latin typeface="Proxima Nova"/>
              <a:ea typeface="Proxima Nova"/>
              <a:cs typeface="Proxima Nova"/>
              <a:sym typeface="Proxima Nova"/>
            </a:endParaRPr>
          </a:p>
        </p:txBody>
      </p:sp>
      <p:sp>
        <p:nvSpPr>
          <p:cNvPr id="161" name="Google Shape;161;p25"/>
          <p:cNvSpPr txBox="1">
            <a:spLocks noGrp="1"/>
          </p:cNvSpPr>
          <p:nvPr>
            <p:ph type="body" idx="1"/>
          </p:nvPr>
        </p:nvSpPr>
        <p:spPr>
          <a:xfrm>
            <a:off x="311700" y="3309950"/>
            <a:ext cx="8486700" cy="125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Number of Class = 15</a:t>
            </a:r>
            <a:endParaRPr/>
          </a:p>
          <a:p>
            <a:pPr marL="0" lvl="0" indent="0" algn="l" rtl="0">
              <a:spcBef>
                <a:spcPts val="1200"/>
              </a:spcBef>
              <a:spcAft>
                <a:spcPts val="1200"/>
              </a:spcAft>
              <a:buNone/>
            </a:pPr>
            <a:r>
              <a:rPr lang="en"/>
              <a:t>Number of Images = 15x3x3 = 135 </a:t>
            </a:r>
            <a:endParaRPr/>
          </a:p>
        </p:txBody>
      </p:sp>
      <p:sp>
        <p:nvSpPr>
          <p:cNvPr id="162" name="Google Shape;16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63" name="Google Shape;163;p25"/>
          <p:cNvPicPr preferRelativeResize="0"/>
          <p:nvPr/>
        </p:nvPicPr>
        <p:blipFill>
          <a:blip r:embed="rId3">
            <a:alphaModFix/>
          </a:blip>
          <a:stretch>
            <a:fillRect/>
          </a:stretch>
        </p:blipFill>
        <p:spPr>
          <a:xfrm>
            <a:off x="328613" y="1833563"/>
            <a:ext cx="8486775" cy="147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solidFill>
                  <a:srgbClr val="CC4125"/>
                </a:solidFill>
                <a:latin typeface="Proxima Nova"/>
                <a:ea typeface="Proxima Nova"/>
                <a:cs typeface="Proxima Nova"/>
                <a:sym typeface="Proxima Nova"/>
              </a:rPr>
              <a:t>Matching two Fingerprints</a:t>
            </a:r>
            <a:endParaRPr/>
          </a:p>
        </p:txBody>
      </p:sp>
      <p:sp>
        <p:nvSpPr>
          <p:cNvPr id="169" name="Google Shape;169;p26"/>
          <p:cNvSpPr txBox="1">
            <a:spLocks noGrp="1"/>
          </p:cNvSpPr>
          <p:nvPr>
            <p:ph type="body" idx="1"/>
          </p:nvPr>
        </p:nvSpPr>
        <p:spPr>
          <a:xfrm>
            <a:off x="311700" y="3686550"/>
            <a:ext cx="8520600" cy="882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Lesser the D, more similar Image 1 and Image 2 will be.</a:t>
            </a:r>
            <a:endParaRPr/>
          </a:p>
        </p:txBody>
      </p:sp>
      <p:sp>
        <p:nvSpPr>
          <p:cNvPr id="170" name="Google Shape;17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71" name="Google Shape;171;p26"/>
          <p:cNvPicPr preferRelativeResize="0"/>
          <p:nvPr/>
        </p:nvPicPr>
        <p:blipFill>
          <a:blip r:embed="rId3">
            <a:alphaModFix/>
          </a:blip>
          <a:stretch>
            <a:fillRect/>
          </a:stretch>
        </p:blipFill>
        <p:spPr>
          <a:xfrm>
            <a:off x="1004888" y="1524000"/>
            <a:ext cx="7134225" cy="2095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1428"/>
              <a:buFont typeface="Arial"/>
              <a:buNone/>
            </a:pPr>
            <a:r>
              <a:rPr lang="en" sz="3500">
                <a:solidFill>
                  <a:srgbClr val="CC4125"/>
                </a:solidFill>
                <a:latin typeface="Proxima Nova"/>
                <a:ea typeface="Proxima Nova"/>
                <a:cs typeface="Proxima Nova"/>
                <a:sym typeface="Proxima Nova"/>
              </a:rPr>
              <a:t>Matching using Multiples Prints</a:t>
            </a:r>
            <a:endParaRPr/>
          </a:p>
        </p:txBody>
      </p:sp>
      <p:sp>
        <p:nvSpPr>
          <p:cNvPr id="177" name="Google Shape;177;p27"/>
          <p:cNvSpPr txBox="1">
            <a:spLocks noGrp="1"/>
          </p:cNvSpPr>
          <p:nvPr>
            <p:ph type="body" idx="1"/>
          </p:nvPr>
        </p:nvSpPr>
        <p:spPr>
          <a:xfrm>
            <a:off x="918475" y="2249675"/>
            <a:ext cx="4056900" cy="830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Davg &gt; threshold : Different</a:t>
            </a:r>
            <a:endParaRPr/>
          </a:p>
          <a:p>
            <a:pPr marL="0" lvl="0" indent="0" algn="l" rtl="0">
              <a:lnSpc>
                <a:spcPct val="100000"/>
              </a:lnSpc>
              <a:spcBef>
                <a:spcPts val="0"/>
              </a:spcBef>
              <a:spcAft>
                <a:spcPts val="0"/>
              </a:spcAft>
              <a:buNone/>
            </a:pPr>
            <a:r>
              <a:rPr lang="en"/>
              <a:t>Davg &lt; threshold : Same</a:t>
            </a:r>
            <a:endParaRPr/>
          </a:p>
        </p:txBody>
      </p:sp>
      <p:sp>
        <p:nvSpPr>
          <p:cNvPr id="178" name="Google Shape;17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179" name="Google Shape;179;p27"/>
          <p:cNvPicPr preferRelativeResize="0"/>
          <p:nvPr/>
        </p:nvPicPr>
        <p:blipFill>
          <a:blip r:embed="rId3">
            <a:alphaModFix/>
          </a:blip>
          <a:stretch>
            <a:fillRect/>
          </a:stretch>
        </p:blipFill>
        <p:spPr>
          <a:xfrm>
            <a:off x="5513938" y="1797475"/>
            <a:ext cx="3362325" cy="2085975"/>
          </a:xfrm>
          <a:prstGeom prst="rect">
            <a:avLst/>
          </a:prstGeom>
          <a:noFill/>
          <a:ln>
            <a:noFill/>
          </a:ln>
        </p:spPr>
      </p:pic>
      <p:sp>
        <p:nvSpPr>
          <p:cNvPr id="180" name="Google Shape;180;p27"/>
          <p:cNvSpPr txBox="1"/>
          <p:nvPr/>
        </p:nvSpPr>
        <p:spPr>
          <a:xfrm>
            <a:off x="311700" y="3332525"/>
            <a:ext cx="3000000" cy="140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rgbClr val="CC4125"/>
                </a:solidFill>
              </a:rPr>
              <a:t>Results</a:t>
            </a:r>
            <a:endParaRPr sz="1800">
              <a:solidFill>
                <a:srgbClr val="CC4125"/>
              </a:solidFill>
            </a:endParaRPr>
          </a:p>
          <a:p>
            <a:pPr marL="0" lvl="0" indent="0" algn="l" rtl="0">
              <a:lnSpc>
                <a:spcPct val="115000"/>
              </a:lnSpc>
              <a:spcBef>
                <a:spcPts val="1200"/>
              </a:spcBef>
              <a:spcAft>
                <a:spcPts val="0"/>
              </a:spcAft>
              <a:buNone/>
            </a:pPr>
            <a:r>
              <a:rPr lang="en" sz="1800">
                <a:solidFill>
                  <a:schemeClr val="dk2"/>
                </a:solidFill>
              </a:rPr>
              <a:t>FN = 21.8%</a:t>
            </a:r>
            <a:endParaRPr sz="1800">
              <a:solidFill>
                <a:schemeClr val="dk2"/>
              </a:solidFill>
            </a:endParaRPr>
          </a:p>
          <a:p>
            <a:pPr marL="0" lvl="0" indent="0" algn="l" rtl="0">
              <a:lnSpc>
                <a:spcPct val="115000"/>
              </a:lnSpc>
              <a:spcBef>
                <a:spcPts val="1200"/>
              </a:spcBef>
              <a:spcAft>
                <a:spcPts val="1200"/>
              </a:spcAft>
              <a:buNone/>
            </a:pPr>
            <a:r>
              <a:rPr lang="en" sz="1800">
                <a:solidFill>
                  <a:schemeClr val="dk2"/>
                </a:solidFill>
              </a:rPr>
              <a:t>FP = 20.3%</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1428"/>
              <a:buFont typeface="Arial"/>
              <a:buNone/>
            </a:pPr>
            <a:r>
              <a:rPr lang="en" sz="3500">
                <a:solidFill>
                  <a:srgbClr val="CC4125"/>
                </a:solidFill>
                <a:latin typeface="Proxima Nova"/>
                <a:ea typeface="Proxima Nova"/>
                <a:cs typeface="Proxima Nova"/>
                <a:sym typeface="Proxima Nova"/>
              </a:rPr>
              <a:t>Demo- Identification and Verification</a:t>
            </a:r>
            <a:endParaRPr/>
          </a:p>
        </p:txBody>
      </p:sp>
      <p:sp>
        <p:nvSpPr>
          <p:cNvPr id="186" name="Google Shape;18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187" name="Google Shape;187;p28"/>
          <p:cNvPicPr preferRelativeResize="0"/>
          <p:nvPr/>
        </p:nvPicPr>
        <p:blipFill>
          <a:blip r:embed="rId3">
            <a:alphaModFix/>
          </a:blip>
          <a:stretch>
            <a:fillRect/>
          </a:stretch>
        </p:blipFill>
        <p:spPr>
          <a:xfrm>
            <a:off x="2026175" y="1616238"/>
            <a:ext cx="5353050" cy="267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1428"/>
              <a:buFont typeface="Arial"/>
              <a:buNone/>
            </a:pPr>
            <a:r>
              <a:rPr lang="en" sz="3500">
                <a:solidFill>
                  <a:srgbClr val="CC4125"/>
                </a:solidFill>
                <a:latin typeface="Proxima Nova"/>
                <a:ea typeface="Proxima Nova"/>
                <a:cs typeface="Proxima Nova"/>
                <a:sym typeface="Proxima Nova"/>
              </a:rPr>
              <a:t>Results</a:t>
            </a:r>
            <a:endParaRPr/>
          </a:p>
        </p:txBody>
      </p:sp>
      <p:sp>
        <p:nvSpPr>
          <p:cNvPr id="193" name="Google Shape;19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aphicFrame>
        <p:nvGraphicFramePr>
          <p:cNvPr id="194" name="Google Shape;194;p29"/>
          <p:cNvGraphicFramePr/>
          <p:nvPr/>
        </p:nvGraphicFramePr>
        <p:xfrm>
          <a:off x="4770450" y="1583775"/>
          <a:ext cx="4116500" cy="3169680"/>
        </p:xfrm>
        <a:graphic>
          <a:graphicData uri="http://schemas.openxmlformats.org/drawingml/2006/table">
            <a:tbl>
              <a:tblPr>
                <a:noFill/>
                <a:tableStyleId>{645C0F86-3385-4D60-9F80-2EEC34674728}</a:tableStyleId>
              </a:tblPr>
              <a:tblGrid>
                <a:gridCol w="823300">
                  <a:extLst>
                    <a:ext uri="{9D8B030D-6E8A-4147-A177-3AD203B41FA5}">
                      <a16:colId xmlns:a16="http://schemas.microsoft.com/office/drawing/2014/main" val="20000"/>
                    </a:ext>
                  </a:extLst>
                </a:gridCol>
                <a:gridCol w="823300">
                  <a:extLst>
                    <a:ext uri="{9D8B030D-6E8A-4147-A177-3AD203B41FA5}">
                      <a16:colId xmlns:a16="http://schemas.microsoft.com/office/drawing/2014/main" val="20001"/>
                    </a:ext>
                  </a:extLst>
                </a:gridCol>
                <a:gridCol w="823300">
                  <a:extLst>
                    <a:ext uri="{9D8B030D-6E8A-4147-A177-3AD203B41FA5}">
                      <a16:colId xmlns:a16="http://schemas.microsoft.com/office/drawing/2014/main" val="20002"/>
                    </a:ext>
                  </a:extLst>
                </a:gridCol>
                <a:gridCol w="823300">
                  <a:extLst>
                    <a:ext uri="{9D8B030D-6E8A-4147-A177-3AD203B41FA5}">
                      <a16:colId xmlns:a16="http://schemas.microsoft.com/office/drawing/2014/main" val="20003"/>
                    </a:ext>
                  </a:extLst>
                </a:gridCol>
                <a:gridCol w="823300">
                  <a:extLst>
                    <a:ext uri="{9D8B030D-6E8A-4147-A177-3AD203B41FA5}">
                      <a16:colId xmlns:a16="http://schemas.microsoft.com/office/drawing/2014/main" val="20004"/>
                    </a:ext>
                  </a:extLst>
                </a:gridCol>
              </a:tblGrid>
              <a:tr h="312225">
                <a:tc>
                  <a:txBody>
                    <a:bodyPr/>
                    <a:lstStyle/>
                    <a:p>
                      <a:pPr marL="0" lvl="0" indent="0" algn="l" rtl="0">
                        <a:spcBef>
                          <a:spcPts val="0"/>
                        </a:spcBef>
                        <a:spcAft>
                          <a:spcPts val="0"/>
                        </a:spcAft>
                        <a:buNone/>
                      </a:pPr>
                      <a:r>
                        <a:rPr lang="en"/>
                        <a:t>Test 7</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7</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r h="312225">
                <a:tc>
                  <a:txBody>
                    <a:bodyPr/>
                    <a:lstStyle/>
                    <a:p>
                      <a:pPr marL="0" lvl="0" indent="0" algn="l" rtl="0">
                        <a:spcBef>
                          <a:spcPts val="0"/>
                        </a:spcBef>
                        <a:spcAft>
                          <a:spcPts val="0"/>
                        </a:spcAft>
                        <a:buNone/>
                      </a:pPr>
                      <a:r>
                        <a:rPr lang="en"/>
                        <a:t>Test 8</a:t>
                      </a:r>
                      <a:endParaRPr/>
                    </a:p>
                  </a:txBody>
                  <a:tcPr marL="91425" marR="91425" marT="91425" marB="91425"/>
                </a:tc>
                <a:tc>
                  <a:txBody>
                    <a:bodyPr/>
                    <a:lstStyle/>
                    <a:p>
                      <a:pPr marL="0" lvl="0" indent="0" algn="l" rtl="0">
                        <a:spcBef>
                          <a:spcPts val="0"/>
                        </a:spcBef>
                        <a:spcAft>
                          <a:spcPts val="0"/>
                        </a:spcAft>
                        <a:buNone/>
                      </a:pPr>
                      <a:r>
                        <a:rPr lang="en">
                          <a:solidFill>
                            <a:srgbClr val="FF0000"/>
                          </a:solidFill>
                        </a:rPr>
                        <a:t>4</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00FF00"/>
                          </a:solidFill>
                        </a:rPr>
                        <a:t>8</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1"/>
                  </a:ext>
                </a:extLst>
              </a:tr>
              <a:tr h="312225">
                <a:tc>
                  <a:txBody>
                    <a:bodyPr/>
                    <a:lstStyle/>
                    <a:p>
                      <a:pPr marL="0" lvl="0" indent="0" algn="l" rtl="0">
                        <a:spcBef>
                          <a:spcPts val="0"/>
                        </a:spcBef>
                        <a:spcAft>
                          <a:spcPts val="0"/>
                        </a:spcAft>
                        <a:buNone/>
                      </a:pPr>
                      <a:r>
                        <a:rPr lang="en"/>
                        <a:t>Test 9</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9</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extLst>
                  <a:ext uri="{0D108BD9-81ED-4DB2-BD59-A6C34878D82A}">
                    <a16:rowId xmlns:a16="http://schemas.microsoft.com/office/drawing/2014/main" val="10002"/>
                  </a:ext>
                </a:extLst>
              </a:tr>
              <a:tr h="312225">
                <a:tc>
                  <a:txBody>
                    <a:bodyPr/>
                    <a:lstStyle/>
                    <a:p>
                      <a:pPr marL="0" lvl="0" indent="0" algn="l" rtl="0">
                        <a:spcBef>
                          <a:spcPts val="0"/>
                        </a:spcBef>
                        <a:spcAft>
                          <a:spcPts val="0"/>
                        </a:spcAft>
                        <a:buNone/>
                      </a:pPr>
                      <a:r>
                        <a:rPr lang="en"/>
                        <a:t>Test 10</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10</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3"/>
                  </a:ext>
                </a:extLst>
              </a:tr>
              <a:tr h="312225">
                <a:tc>
                  <a:txBody>
                    <a:bodyPr/>
                    <a:lstStyle/>
                    <a:p>
                      <a:pPr marL="0" lvl="0" indent="0" algn="l" rtl="0">
                        <a:spcBef>
                          <a:spcPts val="0"/>
                        </a:spcBef>
                        <a:spcAft>
                          <a:spcPts val="0"/>
                        </a:spcAft>
                        <a:buNone/>
                      </a:pPr>
                      <a:r>
                        <a:rPr lang="en"/>
                        <a:t>Test 11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11</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7</a:t>
                      </a:r>
                      <a:endParaRPr/>
                    </a:p>
                  </a:txBody>
                  <a:tcPr marL="91425" marR="91425" marT="91425" marB="91425"/>
                </a:tc>
                <a:extLst>
                  <a:ext uri="{0D108BD9-81ED-4DB2-BD59-A6C34878D82A}">
                    <a16:rowId xmlns:a16="http://schemas.microsoft.com/office/drawing/2014/main" val="10004"/>
                  </a:ext>
                </a:extLst>
              </a:tr>
              <a:tr h="312225">
                <a:tc>
                  <a:txBody>
                    <a:bodyPr/>
                    <a:lstStyle/>
                    <a:p>
                      <a:pPr marL="0" lvl="0" indent="0" algn="l" rtl="0">
                        <a:spcBef>
                          <a:spcPts val="0"/>
                        </a:spcBef>
                        <a:spcAft>
                          <a:spcPts val="0"/>
                        </a:spcAft>
                        <a:buNone/>
                      </a:pPr>
                      <a:r>
                        <a:rPr lang="en"/>
                        <a:t>Test 12</a:t>
                      </a:r>
                      <a:endParaRPr/>
                    </a:p>
                  </a:txBody>
                  <a:tcPr marL="91425" marR="91425" marT="91425" marB="91425"/>
                </a:tc>
                <a:tc>
                  <a:txBody>
                    <a:bodyPr/>
                    <a:lstStyle/>
                    <a:p>
                      <a:pPr marL="0" lvl="0" indent="0" algn="l" rtl="0">
                        <a:spcBef>
                          <a:spcPts val="0"/>
                        </a:spcBef>
                        <a:spcAft>
                          <a:spcPts val="0"/>
                        </a:spcAft>
                        <a:buNone/>
                      </a:pPr>
                      <a:r>
                        <a:rPr lang="en">
                          <a:solidFill>
                            <a:srgbClr val="FF0000"/>
                          </a:solidFill>
                        </a:rPr>
                        <a:t>8</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00FF00"/>
                          </a:solidFill>
                        </a:rPr>
                        <a:t>12</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extLst>
                  <a:ext uri="{0D108BD9-81ED-4DB2-BD59-A6C34878D82A}">
                    <a16:rowId xmlns:a16="http://schemas.microsoft.com/office/drawing/2014/main" val="10005"/>
                  </a:ext>
                </a:extLst>
              </a:tr>
              <a:tr h="312225">
                <a:tc>
                  <a:txBody>
                    <a:bodyPr/>
                    <a:lstStyle/>
                    <a:p>
                      <a:pPr marL="0" lvl="0" indent="0" algn="l" rtl="0">
                        <a:spcBef>
                          <a:spcPts val="0"/>
                        </a:spcBef>
                        <a:spcAft>
                          <a:spcPts val="0"/>
                        </a:spcAft>
                        <a:buNone/>
                      </a:pPr>
                      <a:r>
                        <a:rPr lang="en"/>
                        <a:t>Test 13</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13</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6"/>
                  </a:ext>
                </a:extLst>
              </a:tr>
              <a:tr h="312225">
                <a:tc>
                  <a:txBody>
                    <a:bodyPr/>
                    <a:lstStyle/>
                    <a:p>
                      <a:pPr marL="0" lvl="0" indent="0" algn="l" rtl="0">
                        <a:spcBef>
                          <a:spcPts val="0"/>
                        </a:spcBef>
                        <a:spcAft>
                          <a:spcPts val="0"/>
                        </a:spcAft>
                        <a:buNone/>
                      </a:pPr>
                      <a:r>
                        <a:rPr lang="en"/>
                        <a:t>Test 14</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14</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7"/>
                  </a:ext>
                </a:extLst>
              </a:tr>
            </a:tbl>
          </a:graphicData>
        </a:graphic>
      </p:graphicFrame>
      <p:graphicFrame>
        <p:nvGraphicFramePr>
          <p:cNvPr id="195" name="Google Shape;195;p29"/>
          <p:cNvGraphicFramePr/>
          <p:nvPr/>
        </p:nvGraphicFramePr>
        <p:xfrm>
          <a:off x="404775" y="1583775"/>
          <a:ext cx="4116500" cy="3169680"/>
        </p:xfrm>
        <a:graphic>
          <a:graphicData uri="http://schemas.openxmlformats.org/drawingml/2006/table">
            <a:tbl>
              <a:tblPr>
                <a:noFill/>
                <a:tableStyleId>{645C0F86-3385-4D60-9F80-2EEC34674728}</a:tableStyleId>
              </a:tblPr>
              <a:tblGrid>
                <a:gridCol w="823300">
                  <a:extLst>
                    <a:ext uri="{9D8B030D-6E8A-4147-A177-3AD203B41FA5}">
                      <a16:colId xmlns:a16="http://schemas.microsoft.com/office/drawing/2014/main" val="20000"/>
                    </a:ext>
                  </a:extLst>
                </a:gridCol>
                <a:gridCol w="823300">
                  <a:extLst>
                    <a:ext uri="{9D8B030D-6E8A-4147-A177-3AD203B41FA5}">
                      <a16:colId xmlns:a16="http://schemas.microsoft.com/office/drawing/2014/main" val="20001"/>
                    </a:ext>
                  </a:extLst>
                </a:gridCol>
                <a:gridCol w="823300">
                  <a:extLst>
                    <a:ext uri="{9D8B030D-6E8A-4147-A177-3AD203B41FA5}">
                      <a16:colId xmlns:a16="http://schemas.microsoft.com/office/drawing/2014/main" val="20002"/>
                    </a:ext>
                  </a:extLst>
                </a:gridCol>
                <a:gridCol w="823300">
                  <a:extLst>
                    <a:ext uri="{9D8B030D-6E8A-4147-A177-3AD203B41FA5}">
                      <a16:colId xmlns:a16="http://schemas.microsoft.com/office/drawing/2014/main" val="20003"/>
                    </a:ext>
                  </a:extLst>
                </a:gridCol>
                <a:gridCol w="823300">
                  <a:extLst>
                    <a:ext uri="{9D8B030D-6E8A-4147-A177-3AD203B41FA5}">
                      <a16:colId xmlns:a16="http://schemas.microsoft.com/office/drawing/2014/main" val="20004"/>
                    </a:ext>
                  </a:extLst>
                </a:gridCol>
              </a:tblGrid>
              <a:tr h="312225">
                <a:tc>
                  <a:txBody>
                    <a:bodyPr/>
                    <a:lstStyle/>
                    <a:p>
                      <a:pPr marL="0" lvl="0" indent="0" algn="l" rtl="0">
                        <a:spcBef>
                          <a:spcPts val="0"/>
                        </a:spcBef>
                        <a:spcAft>
                          <a:spcPts val="0"/>
                        </a:spcAft>
                        <a:buNone/>
                      </a:pPr>
                      <a:r>
                        <a:rPr lang="en"/>
                        <a:t>Test </a:t>
                      </a:r>
                      <a:endParaRPr/>
                    </a:p>
                  </a:txBody>
                  <a:tcPr marL="91425" marR="91425" marT="91425" marB="91425"/>
                </a:tc>
                <a:tc>
                  <a:txBody>
                    <a:bodyPr/>
                    <a:lstStyle/>
                    <a:p>
                      <a:pPr marL="0" lvl="0" indent="0" algn="l" rtl="0">
                        <a:spcBef>
                          <a:spcPts val="0"/>
                        </a:spcBef>
                        <a:spcAft>
                          <a:spcPts val="0"/>
                        </a:spcAft>
                        <a:buNone/>
                      </a:pPr>
                      <a:r>
                        <a:rPr lang="en"/>
                        <a:t>Rank 1</a:t>
                      </a:r>
                      <a:endParaRPr/>
                    </a:p>
                  </a:txBody>
                  <a:tcPr marL="91425" marR="91425" marT="91425" marB="91425"/>
                </a:tc>
                <a:tc>
                  <a:txBody>
                    <a:bodyPr/>
                    <a:lstStyle/>
                    <a:p>
                      <a:pPr marL="0" lvl="0" indent="0" algn="l" rtl="0">
                        <a:spcBef>
                          <a:spcPts val="0"/>
                        </a:spcBef>
                        <a:spcAft>
                          <a:spcPts val="0"/>
                        </a:spcAft>
                        <a:buNone/>
                      </a:pPr>
                      <a:r>
                        <a:rPr lang="en"/>
                        <a:t>Rank 2</a:t>
                      </a:r>
                      <a:endParaRPr/>
                    </a:p>
                  </a:txBody>
                  <a:tcPr marL="91425" marR="91425" marT="91425" marB="91425"/>
                </a:tc>
                <a:tc>
                  <a:txBody>
                    <a:bodyPr/>
                    <a:lstStyle/>
                    <a:p>
                      <a:pPr marL="0" lvl="0" indent="0" algn="l" rtl="0">
                        <a:spcBef>
                          <a:spcPts val="0"/>
                        </a:spcBef>
                        <a:spcAft>
                          <a:spcPts val="0"/>
                        </a:spcAft>
                        <a:buNone/>
                      </a:pPr>
                      <a:r>
                        <a:rPr lang="en"/>
                        <a:t>Rank 3</a:t>
                      </a:r>
                      <a:endParaRPr/>
                    </a:p>
                  </a:txBody>
                  <a:tcPr marL="91425" marR="91425" marT="91425" marB="91425"/>
                </a:tc>
                <a:tc>
                  <a:txBody>
                    <a:bodyPr/>
                    <a:lstStyle/>
                    <a:p>
                      <a:pPr marL="0" lvl="0" indent="0" algn="l" rtl="0">
                        <a:spcBef>
                          <a:spcPts val="0"/>
                        </a:spcBef>
                        <a:spcAft>
                          <a:spcPts val="0"/>
                        </a:spcAft>
                        <a:buNone/>
                      </a:pPr>
                      <a:r>
                        <a:rPr lang="en"/>
                        <a:t>Rank 4</a:t>
                      </a:r>
                      <a:endParaRPr/>
                    </a:p>
                  </a:txBody>
                  <a:tcPr marL="91425" marR="91425" marT="91425" marB="91425"/>
                </a:tc>
                <a:extLst>
                  <a:ext uri="{0D108BD9-81ED-4DB2-BD59-A6C34878D82A}">
                    <a16:rowId xmlns:a16="http://schemas.microsoft.com/office/drawing/2014/main" val="10000"/>
                  </a:ext>
                </a:extLst>
              </a:tr>
              <a:tr h="312225">
                <a:tc>
                  <a:txBody>
                    <a:bodyPr/>
                    <a:lstStyle/>
                    <a:p>
                      <a:pPr marL="0" lvl="0" indent="0" algn="l" rtl="0">
                        <a:spcBef>
                          <a:spcPts val="0"/>
                        </a:spcBef>
                        <a:spcAft>
                          <a:spcPts val="0"/>
                        </a:spcAft>
                        <a:buNone/>
                      </a:pPr>
                      <a:r>
                        <a:rPr lang="en"/>
                        <a:t>Test 0</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0</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tc>
                  <a:txBody>
                    <a:bodyPr/>
                    <a:lstStyle/>
                    <a:p>
                      <a:pPr marL="0" lvl="0" indent="0" algn="l" rtl="0">
                        <a:spcBef>
                          <a:spcPts val="0"/>
                        </a:spcBef>
                        <a:spcAft>
                          <a:spcPts val="0"/>
                        </a:spcAft>
                        <a:buNone/>
                      </a:pPr>
                      <a:r>
                        <a:rPr lang="en"/>
                        <a:t>14</a:t>
                      </a:r>
                      <a:endParaRPr/>
                    </a:p>
                  </a:txBody>
                  <a:tcPr marL="91425" marR="91425" marT="91425" marB="91425"/>
                </a:tc>
                <a:extLst>
                  <a:ext uri="{0D108BD9-81ED-4DB2-BD59-A6C34878D82A}">
                    <a16:rowId xmlns:a16="http://schemas.microsoft.com/office/drawing/2014/main" val="10001"/>
                  </a:ext>
                </a:extLst>
              </a:tr>
              <a:tr h="312225">
                <a:tc>
                  <a:txBody>
                    <a:bodyPr/>
                    <a:lstStyle/>
                    <a:p>
                      <a:pPr marL="0" lvl="0" indent="0" algn="l" rtl="0">
                        <a:spcBef>
                          <a:spcPts val="0"/>
                        </a:spcBef>
                        <a:spcAft>
                          <a:spcPts val="0"/>
                        </a:spcAft>
                        <a:buNone/>
                      </a:pPr>
                      <a:r>
                        <a:rPr lang="en"/>
                        <a:t>Test 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1</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12</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extLst>
                  <a:ext uri="{0D108BD9-81ED-4DB2-BD59-A6C34878D82A}">
                    <a16:rowId xmlns:a16="http://schemas.microsoft.com/office/drawing/2014/main" val="10002"/>
                  </a:ext>
                </a:extLst>
              </a:tr>
              <a:tr h="312225">
                <a:tc>
                  <a:txBody>
                    <a:bodyPr/>
                    <a:lstStyle/>
                    <a:p>
                      <a:pPr marL="0" lvl="0" indent="0" algn="l" rtl="0">
                        <a:spcBef>
                          <a:spcPts val="0"/>
                        </a:spcBef>
                        <a:spcAft>
                          <a:spcPts val="0"/>
                        </a:spcAft>
                        <a:buNone/>
                      </a:pPr>
                      <a:r>
                        <a:rPr lang="en"/>
                        <a:t>Test 2</a:t>
                      </a:r>
                      <a:endParaRPr/>
                    </a:p>
                  </a:txBody>
                  <a:tcPr marL="91425" marR="91425" marT="91425" marB="91425"/>
                </a:tc>
                <a:tc>
                  <a:txBody>
                    <a:bodyPr/>
                    <a:lstStyle/>
                    <a:p>
                      <a:pPr marL="0" lvl="0" indent="0" algn="l" rtl="0">
                        <a:spcBef>
                          <a:spcPts val="0"/>
                        </a:spcBef>
                        <a:spcAft>
                          <a:spcPts val="0"/>
                        </a:spcAft>
                        <a:buNone/>
                      </a:pPr>
                      <a:r>
                        <a:rPr lang="en">
                          <a:solidFill>
                            <a:srgbClr val="FF0000"/>
                          </a:solidFill>
                        </a:rPr>
                        <a:t>4</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6</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1</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a:solidFill>
                            <a:srgbClr val="FF0000"/>
                          </a:solidFill>
                        </a:rPr>
                        <a:t>8</a:t>
                      </a:r>
                      <a:endParaRPr>
                        <a:solidFill>
                          <a:srgbClr val="FF0000"/>
                        </a:solidFill>
                      </a:endParaRPr>
                    </a:p>
                  </a:txBody>
                  <a:tcPr marL="91425" marR="91425" marT="91425" marB="91425"/>
                </a:tc>
                <a:extLst>
                  <a:ext uri="{0D108BD9-81ED-4DB2-BD59-A6C34878D82A}">
                    <a16:rowId xmlns:a16="http://schemas.microsoft.com/office/drawing/2014/main" val="10003"/>
                  </a:ext>
                </a:extLst>
              </a:tr>
              <a:tr h="312225">
                <a:tc>
                  <a:txBody>
                    <a:bodyPr/>
                    <a:lstStyle/>
                    <a:p>
                      <a:pPr marL="0" lvl="0" indent="0" algn="l" rtl="0">
                        <a:spcBef>
                          <a:spcPts val="0"/>
                        </a:spcBef>
                        <a:spcAft>
                          <a:spcPts val="0"/>
                        </a:spcAft>
                        <a:buNone/>
                      </a:pPr>
                      <a:r>
                        <a:rPr lang="en"/>
                        <a:t>Test 3</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3</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extLst>
                  <a:ext uri="{0D108BD9-81ED-4DB2-BD59-A6C34878D82A}">
                    <a16:rowId xmlns:a16="http://schemas.microsoft.com/office/drawing/2014/main" val="10004"/>
                  </a:ext>
                </a:extLst>
              </a:tr>
              <a:tr h="312225">
                <a:tc>
                  <a:txBody>
                    <a:bodyPr/>
                    <a:lstStyle/>
                    <a:p>
                      <a:pPr marL="0" lvl="0" indent="0" algn="l" rtl="0">
                        <a:spcBef>
                          <a:spcPts val="0"/>
                        </a:spcBef>
                        <a:spcAft>
                          <a:spcPts val="0"/>
                        </a:spcAft>
                        <a:buNone/>
                      </a:pPr>
                      <a:r>
                        <a:rPr lang="en"/>
                        <a:t>Test 4</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4</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6</a:t>
                      </a:r>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8</a:t>
                      </a:r>
                      <a:endParaRPr/>
                    </a:p>
                  </a:txBody>
                  <a:tcPr marL="91425" marR="91425" marT="91425" marB="91425"/>
                </a:tc>
                <a:extLst>
                  <a:ext uri="{0D108BD9-81ED-4DB2-BD59-A6C34878D82A}">
                    <a16:rowId xmlns:a16="http://schemas.microsoft.com/office/drawing/2014/main" val="10005"/>
                  </a:ext>
                </a:extLst>
              </a:tr>
              <a:tr h="312225">
                <a:tc>
                  <a:txBody>
                    <a:bodyPr/>
                    <a:lstStyle/>
                    <a:p>
                      <a:pPr marL="0" lvl="0" indent="0" algn="l" rtl="0">
                        <a:spcBef>
                          <a:spcPts val="0"/>
                        </a:spcBef>
                        <a:spcAft>
                          <a:spcPts val="0"/>
                        </a:spcAft>
                        <a:buNone/>
                      </a:pPr>
                      <a:r>
                        <a:rPr lang="en"/>
                        <a:t>Test 5</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5</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11</a:t>
                      </a:r>
                      <a:endParaRPr/>
                    </a:p>
                  </a:txBody>
                  <a:tcPr marL="91425" marR="91425" marT="91425" marB="91425"/>
                </a:tc>
                <a:tc>
                  <a:txBody>
                    <a:bodyPr/>
                    <a:lstStyle/>
                    <a:p>
                      <a:pPr marL="0" lvl="0" indent="0" algn="l" rtl="0">
                        <a:spcBef>
                          <a:spcPts val="0"/>
                        </a:spcBef>
                        <a:spcAft>
                          <a:spcPts val="0"/>
                        </a:spcAft>
                        <a:buNone/>
                      </a:pPr>
                      <a:r>
                        <a:rPr lang="en"/>
                        <a:t>9</a:t>
                      </a:r>
                      <a:endParaRPr/>
                    </a:p>
                  </a:txBody>
                  <a:tcPr marL="91425" marR="91425" marT="91425" marB="91425"/>
                </a:tc>
                <a:extLst>
                  <a:ext uri="{0D108BD9-81ED-4DB2-BD59-A6C34878D82A}">
                    <a16:rowId xmlns:a16="http://schemas.microsoft.com/office/drawing/2014/main" val="10006"/>
                  </a:ext>
                </a:extLst>
              </a:tr>
              <a:tr h="312225">
                <a:tc>
                  <a:txBody>
                    <a:bodyPr/>
                    <a:lstStyle/>
                    <a:p>
                      <a:pPr marL="0" lvl="0" indent="0" algn="l" rtl="0">
                        <a:spcBef>
                          <a:spcPts val="0"/>
                        </a:spcBef>
                        <a:spcAft>
                          <a:spcPts val="0"/>
                        </a:spcAft>
                        <a:buNone/>
                      </a:pPr>
                      <a:r>
                        <a:rPr lang="en"/>
                        <a:t>Test 6</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6</a:t>
                      </a:r>
                      <a:endParaRPr>
                        <a:solidFill>
                          <a:srgbClr val="00FF00"/>
                        </a:solidFill>
                      </a:endParaRPr>
                    </a:p>
                  </a:txBody>
                  <a:tcPr marL="91425" marR="91425" marT="91425" marB="91425"/>
                </a:tc>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3</a:t>
                      </a:r>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4736"/>
              <a:buFont typeface="Arial"/>
              <a:buNone/>
            </a:pPr>
            <a:r>
              <a:rPr lang="en" sz="2850">
                <a:solidFill>
                  <a:srgbClr val="CC4125"/>
                </a:solidFill>
                <a:latin typeface="Proxima Nova"/>
                <a:ea typeface="Proxima Nova"/>
                <a:cs typeface="Proxima Nova"/>
                <a:sym typeface="Proxima Nova"/>
              </a:rPr>
              <a:t>References</a:t>
            </a:r>
            <a:endParaRPr/>
          </a:p>
        </p:txBody>
      </p:sp>
      <p:sp>
        <p:nvSpPr>
          <p:cNvPr id="201" name="Google Shape;201;p30"/>
          <p:cNvSpPr txBox="1">
            <a:spLocks noGrp="1"/>
          </p:cNvSpPr>
          <p:nvPr>
            <p:ph type="body" idx="1"/>
          </p:nvPr>
        </p:nvSpPr>
        <p:spPr>
          <a:xfrm>
            <a:off x="311700" y="1152475"/>
            <a:ext cx="8832300" cy="3990900"/>
          </a:xfrm>
          <a:prstGeom prst="rect">
            <a:avLst/>
          </a:prstGeom>
        </p:spPr>
        <p:txBody>
          <a:bodyPr spcFirstLastPara="1" wrap="square" lIns="91425" tIns="91425" rIns="91425" bIns="91425" anchor="t" anchorCtr="0">
            <a:noAutofit/>
          </a:bodyPr>
          <a:lstStyle/>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 J. Bruna and S. Mallat, “Invariant scattering convolution networks,” IEEE Transactions on Pattern Analysis and Machine Intelligence, vol. 35, no. 8, pp. 1872–1886, 2013.</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S. Mallat, A Wavelet Tour of Signal Processing, Third Edition: The Sparse Way, 3rd ed. USA: Academic Press, Inc., 2008.</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F. Cotter and N. Kingsbury, "A Learnable Scatternet: Locally Invariant Convolutional Layers," \textit{IEEE International Conference on Image Processing (ICIP)}, pp. 350-354, 2019, doi: 10.1109/ICIP.2019.8802977.</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 Birajdar Parmeshwar, Haria Meet, Kulkarni Pranav, Gupta Shubham, Joshi Prasad, Singh Brijesh, and Gadre Vikram, "Towards Smartphone-based Touchless Fingerprint Recognition," \textit{Sādhanā}, Vol. 44, No. 7, pp. 1 - 15, 2019.</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Cotter, Fergal, and Nick G. Kingsbury. “Deep Learning in the Wavelet Domain,” ArXiv abs/1811.06115, 2018.</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 S. A. Grosz, J. J. Engelsma, E. Liu, and A. K. Jain, "C2CL: Contact to Contactless Fingerprint Matching," \textit{IEEE Transactions on Information Forensics and Security}, Vol. 17, pp. 196-210, 2022, doi: 10.1109/TIFS.2021.3134867.</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A. Malhotra, A. Sankaran, M. Vatsa, and R. Singh, "On Matching Finger-Selfies using Deep Scattering Networks," \textit{IEEE Transactions on Biometrics, Behavior, and Identity Science}, Vol. 2, No. 4, pp. 350-362, Oct. 2020, doi: 10.1109/TBIOM.2020.2999850.</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 Jannis Priesnitz , Rolf Huesmann , Christian Rathgeb , Nicolas Buchmann , Christoph Busch, "Mobile Touchless Fingerprint Recognition: Implementation, Performance and Usability Aspects," \textit{Sensors}, Vol. 22, No. 3, pp. 792, 2022.  </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 Stéphane Mallat. “Group Invariant Scattering”. en. In: Communications on Pure and Applied Mathematics 65.10 (Oct.2012), pp. 1331–1398.</a:t>
            </a:r>
            <a:endParaRPr sz="1300" dirty="0">
              <a:latin typeface="Calibri"/>
              <a:ea typeface="Calibri"/>
              <a:cs typeface="Calibri"/>
              <a:sym typeface="Calibri"/>
            </a:endParaRPr>
          </a:p>
          <a:p>
            <a:pPr marL="457200" lvl="0" indent="-311150" algn="l" rtl="0">
              <a:lnSpc>
                <a:spcPct val="95000"/>
              </a:lnSpc>
              <a:spcBef>
                <a:spcPts val="0"/>
              </a:spcBef>
              <a:spcAft>
                <a:spcPts val="0"/>
              </a:spcAft>
              <a:buSzPts val="1300"/>
              <a:buFont typeface="Calibri"/>
              <a:buAutoNum type="arabicParenBoth"/>
            </a:pPr>
            <a:r>
              <a:rPr lang="en" sz="1300" dirty="0">
                <a:latin typeface="Calibri"/>
                <a:ea typeface="Calibri"/>
                <a:cs typeface="Calibri"/>
                <a:sym typeface="Calibri"/>
              </a:rPr>
              <a:t> Edouard Oyallon and Stephane Mallat, “Deep Roto-Translation Scattering for Object Classification,” 2015, pp. 2865–2873.a</a:t>
            </a:r>
            <a:endParaRPr sz="1300" dirty="0">
              <a:latin typeface="Calibri"/>
              <a:ea typeface="Calibri"/>
              <a:cs typeface="Calibri"/>
              <a:sym typeface="Calibri"/>
            </a:endParaRPr>
          </a:p>
        </p:txBody>
      </p:sp>
      <p:sp>
        <p:nvSpPr>
          <p:cNvPr id="202" name="Google Shape;20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sz="8000">
                <a:solidFill>
                  <a:srgbClr val="695D46"/>
                </a:solidFill>
                <a:latin typeface="Proxima Nova"/>
                <a:ea typeface="Proxima Nova"/>
                <a:cs typeface="Proxima Nova"/>
                <a:sym typeface="Proxima Nova"/>
              </a:rPr>
              <a:t>      </a:t>
            </a:r>
            <a:endParaRPr sz="8000">
              <a:solidFill>
                <a:srgbClr val="695D46"/>
              </a:solidFill>
              <a:latin typeface="Proxima Nova"/>
              <a:ea typeface="Proxima Nova"/>
              <a:cs typeface="Proxima Nova"/>
              <a:sym typeface="Proxima Nova"/>
            </a:endParaRPr>
          </a:p>
          <a:p>
            <a:pPr marL="0" lvl="0" indent="0" algn="ctr" rtl="0">
              <a:spcBef>
                <a:spcPts val="1200"/>
              </a:spcBef>
              <a:spcAft>
                <a:spcPts val="0"/>
              </a:spcAft>
              <a:buNone/>
            </a:pPr>
            <a:r>
              <a:rPr lang="en" sz="9100" b="1">
                <a:solidFill>
                  <a:srgbClr val="980000"/>
                </a:solidFill>
                <a:latin typeface="Proxima Nova"/>
                <a:ea typeface="Proxima Nova"/>
                <a:cs typeface="Proxima Nova"/>
                <a:sym typeface="Proxima Nova"/>
              </a:rPr>
              <a:t>Thank You</a:t>
            </a:r>
            <a:endParaRPr sz="9100" b="1">
              <a:solidFill>
                <a:srgbClr val="980000"/>
              </a:solidFill>
              <a:latin typeface="Proxima Nova"/>
              <a:ea typeface="Proxima Nova"/>
              <a:cs typeface="Proxima Nova"/>
              <a:sym typeface="Proxima Nova"/>
            </a:endParaRPr>
          </a:p>
          <a:p>
            <a:pPr marL="0" lvl="0" indent="0" algn="ctr" rtl="0">
              <a:spcBef>
                <a:spcPts val="1200"/>
              </a:spcBef>
              <a:spcAft>
                <a:spcPts val="1200"/>
              </a:spcAft>
              <a:buClr>
                <a:schemeClr val="dk1"/>
              </a:buClr>
              <a:buSzPts val="770"/>
              <a:buFont typeface="Arial"/>
              <a:buNone/>
            </a:pPr>
            <a:endParaRPr sz="9100" b="1">
              <a:solidFill>
                <a:srgbClr val="980000"/>
              </a:solidFill>
              <a:latin typeface="Proxima Nova"/>
              <a:ea typeface="Proxima Nova"/>
              <a:cs typeface="Proxima Nova"/>
              <a:sym typeface="Proxima Nova"/>
            </a:endParaRPr>
          </a:p>
        </p:txBody>
      </p:sp>
      <p:sp>
        <p:nvSpPr>
          <p:cNvPr id="208" name="Google Shape;20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7288"/>
              <a:buFont typeface="Arial"/>
              <a:buNone/>
            </a:pPr>
            <a:r>
              <a:rPr lang="en" sz="2950" dirty="0">
                <a:solidFill>
                  <a:srgbClr val="CC4125"/>
                </a:solidFill>
                <a:latin typeface="Proxima Nova"/>
                <a:ea typeface="Proxima Nova"/>
                <a:cs typeface="Proxima Nova"/>
                <a:sym typeface="Proxima Nova"/>
              </a:rPr>
              <a:t>Index</a:t>
            </a:r>
            <a:endParaRPr dirty="0"/>
          </a:p>
        </p:txBody>
      </p:sp>
      <p:sp>
        <p:nvSpPr>
          <p:cNvPr id="62" name="Google Shape;62;p14"/>
          <p:cNvSpPr txBox="1">
            <a:spLocks noGrp="1"/>
          </p:cNvSpPr>
          <p:nvPr>
            <p:ph type="body" idx="1"/>
          </p:nvPr>
        </p:nvSpPr>
        <p:spPr>
          <a:xfrm>
            <a:off x="311700" y="1152475"/>
            <a:ext cx="4495800" cy="3416400"/>
          </a:xfrm>
          <a:prstGeom prst="rect">
            <a:avLst/>
          </a:prstGeom>
        </p:spPr>
        <p:txBody>
          <a:bodyPr spcFirstLastPara="1" wrap="square" lIns="91425" tIns="91425" rIns="91425" bIns="91425" anchor="t" anchorCtr="0">
            <a:normAutofit/>
          </a:bodyPr>
          <a:lstStyle/>
          <a:p>
            <a:pPr indent="-336550">
              <a:lnSpc>
                <a:spcPct val="100000"/>
              </a:lnSpc>
              <a:buSzPts val="1700"/>
              <a:buFont typeface="Arial"/>
              <a:buChar char="❏"/>
            </a:pPr>
            <a:r>
              <a:rPr lang="en-IN" sz="1700" dirty="0"/>
              <a:t>Dataset and Pre-Processing </a:t>
            </a:r>
          </a:p>
          <a:p>
            <a:pPr marL="457200" lvl="0" indent="-336550" algn="l" rtl="0">
              <a:lnSpc>
                <a:spcPct val="100000"/>
              </a:lnSpc>
              <a:spcBef>
                <a:spcPts val="0"/>
              </a:spcBef>
              <a:spcAft>
                <a:spcPts val="0"/>
              </a:spcAft>
              <a:buSzPts val="1700"/>
              <a:buChar char="❏"/>
            </a:pPr>
            <a:r>
              <a:rPr lang="en" sz="1700" dirty="0"/>
              <a:t>2D DWT</a:t>
            </a:r>
            <a:endParaRPr sz="1700" dirty="0"/>
          </a:p>
          <a:p>
            <a:pPr marL="457200" lvl="0" indent="-336550" algn="l" rtl="0">
              <a:lnSpc>
                <a:spcPct val="100000"/>
              </a:lnSpc>
              <a:spcBef>
                <a:spcPts val="0"/>
              </a:spcBef>
              <a:spcAft>
                <a:spcPts val="0"/>
              </a:spcAft>
              <a:buSzPts val="1700"/>
              <a:buChar char="❏"/>
            </a:pPr>
            <a:r>
              <a:rPr lang="en" sz="1700" dirty="0"/>
              <a:t>Multilevel DWT</a:t>
            </a:r>
            <a:endParaRPr sz="1700" b="1" dirty="0"/>
          </a:p>
          <a:p>
            <a:pPr marL="457200" lvl="0" indent="-336550" algn="l" rtl="0">
              <a:lnSpc>
                <a:spcPct val="100000"/>
              </a:lnSpc>
              <a:spcBef>
                <a:spcPts val="0"/>
              </a:spcBef>
              <a:spcAft>
                <a:spcPts val="0"/>
              </a:spcAft>
              <a:buSzPts val="1700"/>
              <a:buChar char="❏"/>
            </a:pPr>
            <a:r>
              <a:rPr lang="en" sz="1700" dirty="0"/>
              <a:t>CWT</a:t>
            </a:r>
            <a:endParaRPr sz="1700" dirty="0"/>
          </a:p>
          <a:p>
            <a:pPr marL="457200" lvl="0" indent="-336550" algn="l" rtl="0">
              <a:lnSpc>
                <a:spcPct val="100000"/>
              </a:lnSpc>
              <a:spcBef>
                <a:spcPts val="0"/>
              </a:spcBef>
              <a:spcAft>
                <a:spcPts val="0"/>
              </a:spcAft>
              <a:buSzPts val="1700"/>
              <a:buChar char="❏"/>
            </a:pPr>
            <a:r>
              <a:rPr lang="en" sz="1700" dirty="0"/>
              <a:t>MRA for Feature Extraction</a:t>
            </a:r>
            <a:endParaRPr sz="1700" dirty="0"/>
          </a:p>
          <a:p>
            <a:pPr marL="457200" lvl="0" indent="-336550" algn="l" rtl="0">
              <a:lnSpc>
                <a:spcPct val="100000"/>
              </a:lnSpc>
              <a:spcBef>
                <a:spcPts val="0"/>
              </a:spcBef>
              <a:spcAft>
                <a:spcPts val="0"/>
              </a:spcAft>
              <a:buSzPts val="1700"/>
              <a:buChar char="❏"/>
            </a:pPr>
            <a:r>
              <a:rPr lang="en" sz="1700" dirty="0"/>
              <a:t>First and Second-order </a:t>
            </a:r>
            <a:endParaRPr sz="1700" dirty="0"/>
          </a:p>
          <a:p>
            <a:pPr marL="457200" lvl="0" indent="0" algn="l" rtl="0">
              <a:lnSpc>
                <a:spcPct val="100000"/>
              </a:lnSpc>
              <a:spcBef>
                <a:spcPts val="0"/>
              </a:spcBef>
              <a:spcAft>
                <a:spcPts val="0"/>
              </a:spcAft>
              <a:buNone/>
            </a:pPr>
            <a:r>
              <a:rPr lang="en" sz="1700" dirty="0"/>
              <a:t>Scattering Coefficients</a:t>
            </a:r>
            <a:endParaRPr sz="1700" dirty="0"/>
          </a:p>
          <a:p>
            <a:pPr marL="457200" lvl="0" indent="-336550" algn="l" rtl="0">
              <a:lnSpc>
                <a:spcPct val="100000"/>
              </a:lnSpc>
              <a:spcBef>
                <a:spcPts val="0"/>
              </a:spcBef>
              <a:spcAft>
                <a:spcPts val="0"/>
              </a:spcAft>
              <a:buSzPts val="1700"/>
              <a:buChar char="❏"/>
            </a:pPr>
            <a:r>
              <a:rPr lang="en" sz="1700" dirty="0"/>
              <a:t>First Layer With Spatial Wavelets</a:t>
            </a:r>
            <a:endParaRPr sz="1700" dirty="0"/>
          </a:p>
          <a:p>
            <a:pPr marL="457200" lvl="0" indent="0" algn="l" rtl="0">
              <a:lnSpc>
                <a:spcPct val="100000"/>
              </a:lnSpc>
              <a:spcBef>
                <a:spcPts val="0"/>
              </a:spcBef>
              <a:spcAft>
                <a:spcPts val="0"/>
              </a:spcAft>
              <a:buNone/>
            </a:pPr>
            <a:endParaRPr sz="1400" dirty="0">
              <a:solidFill>
                <a:schemeClr val="dk1"/>
              </a:solidFill>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64" name="Google Shape;64;p14"/>
          <p:cNvSpPr txBox="1"/>
          <p:nvPr/>
        </p:nvSpPr>
        <p:spPr>
          <a:xfrm>
            <a:off x="4284700" y="1110850"/>
            <a:ext cx="4350000" cy="2277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Char char="❏"/>
            </a:pPr>
            <a:r>
              <a:rPr lang="en" sz="1700">
                <a:solidFill>
                  <a:schemeClr val="dk2"/>
                </a:solidFill>
              </a:rPr>
              <a:t>Triplet Loss Function and Learning</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Siamese  Network</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Making Genuine and Imposter Pair</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Matching two Fingerprints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Matching using Multiples Prints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Demo- Identification and Verification</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Results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References</a:t>
            </a:r>
            <a:endParaRPr sz="2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1428"/>
              <a:buFont typeface="Arial"/>
              <a:buNone/>
            </a:pPr>
            <a:r>
              <a:rPr lang="en" sz="3500">
                <a:solidFill>
                  <a:srgbClr val="CC4125"/>
                </a:solidFill>
                <a:latin typeface="Proxima Nova"/>
                <a:ea typeface="Proxima Nova"/>
                <a:cs typeface="Proxima Nova"/>
                <a:sym typeface="Proxima Nova"/>
              </a:rPr>
              <a:t>Dataset and Pre-Processing </a:t>
            </a:r>
            <a:endParaRPr sz="3600" b="1">
              <a:solidFill>
                <a:srgbClr val="EF6C00"/>
              </a:solidFill>
              <a:latin typeface="PT Sans Narrow"/>
              <a:ea typeface="PT Sans Narrow"/>
              <a:cs typeface="PT Sans Narrow"/>
              <a:sym typeface="PT Sans Narrow"/>
            </a:endParaRPr>
          </a:p>
          <a:p>
            <a:pPr marL="0" lvl="0" indent="0" algn="l" rtl="0">
              <a:spcBef>
                <a:spcPts val="0"/>
              </a:spcBef>
              <a:spcAft>
                <a:spcPts val="0"/>
              </a:spcAft>
              <a:buNone/>
            </a:pPr>
            <a:endParaRPr/>
          </a:p>
        </p:txBody>
      </p:sp>
      <p:sp>
        <p:nvSpPr>
          <p:cNvPr id="125" name="Google Shape;12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Proxima Nova"/>
              <a:buChar char="❏"/>
            </a:pPr>
            <a:r>
              <a:rPr lang="en">
                <a:solidFill>
                  <a:schemeClr val="dk1"/>
                </a:solidFill>
                <a:highlight>
                  <a:schemeClr val="lt1"/>
                </a:highlight>
                <a:latin typeface="Proxima Nova"/>
                <a:ea typeface="Proxima Nova"/>
                <a:cs typeface="Proxima Nova"/>
                <a:sym typeface="Proxima Nova"/>
              </a:rPr>
              <a:t>The dataset contain ink based fingerprints on the white paper.</a:t>
            </a:r>
            <a:endParaRPr>
              <a:solidFill>
                <a:schemeClr val="dk1"/>
              </a:solidFill>
              <a:highlight>
                <a:schemeClr val="lt1"/>
              </a:highlight>
              <a:latin typeface="Proxima Nova"/>
              <a:ea typeface="Proxima Nova"/>
              <a:cs typeface="Proxima Nova"/>
              <a:sym typeface="Proxima Nova"/>
            </a:endParaRPr>
          </a:p>
          <a:p>
            <a:pPr marL="457200" lvl="0" indent="-342900" algn="just" rtl="0">
              <a:spcBef>
                <a:spcPts val="0"/>
              </a:spcBef>
              <a:spcAft>
                <a:spcPts val="0"/>
              </a:spcAft>
              <a:buClr>
                <a:schemeClr val="dk1"/>
              </a:buClr>
              <a:buSzPts val="1800"/>
              <a:buFont typeface="Proxima Nova"/>
              <a:buChar char="❏"/>
            </a:pPr>
            <a:r>
              <a:rPr lang="en">
                <a:solidFill>
                  <a:schemeClr val="dk1"/>
                </a:solidFill>
                <a:highlight>
                  <a:schemeClr val="lt1"/>
                </a:highlight>
                <a:latin typeface="Proxima Nova"/>
                <a:ea typeface="Proxima Nova"/>
                <a:cs typeface="Proxima Nova"/>
                <a:sym typeface="Proxima Nova"/>
              </a:rPr>
              <a:t>It contains 600 images taken from 15 subjects i.e. 4 images of each finger/thumb of each person.</a:t>
            </a:r>
            <a:endParaRPr>
              <a:solidFill>
                <a:schemeClr val="dk1"/>
              </a:solidFill>
              <a:highlight>
                <a:schemeClr val="lt1"/>
              </a:highlight>
              <a:latin typeface="Proxima Nova"/>
              <a:ea typeface="Proxima Nova"/>
              <a:cs typeface="Proxima Nova"/>
              <a:sym typeface="Proxima Nova"/>
            </a:endParaRPr>
          </a:p>
          <a:p>
            <a:pPr marL="1371600" lvl="0" indent="0" algn="just" rtl="0">
              <a:spcBef>
                <a:spcPts val="0"/>
              </a:spcBef>
              <a:spcAft>
                <a:spcPts val="0"/>
              </a:spcAft>
              <a:buNone/>
            </a:pPr>
            <a:endParaRPr>
              <a:solidFill>
                <a:schemeClr val="dk1"/>
              </a:solidFill>
              <a:highlight>
                <a:schemeClr val="lt1"/>
              </a:highlight>
              <a:latin typeface="Proxima Nova"/>
              <a:ea typeface="Proxima Nova"/>
              <a:cs typeface="Proxima Nova"/>
              <a:sym typeface="Proxima Nova"/>
            </a:endParaRPr>
          </a:p>
        </p:txBody>
      </p:sp>
      <p:sp>
        <p:nvSpPr>
          <p:cNvPr id="126" name="Google Shape;126;p21"/>
          <p:cNvSpPr txBox="1"/>
          <p:nvPr/>
        </p:nvSpPr>
        <p:spPr>
          <a:xfrm>
            <a:off x="4409075" y="3127075"/>
            <a:ext cx="1920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b="1">
              <a:solidFill>
                <a:schemeClr val="dk1"/>
              </a:solidFill>
              <a:latin typeface="Open Sans"/>
              <a:ea typeface="Open Sans"/>
              <a:cs typeface="Open Sans"/>
              <a:sym typeface="Open Sans"/>
            </a:endParaRPr>
          </a:p>
        </p:txBody>
      </p:sp>
      <p:sp>
        <p:nvSpPr>
          <p:cNvPr id="127" name="Google Shape;12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28" name="Google Shape;128;p21"/>
          <p:cNvSpPr txBox="1">
            <a:spLocks noGrp="1"/>
          </p:cNvSpPr>
          <p:nvPr>
            <p:ph type="body" idx="1"/>
          </p:nvPr>
        </p:nvSpPr>
        <p:spPr>
          <a:xfrm>
            <a:off x="2342750" y="3951950"/>
            <a:ext cx="6543600" cy="648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Calibri"/>
                <a:ea typeface="Calibri"/>
                <a:cs typeface="Calibri"/>
                <a:sym typeface="Calibri"/>
              </a:rPr>
              <a:t>(a) Sample Image                        (b) Pre-Processed Image</a:t>
            </a:r>
            <a:endParaRPr sz="1600">
              <a:latin typeface="Calibri"/>
              <a:ea typeface="Calibri"/>
              <a:cs typeface="Calibri"/>
              <a:sym typeface="Calibri"/>
            </a:endParaRPr>
          </a:p>
        </p:txBody>
      </p:sp>
      <p:pic>
        <p:nvPicPr>
          <p:cNvPr id="129" name="Google Shape;129;p21"/>
          <p:cNvPicPr preferRelativeResize="0"/>
          <p:nvPr/>
        </p:nvPicPr>
        <p:blipFill rotWithShape="1">
          <a:blip r:embed="rId3">
            <a:alphaModFix/>
          </a:blip>
          <a:srcRect t="7535"/>
          <a:stretch/>
        </p:blipFill>
        <p:spPr>
          <a:xfrm>
            <a:off x="2627063" y="2560050"/>
            <a:ext cx="1174125" cy="1311525"/>
          </a:xfrm>
          <a:prstGeom prst="rect">
            <a:avLst/>
          </a:prstGeom>
          <a:noFill/>
          <a:ln>
            <a:noFill/>
          </a:ln>
        </p:spPr>
      </p:pic>
      <p:pic>
        <p:nvPicPr>
          <p:cNvPr id="130" name="Google Shape;130;p21"/>
          <p:cNvPicPr preferRelativeResize="0"/>
          <p:nvPr/>
        </p:nvPicPr>
        <p:blipFill>
          <a:blip r:embed="rId4">
            <a:alphaModFix/>
          </a:blip>
          <a:stretch>
            <a:fillRect/>
          </a:stretch>
        </p:blipFill>
        <p:spPr>
          <a:xfrm>
            <a:off x="4987513" y="2546688"/>
            <a:ext cx="1174125" cy="1338244"/>
          </a:xfrm>
          <a:prstGeom prst="rect">
            <a:avLst/>
          </a:prstGeom>
          <a:noFill/>
          <a:ln>
            <a:noFill/>
          </a:ln>
        </p:spPr>
      </p:pic>
      <p:cxnSp>
        <p:nvCxnSpPr>
          <p:cNvPr id="131" name="Google Shape;131;p21"/>
          <p:cNvCxnSpPr>
            <a:stCxn id="129" idx="3"/>
            <a:endCxn id="130" idx="1"/>
          </p:cNvCxnSpPr>
          <p:nvPr/>
        </p:nvCxnSpPr>
        <p:spPr>
          <a:xfrm>
            <a:off x="3801188" y="3215813"/>
            <a:ext cx="1186200" cy="0"/>
          </a:xfrm>
          <a:prstGeom prst="straightConnector1">
            <a:avLst/>
          </a:prstGeom>
          <a:noFill/>
          <a:ln w="9525" cap="flat" cmpd="sng">
            <a:solidFill>
              <a:srgbClr val="695D46"/>
            </a:solidFill>
            <a:prstDash val="solid"/>
            <a:round/>
            <a:headEnd type="none" w="med" len="med"/>
            <a:tailEnd type="triangle" w="med" len="med"/>
          </a:ln>
        </p:spPr>
      </p:cxnSp>
      <p:sp>
        <p:nvSpPr>
          <p:cNvPr id="132" name="Google Shape;132;p21"/>
          <p:cNvSpPr txBox="1"/>
          <p:nvPr/>
        </p:nvSpPr>
        <p:spPr>
          <a:xfrm>
            <a:off x="83725" y="20850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50" dirty="0">
                <a:solidFill>
                  <a:srgbClr val="CC4125"/>
                </a:solidFill>
                <a:latin typeface="Proxima Nova"/>
                <a:ea typeface="Proxima Nova"/>
                <a:cs typeface="Proxima Nova"/>
                <a:sym typeface="Proxima Nova"/>
              </a:rPr>
              <a:t>2D Discrete Wavelet Transform</a:t>
            </a:r>
            <a:endParaRPr dirty="0"/>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latin typeface="Calibri"/>
                <a:ea typeface="Calibri"/>
                <a:cs typeface="Calibri"/>
                <a:sym typeface="Calibri"/>
              </a:rPr>
              <a:t>First, we apply a one-level, one dimensional DWT along the rows of the image. Then, we apply a one-level, one-dimensional DWT along the columns of the transformed image from the first step. As the result of these two sets of operations is a transformed image with four distinct bands:                       (a) LL, (b) LH, (c) HL and (d) HH</a:t>
            </a:r>
            <a:endParaRPr sz="1600" dirty="0">
              <a:latin typeface="Calibri"/>
              <a:ea typeface="Calibri"/>
              <a:cs typeface="Calibri"/>
              <a:sym typeface="Calibri"/>
            </a:endParaRPr>
          </a:p>
        </p:txBody>
      </p:sp>
      <p:pic>
        <p:nvPicPr>
          <p:cNvPr id="71" name="Google Shape;71;p15"/>
          <p:cNvPicPr preferRelativeResize="0"/>
          <p:nvPr/>
        </p:nvPicPr>
        <p:blipFill>
          <a:blip r:embed="rId3">
            <a:alphaModFix/>
          </a:blip>
          <a:stretch>
            <a:fillRect/>
          </a:stretch>
        </p:blipFill>
        <p:spPr>
          <a:xfrm>
            <a:off x="311700" y="2402400"/>
            <a:ext cx="8229600" cy="2057400"/>
          </a:xfrm>
          <a:prstGeom prst="rect">
            <a:avLst/>
          </a:prstGeom>
          <a:noFill/>
          <a:ln>
            <a:noFill/>
          </a:ln>
        </p:spPr>
      </p:pic>
      <p:sp>
        <p:nvSpPr>
          <p:cNvPr id="72" name="Google Shape;7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559"/>
              <a:buFont typeface="Arial"/>
              <a:buNone/>
            </a:pPr>
            <a:r>
              <a:rPr lang="en" sz="2950">
                <a:solidFill>
                  <a:srgbClr val="CC4125"/>
                </a:solidFill>
                <a:latin typeface="Proxima Nova"/>
                <a:ea typeface="Proxima Nova"/>
                <a:cs typeface="Proxima Nova"/>
                <a:sym typeface="Proxima Nova"/>
              </a:rPr>
              <a:t>Multilevel Discrete Wavelet Transform</a:t>
            </a:r>
            <a:endParaRPr sz="3040" b="1">
              <a:solidFill>
                <a:srgbClr val="EF6C00"/>
              </a:solidFill>
              <a:latin typeface="PT Sans Narrow"/>
              <a:ea typeface="PT Sans Narrow"/>
              <a:cs typeface="PT Sans Narrow"/>
              <a:sym typeface="PT Sans Narrow"/>
            </a:endParaRPr>
          </a:p>
          <a:p>
            <a:pPr marL="0" lvl="0" indent="0" algn="l" rtl="0">
              <a:spcBef>
                <a:spcPts val="0"/>
              </a:spcBef>
              <a:spcAft>
                <a:spcPts val="0"/>
              </a:spcAft>
              <a:buNone/>
            </a:pPr>
            <a:endParaRPr/>
          </a:p>
        </p:txBody>
      </p:sp>
      <p:sp>
        <p:nvSpPr>
          <p:cNvPr id="78" name="Google Shape;78;p16"/>
          <p:cNvSpPr txBox="1">
            <a:spLocks noGrp="1"/>
          </p:cNvSpPr>
          <p:nvPr>
            <p:ph type="body" idx="1"/>
          </p:nvPr>
        </p:nvSpPr>
        <p:spPr>
          <a:xfrm>
            <a:off x="317796" y="1424996"/>
            <a:ext cx="3101700" cy="3150000"/>
          </a:xfrm>
          <a:prstGeom prst="rect">
            <a:avLst/>
          </a:prstGeom>
        </p:spPr>
        <p:txBody>
          <a:bodyPr spcFirstLastPara="1" wrap="square" lIns="91425" tIns="91425" rIns="91425" bIns="91425" anchor="t" anchorCtr="0">
            <a:normAutofit lnSpcReduction="10000"/>
          </a:bodyPr>
          <a:lstStyle/>
          <a:p>
            <a:pPr marL="342900" lvl="0" algn="l" rtl="0">
              <a:spcBef>
                <a:spcPts val="0"/>
              </a:spcBef>
              <a:spcAft>
                <a:spcPts val="1200"/>
              </a:spcAft>
              <a:buClr>
                <a:schemeClr val="dk1"/>
              </a:buClr>
              <a:buSzPts val="1100"/>
              <a:buFont typeface="Arial"/>
              <a:buAutoNum type="arabicParenBoth"/>
            </a:pPr>
            <a:r>
              <a:rPr lang="en" sz="1600" dirty="0">
                <a:latin typeface="Calibri" panose="020F0502020204030204" pitchFamily="34" charset="0"/>
                <a:ea typeface="Calibri" panose="020F0502020204030204" pitchFamily="34" charset="0"/>
                <a:cs typeface="Calibri" panose="020F0502020204030204" pitchFamily="34" charset="0"/>
              </a:rPr>
              <a:t>since the one-level, two-dimensional DWT extracts only the highest frequencies in the image</a:t>
            </a:r>
            <a:endParaRPr lang="en" sz="1600" dirty="0">
              <a:latin typeface="Calibri" panose="020F0502020204030204" pitchFamily="34" charset="0"/>
              <a:ea typeface="Calibri" panose="020F0502020204030204" pitchFamily="34" charset="0"/>
              <a:cs typeface="Calibri" panose="020F0502020204030204" pitchFamily="34" charset="0"/>
              <a:sym typeface="Calibri"/>
            </a:endParaRPr>
          </a:p>
          <a:p>
            <a:pPr lvl="0" indent="-457200" algn="l" rtl="0">
              <a:spcBef>
                <a:spcPts val="0"/>
              </a:spcBef>
              <a:spcAft>
                <a:spcPts val="1200"/>
              </a:spcAft>
              <a:buClr>
                <a:schemeClr val="dk1"/>
              </a:buClr>
              <a:buSzPts val="1100"/>
              <a:buFont typeface="Arial"/>
              <a:buAutoNum type="arabicParenBoth"/>
            </a:pPr>
            <a:r>
              <a:rPr lang="en" sz="1400" dirty="0"/>
              <a:t>Additional levels of decomposition can extract lower frequency features in the image which are applied only to the LL band of the transformed image at the previous level</a:t>
            </a:r>
            <a:endParaRPr sz="2300" dirty="0">
              <a:latin typeface="Calibri"/>
              <a:ea typeface="Calibri"/>
              <a:cs typeface="Calibri"/>
              <a:sym typeface="Calibri"/>
            </a:endParaRPr>
          </a:p>
        </p:txBody>
      </p:sp>
      <p:pic>
        <p:nvPicPr>
          <p:cNvPr id="79" name="Google Shape;79;p16"/>
          <p:cNvPicPr preferRelativeResize="0"/>
          <p:nvPr/>
        </p:nvPicPr>
        <p:blipFill>
          <a:blip r:embed="rId3">
            <a:alphaModFix/>
          </a:blip>
          <a:stretch>
            <a:fillRect/>
          </a:stretch>
        </p:blipFill>
        <p:spPr>
          <a:xfrm>
            <a:off x="3413250" y="1472275"/>
            <a:ext cx="5419051" cy="3096600"/>
          </a:xfrm>
          <a:prstGeom prst="rect">
            <a:avLst/>
          </a:prstGeom>
          <a:noFill/>
          <a:ln>
            <a:noFill/>
          </a:ln>
        </p:spPr>
      </p:pic>
      <p:sp>
        <p:nvSpPr>
          <p:cNvPr id="80" name="Google Shape;8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7288"/>
              <a:buFont typeface="Arial"/>
              <a:buNone/>
            </a:pPr>
            <a:r>
              <a:rPr lang="en" sz="2950">
                <a:solidFill>
                  <a:srgbClr val="CC4125"/>
                </a:solidFill>
                <a:latin typeface="Proxima Nova"/>
                <a:ea typeface="Proxima Nova"/>
                <a:cs typeface="Proxima Nova"/>
                <a:sym typeface="Proxima Nova"/>
              </a:rPr>
              <a:t>Continuous Wavelet Transform</a:t>
            </a:r>
            <a:endParaRPr/>
          </a:p>
        </p:txBody>
      </p:sp>
      <p:sp>
        <p:nvSpPr>
          <p:cNvPr id="86" name="Google Shape;8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Calibri"/>
                <a:ea typeface="Calibri"/>
                <a:cs typeface="Calibri"/>
                <a:sym typeface="Calibri"/>
              </a:rPr>
              <a:t>The CWT of a signal f(t) is given by</a:t>
            </a:r>
            <a:endParaRPr sz="1600">
              <a:latin typeface="Calibri"/>
              <a:ea typeface="Calibri"/>
              <a:cs typeface="Calibri"/>
              <a:sym typeface="Calibri"/>
            </a:endParaRPr>
          </a:p>
          <a:p>
            <a:pPr marL="0" lvl="0" indent="0" algn="l" rtl="0">
              <a:spcBef>
                <a:spcPts val="1200"/>
              </a:spcBef>
              <a:spcAft>
                <a:spcPts val="0"/>
              </a:spcAft>
              <a:buNone/>
            </a:pPr>
            <a:endParaRPr sz="1600">
              <a:latin typeface="Calibri"/>
              <a:ea typeface="Calibri"/>
              <a:cs typeface="Calibri"/>
              <a:sym typeface="Calibri"/>
            </a:endParaRPr>
          </a:p>
          <a:p>
            <a:pPr marL="0" lvl="0" indent="0" algn="l" rtl="0">
              <a:spcBef>
                <a:spcPts val="1200"/>
              </a:spcBef>
              <a:spcAft>
                <a:spcPts val="1200"/>
              </a:spcAft>
              <a:buNone/>
            </a:pPr>
            <a:r>
              <a:rPr lang="en" sz="1600">
                <a:latin typeface="Calibri"/>
                <a:ea typeface="Calibri"/>
                <a:cs typeface="Calibri"/>
                <a:sym typeface="Calibri"/>
              </a:rPr>
              <a:t>We uses the morlet wavelet for computing the cwt coefficients </a:t>
            </a:r>
            <a:endParaRPr sz="1600">
              <a:latin typeface="Calibri"/>
              <a:ea typeface="Calibri"/>
              <a:cs typeface="Calibri"/>
              <a:sym typeface="Calibri"/>
            </a:endParaRPr>
          </a:p>
        </p:txBody>
      </p:sp>
      <p:pic>
        <p:nvPicPr>
          <p:cNvPr id="87" name="Google Shape;87;p17"/>
          <p:cNvPicPr preferRelativeResize="0"/>
          <p:nvPr/>
        </p:nvPicPr>
        <p:blipFill>
          <a:blip r:embed="rId3">
            <a:alphaModFix/>
          </a:blip>
          <a:stretch>
            <a:fillRect/>
          </a:stretch>
        </p:blipFill>
        <p:spPr>
          <a:xfrm>
            <a:off x="1225475" y="2841650"/>
            <a:ext cx="6278150" cy="1727225"/>
          </a:xfrm>
          <a:prstGeom prst="rect">
            <a:avLst/>
          </a:prstGeom>
          <a:noFill/>
          <a:ln>
            <a:noFill/>
          </a:ln>
        </p:spPr>
      </p:pic>
      <p:pic>
        <p:nvPicPr>
          <p:cNvPr id="88" name="Google Shape;88;p17" title="[89,89,89,&quot;https://www.codecogs.com/eqnedit.php?latex=CWT_%7B(a%2Cb)%7D%20%5C%3B%20%3D%20%5C%3B%20(f%2C%5Cpsi_%7Ba%2Cb%7D)%20%3D%20%5Cfrac%7B1%7D%7B%5Csqrt%7Ba%7D%7D%20%20%5Cint_%7B-%5Cinfty%7D%5E%7B%5Cinfty%7D%20f(t).%5Cpsi*%5Cfrac%7B(t-b)%7D%7Ba%7D%20%5C%2Cdt#0&quot;]"/>
          <p:cNvPicPr preferRelativeResize="0"/>
          <p:nvPr/>
        </p:nvPicPr>
        <p:blipFill>
          <a:blip r:embed="rId4">
            <a:alphaModFix/>
          </a:blip>
          <a:stretch>
            <a:fillRect/>
          </a:stretch>
        </p:blipFill>
        <p:spPr>
          <a:xfrm>
            <a:off x="2384050" y="1563225"/>
            <a:ext cx="4150354" cy="453600"/>
          </a:xfrm>
          <a:prstGeom prst="rect">
            <a:avLst/>
          </a:prstGeom>
          <a:noFill/>
          <a:ln>
            <a:noFill/>
          </a:ln>
        </p:spPr>
      </p:pic>
      <p:pic>
        <p:nvPicPr>
          <p:cNvPr id="89" name="Google Shape;89;p17" title="[89,89,89,&quot;https://www.codecogs.com/eqnedit.php?latex=%5Cpsi(t)%20%5C%3B%20%3D%20%5C%3B%20e%5E%7Bjw_0t%7D%20e%5E%7B-%5Cfrac%7Bt%5E2%7D%7B2%7D%7D%20#0&quot;]"/>
          <p:cNvPicPr preferRelativeResize="0"/>
          <p:nvPr/>
        </p:nvPicPr>
        <p:blipFill>
          <a:blip r:embed="rId5">
            <a:alphaModFix/>
          </a:blip>
          <a:stretch>
            <a:fillRect/>
          </a:stretch>
        </p:blipFill>
        <p:spPr>
          <a:xfrm>
            <a:off x="3617538" y="2450075"/>
            <a:ext cx="1908924" cy="391575"/>
          </a:xfrm>
          <a:prstGeom prst="rect">
            <a:avLst/>
          </a:prstGeom>
          <a:noFill/>
          <a:ln>
            <a:noFill/>
          </a:ln>
        </p:spPr>
      </p:pic>
      <p:sp>
        <p:nvSpPr>
          <p:cNvPr id="90" name="Google Shape;9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559"/>
              <a:buFont typeface="Arial"/>
              <a:buNone/>
            </a:pPr>
            <a:r>
              <a:rPr lang="en" sz="2950">
                <a:solidFill>
                  <a:srgbClr val="CC4125"/>
                </a:solidFill>
                <a:latin typeface="Proxima Nova"/>
                <a:ea typeface="Proxima Nova"/>
                <a:cs typeface="Proxima Nova"/>
                <a:sym typeface="Proxima Nova"/>
              </a:rPr>
              <a:t>Multiresolution Technique for Feature Extraction</a:t>
            </a:r>
            <a:endParaRPr/>
          </a:p>
        </p:txBody>
      </p:sp>
      <p:pic>
        <p:nvPicPr>
          <p:cNvPr id="96" name="Google Shape;96;p18"/>
          <p:cNvPicPr preferRelativeResize="0"/>
          <p:nvPr/>
        </p:nvPicPr>
        <p:blipFill>
          <a:blip r:embed="rId3">
            <a:alphaModFix/>
          </a:blip>
          <a:stretch>
            <a:fillRect/>
          </a:stretch>
        </p:blipFill>
        <p:spPr>
          <a:xfrm>
            <a:off x="505500" y="918812"/>
            <a:ext cx="7194251" cy="3305876"/>
          </a:xfrm>
          <a:prstGeom prst="rect">
            <a:avLst/>
          </a:prstGeom>
          <a:noFill/>
          <a:ln>
            <a:noFill/>
          </a:ln>
        </p:spPr>
      </p:pic>
      <p:sp>
        <p:nvSpPr>
          <p:cNvPr id="97" name="Google Shape;97;p18"/>
          <p:cNvSpPr txBox="1"/>
          <p:nvPr/>
        </p:nvSpPr>
        <p:spPr>
          <a:xfrm>
            <a:off x="2320525" y="4624050"/>
            <a:ext cx="399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Open Sans"/>
                <a:ea typeface="Open Sans"/>
                <a:cs typeface="Open Sans"/>
                <a:sym typeface="Open Sans"/>
              </a:rPr>
              <a:t>Scattering Wavelet Network</a:t>
            </a:r>
            <a:endParaRPr>
              <a:latin typeface="Open Sans"/>
              <a:ea typeface="Open Sans"/>
              <a:cs typeface="Open Sans"/>
              <a:sym typeface="Open Sans"/>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50">
                <a:solidFill>
                  <a:srgbClr val="CC4125"/>
                </a:solidFill>
                <a:latin typeface="Proxima Nova"/>
                <a:ea typeface="Proxima Nova"/>
                <a:cs typeface="Proxima Nova"/>
                <a:sym typeface="Proxima Nova"/>
              </a:rPr>
              <a:t>First and Second-order Scattering Coefficients</a:t>
            </a:r>
            <a:endParaRPr/>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(a): Image X(u) of a Fingerprint Images. (b): Array of scattering vectors              , for m = 1 and u sampled at intervals     = 8. (c): Scattering vectors              , for m = 2.</a:t>
            </a:r>
            <a:endParaRPr/>
          </a:p>
        </p:txBody>
      </p:sp>
      <p:pic>
        <p:nvPicPr>
          <p:cNvPr id="105" name="Google Shape;105;p19"/>
          <p:cNvPicPr preferRelativeResize="0"/>
          <p:nvPr/>
        </p:nvPicPr>
        <p:blipFill>
          <a:blip r:embed="rId3">
            <a:alphaModFix/>
          </a:blip>
          <a:stretch>
            <a:fillRect/>
          </a:stretch>
        </p:blipFill>
        <p:spPr>
          <a:xfrm>
            <a:off x="3215950" y="2591172"/>
            <a:ext cx="5616350" cy="1977700"/>
          </a:xfrm>
          <a:prstGeom prst="rect">
            <a:avLst/>
          </a:prstGeom>
          <a:noFill/>
          <a:ln>
            <a:noFill/>
          </a:ln>
        </p:spPr>
      </p:pic>
      <p:pic>
        <p:nvPicPr>
          <p:cNvPr id="106" name="Google Shape;106;p19" title="[89,89,89,&quot;https://www.codecogs.com/eqnedit.php?latex=2%5EJ#0&quot;]"/>
          <p:cNvPicPr preferRelativeResize="0"/>
          <p:nvPr/>
        </p:nvPicPr>
        <p:blipFill>
          <a:blip r:embed="rId4">
            <a:alphaModFix/>
          </a:blip>
          <a:stretch>
            <a:fillRect/>
          </a:stretch>
        </p:blipFill>
        <p:spPr>
          <a:xfrm>
            <a:off x="4101625" y="1591200"/>
            <a:ext cx="195980" cy="191725"/>
          </a:xfrm>
          <a:prstGeom prst="rect">
            <a:avLst/>
          </a:prstGeom>
          <a:noFill/>
          <a:ln>
            <a:noFill/>
          </a:ln>
        </p:spPr>
      </p:pic>
      <p:pic>
        <p:nvPicPr>
          <p:cNvPr id="107" name="Google Shape;107;p19" title="[89,89,89,&quot;https://www.codecogs.com/eqnedit.php?latex=S_J%5Bp%5DX(u)#0&quot;]"/>
          <p:cNvPicPr preferRelativeResize="0"/>
          <p:nvPr/>
        </p:nvPicPr>
        <p:blipFill>
          <a:blip r:embed="rId5">
            <a:alphaModFix/>
          </a:blip>
          <a:stretch>
            <a:fillRect/>
          </a:stretch>
        </p:blipFill>
        <p:spPr>
          <a:xfrm>
            <a:off x="7635100" y="1301850"/>
            <a:ext cx="800950" cy="191725"/>
          </a:xfrm>
          <a:prstGeom prst="rect">
            <a:avLst/>
          </a:prstGeom>
          <a:noFill/>
          <a:ln>
            <a:noFill/>
          </a:ln>
        </p:spPr>
      </p:pic>
      <p:pic>
        <p:nvPicPr>
          <p:cNvPr id="108" name="Google Shape;108;p19" title="[89,89,89,&quot;https://www.codecogs.com/eqnedit.php?latex=S_J%5Bp%5DX(u)#0&quot;]"/>
          <p:cNvPicPr preferRelativeResize="0"/>
          <p:nvPr/>
        </p:nvPicPr>
        <p:blipFill>
          <a:blip r:embed="rId5">
            <a:alphaModFix/>
          </a:blip>
          <a:stretch>
            <a:fillRect/>
          </a:stretch>
        </p:blipFill>
        <p:spPr>
          <a:xfrm>
            <a:off x="7124725" y="1637875"/>
            <a:ext cx="800950" cy="191725"/>
          </a:xfrm>
          <a:prstGeom prst="rect">
            <a:avLst/>
          </a:prstGeom>
          <a:noFill/>
          <a:ln>
            <a:noFill/>
          </a:ln>
        </p:spPr>
      </p:pic>
      <p:sp>
        <p:nvSpPr>
          <p:cNvPr id="109" name="Google Shape;109;p19"/>
          <p:cNvSpPr txBox="1"/>
          <p:nvPr/>
        </p:nvSpPr>
        <p:spPr>
          <a:xfrm>
            <a:off x="224025" y="2256475"/>
            <a:ext cx="2991900" cy="14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rPr>
              <a:t>Extract the scattering coefficients from the   image up to the 2nd order (2nd layers of scatnet)</a:t>
            </a:r>
            <a:endParaRPr/>
          </a:p>
        </p:txBody>
      </p:sp>
      <p:sp>
        <p:nvSpPr>
          <p:cNvPr id="110" name="Google Shape;11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50">
                <a:solidFill>
                  <a:srgbClr val="CC4125"/>
                </a:solidFill>
                <a:latin typeface="Proxima Nova"/>
                <a:ea typeface="Proxima Nova"/>
                <a:cs typeface="Proxima Nova"/>
                <a:sym typeface="Proxima Nova"/>
              </a:rPr>
              <a:t>First Layer With Spatial Wavelets</a:t>
            </a:r>
            <a:endParaRPr sz="2950">
              <a:solidFill>
                <a:srgbClr val="CC4125"/>
              </a:solidFill>
              <a:latin typeface="Proxima Nova"/>
              <a:ea typeface="Proxima Nova"/>
              <a:cs typeface="Proxima Nova"/>
              <a:sym typeface="Proxima Nova"/>
            </a:endParaRPr>
          </a:p>
        </p:txBody>
      </p:sp>
      <p:sp>
        <p:nvSpPr>
          <p:cNvPr id="116" name="Google Shape;11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latin typeface="Calibri"/>
                <a:ea typeface="Calibri"/>
                <a:cs typeface="Calibri"/>
                <a:sym typeface="Calibri"/>
              </a:rPr>
              <a:t>Quadrature phase complex Morlet wavelets         , dilated (along rows) and rotated (along columns). Their real and imaginary parts are shown on the left and on the right, respectively.</a:t>
            </a:r>
            <a:endParaRPr>
              <a:latin typeface="Calibri"/>
              <a:ea typeface="Calibri"/>
              <a:cs typeface="Calibri"/>
              <a:sym typeface="Calibri"/>
            </a:endParaRPr>
          </a:p>
        </p:txBody>
      </p:sp>
      <p:pic>
        <p:nvPicPr>
          <p:cNvPr id="117" name="Google Shape;117;p20"/>
          <p:cNvPicPr preferRelativeResize="0"/>
          <p:nvPr/>
        </p:nvPicPr>
        <p:blipFill>
          <a:blip r:embed="rId3">
            <a:alphaModFix/>
          </a:blip>
          <a:stretch>
            <a:fillRect/>
          </a:stretch>
        </p:blipFill>
        <p:spPr>
          <a:xfrm>
            <a:off x="1849038" y="2571750"/>
            <a:ext cx="5445925" cy="2081650"/>
          </a:xfrm>
          <a:prstGeom prst="rect">
            <a:avLst/>
          </a:prstGeom>
          <a:noFill/>
          <a:ln>
            <a:noFill/>
          </a:ln>
        </p:spPr>
      </p:pic>
      <p:pic>
        <p:nvPicPr>
          <p:cNvPr id="118" name="Google Shape;118;p20" title="[89,89,89,&quot;https://www.codecogs.com/eqnedit.php?latex=%5Cpsi_%7Bj%2C%5Ctheta%7D#0&quot;]"/>
          <p:cNvPicPr preferRelativeResize="0"/>
          <p:nvPr/>
        </p:nvPicPr>
        <p:blipFill>
          <a:blip r:embed="rId4">
            <a:alphaModFix/>
          </a:blip>
          <a:stretch>
            <a:fillRect/>
          </a:stretch>
        </p:blipFill>
        <p:spPr>
          <a:xfrm>
            <a:off x="4521725" y="1311200"/>
            <a:ext cx="357825" cy="247725"/>
          </a:xfrm>
          <a:prstGeom prst="rect">
            <a:avLst/>
          </a:prstGeom>
          <a:noFill/>
          <a:ln>
            <a:noFill/>
          </a:ln>
        </p:spPr>
      </p:pic>
      <p:sp>
        <p:nvSpPr>
          <p:cNvPr id="119" name="Google Shape;11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1240</Words>
  <Application>Microsoft Office PowerPoint</Application>
  <PresentationFormat>On-screen Show (16:9)</PresentationFormat>
  <Paragraphs>182</Paragraphs>
  <Slides>19</Slides>
  <Notes>19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Proxima Nova</vt:lpstr>
      <vt:lpstr>Arial</vt:lpstr>
      <vt:lpstr>Open Sans</vt:lpstr>
      <vt:lpstr>Calibri</vt:lpstr>
      <vt:lpstr>PT Sans Narrow</vt:lpstr>
      <vt:lpstr>Simple Light</vt:lpstr>
      <vt:lpstr>EE678: Wavelets Course Project  Contactless Fingerprint Recognition using Wavelets</vt:lpstr>
      <vt:lpstr>Index</vt:lpstr>
      <vt:lpstr>Dataset and Pre-Processing  </vt:lpstr>
      <vt:lpstr>2D Discrete Wavelet Transform</vt:lpstr>
      <vt:lpstr>Multilevel Discrete Wavelet Transform </vt:lpstr>
      <vt:lpstr>Continuous Wavelet Transform</vt:lpstr>
      <vt:lpstr>Multiresolution Technique for Feature Extraction</vt:lpstr>
      <vt:lpstr>First and Second-order Scattering Coefficients</vt:lpstr>
      <vt:lpstr>First Layer With Spatial Wavelets</vt:lpstr>
      <vt:lpstr>Triplet Loss Function and Learning</vt:lpstr>
      <vt:lpstr>Siamese  Network</vt:lpstr>
      <vt:lpstr>Making Genuine and Imposter Pair</vt:lpstr>
      <vt:lpstr>Making Genuine and Imposter Pair</vt:lpstr>
      <vt:lpstr>Matching two Fingerprints</vt:lpstr>
      <vt:lpstr>Matching using Multiples Prints</vt:lpstr>
      <vt:lpstr>Demo- Identification and Verification</vt:lpstr>
      <vt:lpstr>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EE678: Wavelets Course Project  Contactless Fingerprint Recognition using Wavelets</dc:title>
  <cp:lastModifiedBy>Badal Varshney</cp:lastModifiedBy>
  <cp:revision>4</cp:revision>
  <dcterms:modified xsi:type="dcterms:W3CDTF">2022-11-15T08:56:40Z</dcterms:modified>
</cp:coreProperties>
</file>