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1" r:id="rId3"/>
    <p:sldId id="283" r:id="rId4"/>
    <p:sldId id="260" r:id="rId5"/>
    <p:sldId id="262" r:id="rId6"/>
    <p:sldId id="264" r:id="rId7"/>
    <p:sldId id="265" r:id="rId8"/>
    <p:sldId id="284" r:id="rId9"/>
    <p:sldId id="266" r:id="rId10"/>
    <p:sldId id="267" r:id="rId11"/>
    <p:sldId id="268" r:id="rId12"/>
    <p:sldId id="269" r:id="rId13"/>
    <p:sldId id="270" r:id="rId14"/>
    <p:sldId id="271" r:id="rId15"/>
    <p:sldId id="285" r:id="rId16"/>
    <p:sldId id="272" r:id="rId17"/>
    <p:sldId id="273" r:id="rId18"/>
    <p:sldId id="274" r:id="rId19"/>
    <p:sldId id="275" r:id="rId20"/>
    <p:sldId id="276" r:id="rId21"/>
    <p:sldId id="279" r:id="rId22"/>
    <p:sldId id="277" r:id="rId23"/>
    <p:sldId id="278" r:id="rId24"/>
    <p:sldId id="281" r:id="rId25"/>
    <p:sldId id="282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5AC187C-BE0D-4C93-A099-226FA71ACA28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7FD1FE7-8606-45EA-BE33-D245977C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21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187C-BE0D-4C93-A099-226FA71ACA28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1FE7-8606-45EA-BE33-D245977C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7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187C-BE0D-4C93-A099-226FA71ACA28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1FE7-8606-45EA-BE33-D245977C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409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187C-BE0D-4C93-A099-226FA71ACA28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1FE7-8606-45EA-BE33-D245977C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052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187C-BE0D-4C93-A099-226FA71ACA28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1FE7-8606-45EA-BE33-D245977C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072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187C-BE0D-4C93-A099-226FA71ACA28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1FE7-8606-45EA-BE33-D245977C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738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187C-BE0D-4C93-A099-226FA71ACA28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1FE7-8606-45EA-BE33-D245977C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557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5AC187C-BE0D-4C93-A099-226FA71ACA28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1FE7-8606-45EA-BE33-D245977C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03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5AC187C-BE0D-4C93-A099-226FA71ACA28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1FE7-8606-45EA-BE33-D245977C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52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187C-BE0D-4C93-A099-226FA71ACA28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1FE7-8606-45EA-BE33-D245977C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5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187C-BE0D-4C93-A099-226FA71ACA28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1FE7-8606-45EA-BE33-D245977C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15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187C-BE0D-4C93-A099-226FA71ACA28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1FE7-8606-45EA-BE33-D245977C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03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187C-BE0D-4C93-A099-226FA71ACA28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1FE7-8606-45EA-BE33-D245977C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90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187C-BE0D-4C93-A099-226FA71ACA28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1FE7-8606-45EA-BE33-D245977C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02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187C-BE0D-4C93-A099-226FA71ACA28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1FE7-8606-45EA-BE33-D245977C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88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187C-BE0D-4C93-A099-226FA71ACA28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1FE7-8606-45EA-BE33-D245977C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76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187C-BE0D-4C93-A099-226FA71ACA28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1FE7-8606-45EA-BE33-D245977C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35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5AC187C-BE0D-4C93-A099-226FA71ACA28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7FD1FE7-8606-45EA-BE33-D245977C0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59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1FAB4-38FC-73C7-3521-779C05790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793" y="599546"/>
            <a:ext cx="8825658" cy="1929165"/>
          </a:xfrm>
        </p:spPr>
        <p:txBody>
          <a:bodyPr/>
          <a:lstStyle/>
          <a:p>
            <a:r>
              <a:rPr lang="en-US" sz="5400" b="1" dirty="0">
                <a:solidFill>
                  <a:schemeClr val="bg1"/>
                </a:solidFill>
              </a:rPr>
              <a:t>HEALTHCARE ANALYSIS PROJECT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4FBF1-F603-4D54-CA84-D833BFC1D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793" y="2830177"/>
            <a:ext cx="3437365" cy="3110089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000" b="1" dirty="0">
                <a:solidFill>
                  <a:schemeClr val="accent4"/>
                </a:solidFill>
              </a:rPr>
              <a:t>BY group – 4</a:t>
            </a:r>
          </a:p>
          <a:p>
            <a:pPr algn="ctr"/>
            <a:r>
              <a:rPr lang="en-US" sz="2400" b="1" dirty="0">
                <a:solidFill>
                  <a:schemeClr val="accent4"/>
                </a:solidFill>
              </a:rPr>
              <a:t>MEMBERS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</a:p>
          <a:p>
            <a:pPr algn="ctr"/>
            <a:r>
              <a:rPr lang="en-IN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MD SOHAIL</a:t>
            </a:r>
          </a:p>
          <a:p>
            <a:pPr algn="ctr"/>
            <a:r>
              <a:rPr lang="en-IN" b="1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Preetham</a:t>
            </a:r>
            <a:r>
              <a:rPr lang="en-IN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chary</a:t>
            </a:r>
            <a:endParaRPr lang="en-US" sz="1800" b="1" dirty="0">
              <a:solidFill>
                <a:schemeClr val="bg1"/>
              </a:solidFill>
            </a:endParaRPr>
          </a:p>
          <a:p>
            <a:pPr algn="ctr"/>
            <a:r>
              <a:rPr lang="en-IN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Badal Kumar Nath </a:t>
            </a:r>
            <a:r>
              <a:rPr lang="en-IN" b="1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sharma</a:t>
            </a:r>
            <a:endParaRPr lang="en-US" sz="1800" b="1" dirty="0">
              <a:solidFill>
                <a:schemeClr val="bg1"/>
              </a:solidFill>
            </a:endParaRPr>
          </a:p>
          <a:p>
            <a:pPr algn="ctr"/>
            <a:r>
              <a:rPr lang="en-IN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Rohit Bharat Gaikwad</a:t>
            </a:r>
            <a:endParaRPr lang="en-US" sz="1800" b="1" dirty="0">
              <a:solidFill>
                <a:schemeClr val="bg1"/>
              </a:solidFill>
            </a:endParaRPr>
          </a:p>
          <a:p>
            <a:pPr algn="ctr"/>
            <a:r>
              <a:rPr lang="en-IN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Prashant Sharma</a:t>
            </a:r>
          </a:p>
          <a:p>
            <a:pPr algn="ctr"/>
            <a:r>
              <a:rPr lang="en-IN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Akshay Ravindra Patil</a:t>
            </a:r>
            <a:endParaRPr lang="en-US" sz="1800" b="1" dirty="0">
              <a:solidFill>
                <a:schemeClr val="bg1"/>
              </a:solidFill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90717-D45B-CF10-912B-ADC9CD132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366" y="1822134"/>
            <a:ext cx="6820597" cy="411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31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DA67-4709-3437-7CB4-E2C5F45C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INSIGHTS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D11E80-A206-76BF-24A9-0BD8CF60C5A8}"/>
              </a:ext>
            </a:extLst>
          </p:cNvPr>
          <p:cNvSpPr txBox="1"/>
          <p:nvPr/>
        </p:nvSpPr>
        <p:spPr>
          <a:xfrm>
            <a:off x="880533" y="2968978"/>
            <a:ext cx="76877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KPI – 2 PROFIT VS NON-PROFIT</a:t>
            </a: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Total Count of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Profit is 6854 and for Non-Profit is 869.</a:t>
            </a: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 Main reason for those Chain Organization who has much more Profits is </a:t>
            </a: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  because of High Quality Treatments, also provides high class services </a:t>
            </a: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  to their patients. </a:t>
            </a:r>
          </a:p>
        </p:txBody>
      </p:sp>
    </p:spTree>
    <p:extLst>
      <p:ext uri="{BB962C8B-B14F-4D97-AF65-F5344CB8AC3E}">
        <p14:creationId xmlns:p14="http://schemas.microsoft.com/office/powerpoint/2010/main" val="2782094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9AEA-5DD5-E8A6-C684-4C4DD377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KPI-3 </a:t>
            </a:r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Chain Organizations </a:t>
            </a:r>
            <a:r>
              <a:rPr lang="en-IN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w.r.t.</a:t>
            </a:r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 Total Performance Score as No Score</a:t>
            </a:r>
            <a:b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  <p:pic>
        <p:nvPicPr>
          <p:cNvPr id="6" name="Picture 5" descr="A picture containing text, screenshot, design&#10;&#10;Description automatically generated">
            <a:extLst>
              <a:ext uri="{FF2B5EF4-FFF2-40B4-BE49-F238E27FC236}">
                <a16:creationId xmlns:a16="http://schemas.microsoft.com/office/drawing/2014/main" id="{B56462F4-E979-13E8-5894-4375CE0C4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83" y="2492478"/>
            <a:ext cx="10260298" cy="410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53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261C4-873D-F135-2E99-30F27170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INSIGHTS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64197F-9E79-E819-3B32-A737A6420EBD}"/>
              </a:ext>
            </a:extLst>
          </p:cNvPr>
          <p:cNvSpPr txBox="1"/>
          <p:nvPr/>
        </p:nvSpPr>
        <p:spPr>
          <a:xfrm>
            <a:off x="1154954" y="2641600"/>
            <a:ext cx="9460089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KPI - 3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Chain Organizations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w.r.t.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Total Performance Score as No Score</a:t>
            </a:r>
            <a:b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The chain organizations to strive for no score as total performance score shows a five star </a:t>
            </a:r>
            <a:b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  rating indicates that the chain organizations Fresenius Medical Care , Davita .. are </a:t>
            </a:r>
          </a:p>
          <a:p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  performing well across various metrics such as patient satisfaction, clinical quality and  </a:t>
            </a:r>
            <a:b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  financial performance .</a:t>
            </a:r>
            <a:b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endParaRPr lang="en-IN" sz="18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The average of total performance score shows that Atlantis HealthCare Group, Belmont  </a:t>
            </a:r>
          </a:p>
          <a:p>
            <a:r>
              <a:rPr lang="en-IN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 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Court Dialysis Centre has not that good performance across various metrics. So, needs </a:t>
            </a:r>
          </a:p>
          <a:p>
            <a:r>
              <a:rPr lang="en-IN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 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improvement.</a:t>
            </a:r>
          </a:p>
        </p:txBody>
      </p:sp>
    </p:spTree>
    <p:extLst>
      <p:ext uri="{BB962C8B-B14F-4D97-AF65-F5344CB8AC3E}">
        <p14:creationId xmlns:p14="http://schemas.microsoft.com/office/powerpoint/2010/main" val="1811933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AB46-C323-BD47-087E-72249834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KPI-4 No of dialysis station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text, screenshot, software">
            <a:extLst>
              <a:ext uri="{FF2B5EF4-FFF2-40B4-BE49-F238E27FC236}">
                <a16:creationId xmlns:a16="http://schemas.microsoft.com/office/drawing/2014/main" id="{798E2750-2768-2D2F-BB5D-814C278C3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23" y="2946400"/>
            <a:ext cx="8417102" cy="362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65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C0AA6-629B-8645-101B-71E2A339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KPI-4. TOP 5 DIALYSIS STATIONS BY CHAIN ORGANISATION</a:t>
            </a:r>
            <a:endParaRPr lang="en-IN" sz="3200" b="1" dirty="0"/>
          </a:p>
        </p:txBody>
      </p:sp>
      <p:pic>
        <p:nvPicPr>
          <p:cNvPr id="4" name="Picture 3" descr="A picture containing text, screenshot, colorfulness, rectangle&#10;&#10;Description automatically generated">
            <a:extLst>
              <a:ext uri="{FF2B5EF4-FFF2-40B4-BE49-F238E27FC236}">
                <a16:creationId xmlns:a16="http://schemas.microsoft.com/office/drawing/2014/main" id="{A1DD4388-BE7D-3A49-073D-5DC1BEAE4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983" y="2679347"/>
            <a:ext cx="796978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6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5E35C-0D59-99F8-AB92-B920952B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INSIGHTS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26B2C1-C796-B441-BDA8-0F8D42F9F2DE}"/>
              </a:ext>
            </a:extLst>
          </p:cNvPr>
          <p:cNvSpPr txBox="1"/>
          <p:nvPr/>
        </p:nvSpPr>
        <p:spPr>
          <a:xfrm>
            <a:off x="1535289" y="2743199"/>
            <a:ext cx="89972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KPI – 4 DIALYSIS STATION STATS.</a:t>
            </a:r>
            <a:b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States with more Dialysis Stations have better  healthcare and higher earning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capacity.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California, Texas, New York, Florida and Georgia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are the top-performing states for </a:t>
            </a: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 Dialysis Stations.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Coastal states have higher spending capacity and better healthcare than inland </a:t>
            </a: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  states.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Davita and Fresenius Medical care are the dominant chain organization with a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combined market share of 73%.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Davita and Fresenius have a significant presence in the top 5 states with the most </a:t>
            </a: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 Dialysis Stations, while other organizations operate locally.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283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A1287-9A4E-0A3C-4E90-9783FB5A9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KPI-5 No of category text-As Expect</a:t>
            </a:r>
            <a:endParaRPr lang="en-IN" dirty="0"/>
          </a:p>
        </p:txBody>
      </p:sp>
      <p:pic>
        <p:nvPicPr>
          <p:cNvPr id="4" name="Picture 3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02EBD7A2-BAB7-18CE-770B-DE1A526F7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063" y="2619904"/>
            <a:ext cx="8277050" cy="372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277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FAAA-5E9D-5B1D-CD36-8E85555D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INSIGHTS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29F6F6-7192-32D6-8FF8-20649FF4311F}"/>
              </a:ext>
            </a:extLst>
          </p:cNvPr>
          <p:cNvSpPr txBox="1"/>
          <p:nvPr/>
        </p:nvSpPr>
        <p:spPr>
          <a:xfrm>
            <a:off x="1422399" y="3149600"/>
            <a:ext cx="68862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Wingdings 3" charset="2"/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KPI – 5 NO OF CATEGORY TEXT AS EXPECTED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We have Total 8 fields of Category text as Expected.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Patient Hospitalization Category text has a more expected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values with 6818.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SWR Category text is the less Expected values with 3623.</a:t>
            </a:r>
          </a:p>
        </p:txBody>
      </p:sp>
    </p:spTree>
    <p:extLst>
      <p:ext uri="{BB962C8B-B14F-4D97-AF65-F5344CB8AC3E}">
        <p14:creationId xmlns:p14="http://schemas.microsoft.com/office/powerpoint/2010/main" val="547484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A97E-1892-8CAF-3A5A-29B38C39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KPI – 6 AVG PAYMENT REDUCTION RATE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text, receipt, line, screenshot">
            <a:extLst>
              <a:ext uri="{FF2B5EF4-FFF2-40B4-BE49-F238E27FC236}">
                <a16:creationId xmlns:a16="http://schemas.microsoft.com/office/drawing/2014/main" id="{343DC732-F20A-9957-E63E-D655B1D87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848" y="2801408"/>
            <a:ext cx="7734477" cy="332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039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61692-7180-BE3B-71E2-44A5CCDD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INSIGHTS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EF7A6-ECB1-FDEE-3D8E-BAEC092837D5}"/>
              </a:ext>
            </a:extLst>
          </p:cNvPr>
          <p:cNvSpPr txBox="1"/>
          <p:nvPr/>
        </p:nvSpPr>
        <p:spPr>
          <a:xfrm>
            <a:off x="1154953" y="3747322"/>
            <a:ext cx="96407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If a chain organization fails to meet or exceed the total performance score, it may  </a:t>
            </a:r>
            <a:br>
              <a:rPr lang="en-I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en-I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  receive a  payment reduction of up to 2%.</a:t>
            </a:r>
            <a:br>
              <a:rPr lang="en-I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endParaRPr lang="en-IN" sz="20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Here NRAA &amp; Belmont court dialysis centre INC have average payment reduction </a:t>
            </a:r>
            <a:br>
              <a:rPr lang="en-I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en-I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   2% implies they fails to meet their total performance score. This indicates that        </a:t>
            </a:r>
            <a:br>
              <a:rPr lang="en-I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en-I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   these chain organization has to focus on various metrics to enhance performance  </a:t>
            </a:r>
            <a:br>
              <a:rPr lang="en-I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en-I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   score.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942B8-8083-4FBC-A1A7-642598DE851A}"/>
              </a:ext>
            </a:extLst>
          </p:cNvPr>
          <p:cNvSpPr txBox="1"/>
          <p:nvPr/>
        </p:nvSpPr>
        <p:spPr>
          <a:xfrm>
            <a:off x="1388533" y="2946400"/>
            <a:ext cx="6141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KPI -6 Avg </a:t>
            </a:r>
            <a:r>
              <a:rPr lang="en-US" sz="2000" dirty="0">
                <a:latin typeface="Amasis MT Pro Medium" panose="02040604050005020304" pitchFamily="18" charset="0"/>
              </a:rPr>
              <a:t>payment</a:t>
            </a:r>
            <a:r>
              <a:rPr lang="en-US" dirty="0">
                <a:latin typeface="Arial Rounded MT Bold" panose="020F0704030504030204" pitchFamily="34" charset="0"/>
              </a:rPr>
              <a:t> reduction of chain organization</a:t>
            </a:r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32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60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DC131-573F-CBC7-94AF-9ED8A28E3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KPI’S </a:t>
            </a:r>
          </a:p>
        </p:txBody>
      </p:sp>
      <p:sp>
        <p:nvSpPr>
          <p:cNvPr id="34" name="TextBox 2">
            <a:extLst>
              <a:ext uri="{FF2B5EF4-FFF2-40B4-BE49-F238E27FC236}">
                <a16:creationId xmlns:a16="http://schemas.microsoft.com/office/drawing/2014/main" id="{E5CCC448-B02A-6E8E-C113-1AEDCFF8FD68}"/>
              </a:ext>
            </a:extLst>
          </p:cNvPr>
          <p:cNvSpPr txBox="1"/>
          <p:nvPr/>
        </p:nvSpPr>
        <p:spPr>
          <a:xfrm>
            <a:off x="5290077" y="437513"/>
            <a:ext cx="5502614" cy="5954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Number of Patients across various              summaries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Profit Vs Non-Profit Stats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Chain Organizations 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w.r.t.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Total Performance Score as No        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Score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Dialysis Stations Stats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# of Category Text  - As Expected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Average Payment Reduction Rate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2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CBD62-BBCE-A6CE-CBE1-800EE398F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136" y="516468"/>
            <a:ext cx="8761413" cy="706964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EXCEL MODULE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4" name="Picture 3" descr="A close-up of a graph&#10;&#10;Description automatically generated with low confidence">
            <a:extLst>
              <a:ext uri="{FF2B5EF4-FFF2-40B4-BE49-F238E27FC236}">
                <a16:creationId xmlns:a16="http://schemas.microsoft.com/office/drawing/2014/main" id="{A3EA4977-4165-3E4F-5AE2-F845FFF06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5" y="1463451"/>
            <a:ext cx="11249891" cy="541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139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1C484-9B4A-ADDF-1760-A7F74C1E1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MODULE</a:t>
            </a:r>
            <a:endParaRPr lang="en-IN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82C7874-F02F-980D-856D-061C871ED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3" y="4272069"/>
            <a:ext cx="5474644" cy="24251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2473CAF-4820-E523-DE7F-B5B1397AF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82" y="2986960"/>
            <a:ext cx="11360687" cy="125223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1694B7A-297B-4B0C-A8D4-FCF69841F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30" y="1859059"/>
            <a:ext cx="5524057" cy="109502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3F970EA-8F95-0BF3-EFDF-07DBA04EB7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0126" y="5884332"/>
            <a:ext cx="5733337" cy="81284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77C9CA-4BDA-6283-195C-90998C458C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9888" y="4127700"/>
            <a:ext cx="5620039" cy="172093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9F8836F-B16C-0894-DC43-E77C3575C2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9888" y="1859059"/>
            <a:ext cx="5796281" cy="109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60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90A38-84FA-F905-4DCB-94F6CDEFE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TABLEAU MODULE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4" name="Picture 3" descr="A close-up of a graph&#10;&#10;Description automatically generated with medium confidence">
            <a:extLst>
              <a:ext uri="{FF2B5EF4-FFF2-40B4-BE49-F238E27FC236}">
                <a16:creationId xmlns:a16="http://schemas.microsoft.com/office/drawing/2014/main" id="{2F75CE85-FFE7-9192-5CC9-3855B822B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" y="1564640"/>
            <a:ext cx="11236960" cy="526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20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0B63-8F2F-BAED-276B-34BA79328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63" y="516468"/>
            <a:ext cx="8761413" cy="706964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POWER BI MODULE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healthcare dashboard&#10;&#10;Description automatically generated with low confidence">
            <a:extLst>
              <a:ext uri="{FF2B5EF4-FFF2-40B4-BE49-F238E27FC236}">
                <a16:creationId xmlns:a16="http://schemas.microsoft.com/office/drawing/2014/main" id="{2DA5D10C-AE1D-1306-B0D8-FC1439429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4" y="1223432"/>
            <a:ext cx="11252921" cy="563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61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611B-FE60-5D3C-3C9A-2002C90A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</a:rPr>
              <a:t>Summary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E82A95-0AFD-90F5-5475-E36C68171D76}"/>
              </a:ext>
            </a:extLst>
          </p:cNvPr>
          <p:cNvSpPr txBox="1"/>
          <p:nvPr/>
        </p:nvSpPr>
        <p:spPr>
          <a:xfrm>
            <a:off x="997527" y="2715490"/>
            <a:ext cx="103354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KPI 1: Patients: California, Texas, Florida, and New York have the highest number of patients, and </a:t>
            </a:r>
            <a:b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Chain Organizations with more patients have more Dialysis Stations.</a:t>
            </a:r>
            <a:b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KPI 2: Profit vs Non-Profit: Davita has the highest  number of both Profit and  Non-profit chains,    </a:t>
            </a:r>
            <a:b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and organizations with more profits provide higher quality treatments and services.</a:t>
            </a:r>
            <a:b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KPI 3:Total Performance Score: Fresenius Medical Care, Davita are the leading chain      </a:t>
            </a:r>
            <a:b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organizations with a five-star rating in patient satisfaction, clinical quality, and financial   </a:t>
            </a:r>
            <a:b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performance, while Atlantis HealthCare Group and Belmont Court Dialysis Centre need improvement.</a:t>
            </a:r>
          </a:p>
        </p:txBody>
      </p:sp>
    </p:spTree>
    <p:extLst>
      <p:ext uri="{BB962C8B-B14F-4D97-AF65-F5344CB8AC3E}">
        <p14:creationId xmlns:p14="http://schemas.microsoft.com/office/powerpoint/2010/main" val="1386689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708E6-016B-349A-3486-1E54C8E77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</a:rPr>
              <a:t>Summary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234652-DDC9-DFB6-3079-4A809AC834A8}"/>
              </a:ext>
            </a:extLst>
          </p:cNvPr>
          <p:cNvSpPr txBox="1"/>
          <p:nvPr/>
        </p:nvSpPr>
        <p:spPr>
          <a:xfrm>
            <a:off x="831273" y="2812474"/>
            <a:ext cx="105571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KPI 4: Dialysis Stations: California, Texas, New York, Florida, and Georgia are the top-performing</a:t>
            </a:r>
            <a:b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states for Dialysis Stations, and Davita and Fresenius Medical Care are the dominant chain   </a:t>
            </a:r>
            <a:b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organizations.</a:t>
            </a:r>
          </a:p>
          <a:p>
            <a:pPr algn="just"/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KPI 5: Category Text: Patient Hospitalization Category Text has the highest expected values, while </a:t>
            </a:r>
            <a:b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SWR Category Text has the least expected values.</a:t>
            </a:r>
          </a:p>
          <a:p>
            <a:pPr algn="just"/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KPI 6: Payment Reduction: Chain organizations with no payment reduction, such as Davita and </a:t>
            </a:r>
            <a:b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Fresenius Medical Care, have a high-performance score, while Texas, California, Florida, and </a:t>
            </a:r>
            <a:b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Georgia have more payment reductions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533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7A6D-48EF-A2DC-88B3-BBD919F2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</a:rPr>
              <a:t>Conclusion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875C4C-3155-3F21-7393-9DCEF627AF42}"/>
              </a:ext>
            </a:extLst>
          </p:cNvPr>
          <p:cNvSpPr txBox="1"/>
          <p:nvPr/>
        </p:nvSpPr>
        <p:spPr>
          <a:xfrm>
            <a:off x="914400" y="2720622"/>
            <a:ext cx="98664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The states of California, Texas, Florida, and New York have the highest number of patients </a:t>
            </a:r>
            <a:b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and Dialysis Stations, indicating a need for more healthcare policies.</a:t>
            </a:r>
          </a:p>
          <a:p>
            <a:pPr algn="just"/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Davita and Fresenius Medical Care are the dominant chain organizations providing high-       </a:t>
            </a:r>
            <a:b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quality treatments and services.</a:t>
            </a:r>
          </a:p>
          <a:p>
            <a:pPr algn="just"/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Organizations with higher profits perform better, and those with no payment reductions, like </a:t>
            </a:r>
            <a:b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Davita and Fresenius Medical Care, have a high-performance score.</a:t>
            </a:r>
          </a:p>
          <a:p>
            <a:pPr algn="just"/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Atlantis HealthCare Group and Belmont Court Dialysis Centre need improvement in their </a:t>
            </a:r>
            <a:b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overall performance in all areas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517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2E351-AD53-56D5-C474-D56C52495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Introduction</a:t>
            </a:r>
          </a:p>
        </p:txBody>
      </p:sp>
      <p:sp>
        <p:nvSpPr>
          <p:cNvPr id="48" name="TextBox 2">
            <a:extLst>
              <a:ext uri="{FF2B5EF4-FFF2-40B4-BE49-F238E27FC236}">
                <a16:creationId xmlns:a16="http://schemas.microsoft.com/office/drawing/2014/main" id="{B4F255A0-D81C-2F9B-FC9F-E9FC464DA2B4}"/>
              </a:ext>
            </a:extLst>
          </p:cNvPr>
          <p:cNvSpPr txBox="1"/>
          <p:nvPr/>
        </p:nvSpPr>
        <p:spPr>
          <a:xfrm>
            <a:off x="5290077" y="437513"/>
            <a:ext cx="5502614" cy="5954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Healthcare analysis is the process of examining and evaluating data related to </a:t>
            </a:r>
            <a:b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 healthcare systems, services, policies, and outcomes to gain insights and </a:t>
            </a:r>
            <a:b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 inform decision-making.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It involves analyzing various aspects of healthcare, including clinical data, </a:t>
            </a:r>
            <a:b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 financial data, operational data, and patient data, to identify patterns, trends, </a:t>
            </a:r>
            <a:b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 and correlations that can be used to improve healthcare delivery, patient </a:t>
            </a:r>
            <a:b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 outcomes, and policy decisions.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The goals of healthcare analysis can vary depending on the context, but </a:t>
            </a:r>
            <a:b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 generaly include improving patient care, enhancing operational efficiency, </a:t>
            </a:r>
            <a:b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 optimizing resource allocation, identifying and managing health risks,   </a:t>
            </a:r>
            <a:b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 evaluating interventions and policies, and supporting evidence-based decision- </a:t>
            </a:r>
            <a:b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  making.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Healthcare analysis plays a critical role in driving evidence-based practice and </a:t>
            </a:r>
            <a:b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 policy in healthcare, enabling healthcare professionals, policymakers, and </a:t>
            </a:r>
            <a:b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 administrators to make informed decisions to improve patient outcomes and </a:t>
            </a:r>
            <a:b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 population health.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664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94FC0-CC95-5C5C-C240-C62FB5ACE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 dirty="0">
                <a:solidFill>
                  <a:srgbClr val="EBEBEB"/>
                </a:solidFill>
              </a:rPr>
              <a:t>IMPLEMRNTATION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32A7B-2861-791E-A8A2-68A1F2EC82CC}"/>
              </a:ext>
            </a:extLst>
          </p:cNvPr>
          <p:cNvSpPr txBox="1"/>
          <p:nvPr/>
        </p:nvSpPr>
        <p:spPr>
          <a:xfrm>
            <a:off x="5290077" y="437513"/>
            <a:ext cx="5502614" cy="5954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  Data Cleaning </a:t>
            </a:r>
            <a:br>
              <a:rPr 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400" b="1" u="sng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 Used Excel, Power BI, and Tableau to clean the data and ensure its quality.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 Removed any duplicate or irrelevant data to make the data set more   manageable.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 Handled any missing data by using mean imputation for numerical data and mode imputation for categorical data.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 Checked for any errors, inconsistencies, or formatting issues and resolved them.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7443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115C65-79DB-662C-FFC3-DCB1347018F0}"/>
              </a:ext>
            </a:extLst>
          </p:cNvPr>
          <p:cNvSpPr txBox="1"/>
          <p:nvPr/>
        </p:nvSpPr>
        <p:spPr>
          <a:xfrm>
            <a:off x="6475269" y="758689"/>
            <a:ext cx="5073265" cy="5340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06908">
              <a:lnSpc>
                <a:spcPct val="90000"/>
              </a:lnSpc>
              <a:spcBef>
                <a:spcPts val="890"/>
              </a:spcBef>
              <a:buClr>
                <a:schemeClr val="accent1"/>
              </a:buClr>
              <a:buSzPct val="80000"/>
            </a:pPr>
            <a:br>
              <a:rPr lang="en-US" sz="151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</a:br>
            <a:endParaRPr lang="en-US" sz="1513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defTabSz="406908">
              <a:lnSpc>
                <a:spcPct val="90000"/>
              </a:lnSpc>
              <a:spcBef>
                <a:spcPts val="89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1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   Created visualizations using Excel, Power BI, and Tableau to explore the data and identify</a:t>
            </a:r>
            <a:br>
              <a:rPr lang="en-US" sz="151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151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    patterns and trends.</a:t>
            </a:r>
            <a:br>
              <a:rPr lang="en-US" sz="151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</a:br>
            <a:endParaRPr lang="en-US" sz="1513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254318" indent="-254318" defTabSz="406908">
              <a:lnSpc>
                <a:spcPct val="90000"/>
              </a:lnSpc>
              <a:spcBef>
                <a:spcPts val="89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1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Used various visualization types, such as scatterplots, histograms, and bar charts, to highlight different aspects of the data </a:t>
            </a:r>
            <a:br>
              <a:rPr lang="en-US" sz="151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n-US" sz="151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151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Used a combination of static and interactive visualizations to engage the audience and promote understanding of the data.</a:t>
            </a:r>
          </a:p>
          <a:p>
            <a:pPr marL="254318" indent="-254318" defTabSz="406908">
              <a:lnSpc>
                <a:spcPct val="90000"/>
              </a:lnSpc>
              <a:spcBef>
                <a:spcPts val="89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13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254318" indent="-254318" defTabSz="406908">
              <a:lnSpc>
                <a:spcPct val="90000"/>
              </a:lnSpc>
              <a:spcBef>
                <a:spcPts val="89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1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Used color, size, and other visual cues to highlight key patterns and trends in the data.</a:t>
            </a:r>
          </a:p>
          <a:p>
            <a:pPr marL="254318" indent="-254318" defTabSz="406908">
              <a:lnSpc>
                <a:spcPct val="90000"/>
              </a:lnSpc>
              <a:spcBef>
                <a:spcPts val="89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13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254318" indent="-254318" defTabSz="406908">
              <a:lnSpc>
                <a:spcPct val="90000"/>
              </a:lnSpc>
              <a:spcBef>
                <a:spcPts val="89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1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Provided an interpretation of each visualization, highlighting key insights and any</a:t>
            </a:r>
            <a:br>
              <a:rPr lang="en-US" sz="151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151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significant observations.</a:t>
            </a:r>
            <a:endParaRPr lang="en-US" sz="170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52B3D0-08B4-5A2D-E0CF-79FA6DDFA440}"/>
              </a:ext>
            </a:extLst>
          </p:cNvPr>
          <p:cNvSpPr txBox="1"/>
          <p:nvPr/>
        </p:nvSpPr>
        <p:spPr>
          <a:xfrm>
            <a:off x="3008758" y="2623767"/>
            <a:ext cx="2467342" cy="3662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06908">
              <a:spcAft>
                <a:spcPts val="600"/>
              </a:spcAft>
            </a:pPr>
            <a:r>
              <a:rPr lang="en-US" sz="178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VISUALIZATION</a:t>
            </a:r>
            <a:endParaRPr lang="en-IN" sz="2000" b="1"/>
          </a:p>
        </p:txBody>
      </p:sp>
    </p:spTree>
    <p:extLst>
      <p:ext uri="{BB962C8B-B14F-4D97-AF65-F5344CB8AC3E}">
        <p14:creationId xmlns:p14="http://schemas.microsoft.com/office/powerpoint/2010/main" val="277483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855C1-A215-0821-8B28-6E4E4D3F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69818"/>
            <a:ext cx="8761413" cy="710814"/>
          </a:xfrm>
        </p:spPr>
        <p:txBody>
          <a:bodyPr/>
          <a:lstStyle/>
          <a:p>
            <a:r>
              <a:rPr lang="en-IN" sz="3600" b="1" dirty="0">
                <a:solidFill>
                  <a:schemeClr val="bg1"/>
                </a:solidFill>
                <a:cs typeface="Arial" panose="020B0604020202020204" pitchFamily="34" charset="0"/>
              </a:rPr>
              <a:t>KPI – 1 Number of Patients across various summaries</a:t>
            </a:r>
            <a:br>
              <a:rPr lang="en-IN" sz="3600" b="1" dirty="0">
                <a:solidFill>
                  <a:schemeClr val="bg1"/>
                </a:solidFill>
                <a:cs typeface="Arial" panose="020B0604020202020204" pitchFamily="34" charset="0"/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028CDF8-8B02-2713-7624-899BBFB67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visualiation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A picture containing text, screenshot, software, multimedia software">
            <a:extLst>
              <a:ext uri="{FF2B5EF4-FFF2-40B4-BE49-F238E27FC236}">
                <a16:creationId xmlns:a16="http://schemas.microsoft.com/office/drawing/2014/main" id="{330EC3DC-D80B-8999-5554-E8C71850B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53" y="2150202"/>
            <a:ext cx="9218407" cy="458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047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ED57-41DA-DF77-5A8C-140B9988E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Kpi-1.number of patients across various summaries by state</a:t>
            </a:r>
            <a:endParaRPr lang="en-IN" sz="3200" b="1" dirty="0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graph">
            <a:extLst>
              <a:ext uri="{FF2B5EF4-FFF2-40B4-BE49-F238E27FC236}">
                <a16:creationId xmlns:a16="http://schemas.microsoft.com/office/drawing/2014/main" id="{756CD938-0C09-F0AA-5003-9CD34F803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14" y="2820035"/>
            <a:ext cx="10315575" cy="338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54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1CE4-15CD-3D0C-3804-0FB81171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INSIGHTS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DB0E93-5DD4-3F85-FE19-9D0BAF3D8160}"/>
              </a:ext>
            </a:extLst>
          </p:cNvPr>
          <p:cNvSpPr txBox="1"/>
          <p:nvPr/>
        </p:nvSpPr>
        <p:spPr>
          <a:xfrm>
            <a:off x="1399822" y="2731911"/>
            <a:ext cx="7992533" cy="367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KPI – 1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Number of Patients across various summaries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Chain Organizations with Higher Number of Patients in Various summaries  </a:t>
            </a:r>
            <a:br>
              <a:rPr lang="en-US" sz="18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  have more No of Dialysis Stations.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California, Texas, Florida and New York are the States with Highest number </a:t>
            </a:r>
            <a:br>
              <a:rPr lang="en-US" sz="18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  of patients and so more Healthcare facilities needed.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Survival Summary shows a supremacy in total number of patients and   </a:t>
            </a:r>
            <a:br>
              <a:rPr lang="en-US" sz="18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  </a:t>
            </a:r>
            <a:r>
              <a:rPr lang="en-US" sz="1800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nPCR</a:t>
            </a:r>
            <a:r>
              <a:rPr lang="en-US" sz="18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summary is the least.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According to Patients Hospitalization Summary Satellite Healthcare Central </a:t>
            </a:r>
            <a:br>
              <a:rPr lang="en-US" sz="18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 States LLC Is the top Profitable Facility.</a:t>
            </a:r>
          </a:p>
        </p:txBody>
      </p:sp>
    </p:spTree>
    <p:extLst>
      <p:ext uri="{BB962C8B-B14F-4D97-AF65-F5344CB8AC3E}">
        <p14:creationId xmlns:p14="http://schemas.microsoft.com/office/powerpoint/2010/main" val="1672407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8048-190D-20B4-5AB8-19565493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KPI-2 PROFIT VS NON-PROFIT</a:t>
            </a:r>
            <a:endParaRPr lang="en-IN" dirty="0"/>
          </a:p>
        </p:txBody>
      </p:sp>
      <p:pic>
        <p:nvPicPr>
          <p:cNvPr id="4" name="Picture 3" descr="A picture containing text, number, software, font&#10;&#10;Description automatically generated">
            <a:extLst>
              <a:ext uri="{FF2B5EF4-FFF2-40B4-BE49-F238E27FC236}">
                <a16:creationId xmlns:a16="http://schemas.microsoft.com/office/drawing/2014/main" id="{D1DF48CF-3EF7-6E16-B46A-D55CDED4E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303" y="2513371"/>
            <a:ext cx="4719375" cy="422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35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241</TotalTime>
  <Words>1354</Words>
  <Application>Microsoft Office PowerPoint</Application>
  <PresentationFormat>Widescreen</PresentationFormat>
  <Paragraphs>106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Amasis MT Pro Medium</vt:lpstr>
      <vt:lpstr>Arial</vt:lpstr>
      <vt:lpstr>Arial Rounded MT Bold</vt:lpstr>
      <vt:lpstr>Calibri</vt:lpstr>
      <vt:lpstr>Century Gothic</vt:lpstr>
      <vt:lpstr>Söhne</vt:lpstr>
      <vt:lpstr>Wingdings 3</vt:lpstr>
      <vt:lpstr>Ion Boardroom</vt:lpstr>
      <vt:lpstr>HEALTHCARE ANALYSIS PROJECT</vt:lpstr>
      <vt:lpstr>KPI’S </vt:lpstr>
      <vt:lpstr>Introduction</vt:lpstr>
      <vt:lpstr>IMPLEMRNTATION</vt:lpstr>
      <vt:lpstr>PowerPoint Presentation</vt:lpstr>
      <vt:lpstr>KPI – 1 Number of Patients across various summaries </vt:lpstr>
      <vt:lpstr>Kpi-1.number of patients across various summaries by state</vt:lpstr>
      <vt:lpstr>INSIGHTS</vt:lpstr>
      <vt:lpstr>KPI-2 PROFIT VS NON-PROFIT</vt:lpstr>
      <vt:lpstr>INSIGHTS</vt:lpstr>
      <vt:lpstr>KPI-3 Chain Organizations w.r.t. Total Performance Score as No Score </vt:lpstr>
      <vt:lpstr>INSIGHTS</vt:lpstr>
      <vt:lpstr>KPI-4 No of dialysis station</vt:lpstr>
      <vt:lpstr>KPI-4. TOP 5 DIALYSIS STATIONS BY CHAIN ORGANISATION</vt:lpstr>
      <vt:lpstr>INSIGHTS</vt:lpstr>
      <vt:lpstr>KPI-5 No of category text-As Expect</vt:lpstr>
      <vt:lpstr>INSIGHTS</vt:lpstr>
      <vt:lpstr>KPI – 6 AVG PAYMENT REDUCTION RATE</vt:lpstr>
      <vt:lpstr>INSIGHTS</vt:lpstr>
      <vt:lpstr>EXCEL MODULE</vt:lpstr>
      <vt:lpstr>SQL MODULE</vt:lpstr>
      <vt:lpstr>TABLEAU MODULE</vt:lpstr>
      <vt:lpstr>POWER BI MODULE</vt:lpstr>
      <vt:lpstr>Summary</vt:lpstr>
      <vt:lpstr>Summary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ANALYSIS PROJECT</dc:title>
  <dc:creator>Md Sohail</dc:creator>
  <cp:lastModifiedBy>Prashant Sharma</cp:lastModifiedBy>
  <cp:revision>14</cp:revision>
  <dcterms:created xsi:type="dcterms:W3CDTF">2023-06-22T09:26:45Z</dcterms:created>
  <dcterms:modified xsi:type="dcterms:W3CDTF">2023-06-25T10:58:41Z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2023-06-22T10:59:46Z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4b5f2c12-2a3d-4d21-b595-3e89afb35884</vt:lpwstr>
  </property>
  <property fmtid="{D5CDD505-2E9C-101B-9397-08002B2CF9AE}" pid="7" name="MSIP_Label_defa4170-0d19-0005-0004-bc88714345d2_ActionId">
    <vt:lpwstr>faee1012-1bad-4b11-a356-86aa1e83d8ae</vt:lpwstr>
  </property>
  <property fmtid="{D5CDD505-2E9C-101B-9397-08002B2CF9AE}" pid="8" name="MSIP_Label_defa4170-0d19-0005-0004-bc88714345d2_ContentBits">
    <vt:lpwstr>0</vt:lpwstr>
  </property>
</Properties>
</file>