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7" r:id="rId2"/>
    <p:sldId id="256" r:id="rId3"/>
    <p:sldId id="266" r:id="rId4"/>
    <p:sldId id="259" r:id="rId5"/>
    <p:sldId id="263" r:id="rId6"/>
    <p:sldId id="257" r:id="rId7"/>
    <p:sldId id="260" r:id="rId8"/>
    <p:sldId id="264" r:id="rId9"/>
    <p:sldId id="262" r:id="rId10"/>
    <p:sldId id="268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5" autoAdjust="0"/>
    <p:restoredTop sz="93673" autoAdjust="0"/>
  </p:normalViewPr>
  <p:slideViewPr>
    <p:cSldViewPr snapToGrid="0">
      <p:cViewPr varScale="1">
        <p:scale>
          <a:sx n="61" d="100"/>
          <a:sy n="61" d="100"/>
        </p:scale>
        <p:origin x="28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nmo\Desktop\project1%20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[project1 final.xlsx]Q4!PivotTable1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u="sng"/>
              <a:t>Avg</a:t>
            </a:r>
            <a:r>
              <a:rPr lang="en-US" u="sng" baseline="0"/>
              <a:t> payment &amp; Avg price of Sao paulo city</a:t>
            </a:r>
            <a:endParaRPr lang="en-US" u="sng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278006937159666"/>
          <c:y val="0.15838676620257405"/>
          <c:w val="0.66475268075395311"/>
          <c:h val="0.7363871109902254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'Q4'!$A$3</c:f>
              <c:strCache>
                <c:ptCount val="1"/>
                <c:pt idx="0">
                  <c:v>Average of payment_value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'Q4'!$A$4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'Q4'!$A$4</c:f>
              <c:numCache>
                <c:formatCode>0.00</c:formatCode>
                <c:ptCount val="1"/>
                <c:pt idx="0">
                  <c:v>135.83460267554403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3B-477B-8468-FD147ECA102A}"/>
            </c:ext>
          </c:extLst>
        </c:ser>
        <c:ser>
          <c:idx val="1"/>
          <c:order val="1"/>
          <c:tx>
            <c:strRef>
              <c:f>'Q4'!$B$3</c:f>
              <c:strCache>
                <c:ptCount val="1"/>
                <c:pt idx="0">
                  <c:v>Average of price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'Q4'!$A$4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'Q4'!$B$4</c:f>
              <c:numCache>
                <c:formatCode>0.00</c:formatCode>
                <c:ptCount val="1"/>
                <c:pt idx="0">
                  <c:v>107.53170148247979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3B-477B-8468-FD147ECA102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678419743"/>
        <c:axId val="1678427647"/>
      </c:barChart>
      <c:catAx>
        <c:axId val="16784197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8427647"/>
        <c:crosses val="autoZero"/>
        <c:auto val="1"/>
        <c:lblAlgn val="ctr"/>
        <c:lblOffset val="100"/>
        <c:noMultiLvlLbl val="0"/>
      </c:catAx>
      <c:valAx>
        <c:axId val="16784276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84197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accent1">
            <a:tint val="66000"/>
            <a:satMod val="160000"/>
          </a:schemeClr>
        </a:gs>
        <a:gs pos="50000">
          <a:schemeClr val="accent1">
            <a:tint val="44500"/>
            <a:satMod val="160000"/>
          </a:schemeClr>
        </a:gs>
        <a:gs pos="100000">
          <a:schemeClr val="accent1">
            <a:tint val="23500"/>
            <a:satMod val="160000"/>
          </a:schemeClr>
        </a:gs>
      </a:gsLst>
      <a:lin ang="2700000" scaled="1"/>
      <a:tileRect/>
    </a:gra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34295-9E98-80EA-D9B0-4DC6BC39B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BF3FF7-4AA7-25A5-8424-73591B1D7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72144-9EB4-132F-D91D-33BF63E71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C2FF-F8E7-4F98-9A19-25693813C522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4542D-EAE3-7C91-885A-C525B4D39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18F8A-3D58-F427-6C8C-3698ED131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D2091-7A7D-476B-858D-FE4F825C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808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5C847-5147-4BF2-0A9F-5049CCDE5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E3D04-490F-8DE8-F038-96600B529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0F057-6353-D001-1695-1ECA14E84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C2FF-F8E7-4F98-9A19-25693813C522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F12FD-097E-AAED-F7A6-5A5CFC15E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B1921-B68D-2831-270C-FA0C592B8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D2091-7A7D-476B-858D-FE4F825C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52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666E31-5328-0F5F-F5FA-B349459E82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E209D-5164-9E32-8F49-02DBF49F8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27CB6-BA82-C550-41F3-E91101754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C2FF-F8E7-4F98-9A19-25693813C522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87BE6-0E89-A4FD-F637-23D498B70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A364C-7365-C3B0-F1B6-A037D6A4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D2091-7A7D-476B-858D-FE4F825C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04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4B4CF-8E15-A6DC-DD7A-92405D5F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97972-CCD7-DC39-64F4-19679E9CB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B128C-13E9-D322-BB9E-6CA76DE56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C2FF-F8E7-4F98-9A19-25693813C522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AF54B-A7AB-914C-870A-8D0D85160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39CDE-39FE-2AEA-8A70-6D9962173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D2091-7A7D-476B-858D-FE4F825C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02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9998B-5124-F4D0-E120-21E1C2DF3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32AE5-91CB-2D90-6759-C585C3B23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C77F4-03FD-E78F-38BC-C40955D33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C2FF-F8E7-4F98-9A19-25693813C522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60AA1-BE67-1794-333B-D2421CEC3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DA0FC-D9E0-7958-4ED9-0E919043F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D2091-7A7D-476B-858D-FE4F825C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6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1B901-72C5-883F-0D30-53094B024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C54B4-F77F-F7C6-3A0F-FA0A30FAA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4C480-CCF8-16A6-67C8-E9F12A3E2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C31AE-A4DD-3028-3658-6DCD40004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C2FF-F8E7-4F98-9A19-25693813C522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E671F-8DB9-70CF-4287-B173D7CCA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A5566-50C2-205D-8B0A-EBB44B3F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D2091-7A7D-476B-858D-FE4F825C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97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B872C-7A78-A60B-D3CB-E56A1E9D1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A4D50-7701-5B47-87A5-A309AFC8C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6732E-AFAD-465A-AF6F-CB1380A25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382EEE-D6CB-7CFA-6491-E8DD9EFE45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0D6B7F-290B-5E77-5104-1DF6325041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D3DEE5-0576-3BF9-B8AB-5E401E3D0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C2FF-F8E7-4F98-9A19-25693813C522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8825DF-77EB-EDBF-71E6-3D659A89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49B583-1D83-2527-A148-A2E13A0AF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D2091-7A7D-476B-858D-FE4F825C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782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7B0A-F256-62B0-38DF-6E0543C06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064BD2-B1C0-9E05-786E-AF93BEDC8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C2FF-F8E7-4F98-9A19-25693813C522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ECE857-0C4A-F94F-797B-945447946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068314-3ABF-E8A0-D93B-634F9C69B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D2091-7A7D-476B-858D-FE4F825C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79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000A5B-DA79-3A06-31A4-BDEFDFD52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C2FF-F8E7-4F98-9A19-25693813C522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C6222F-DFBA-BC23-20AB-D57B1C910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9F4B0-1895-DCE2-0B14-03B49014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D2091-7A7D-476B-858D-FE4F825C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399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E7771-28E2-CBB5-3876-19A994DB3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37A66-67FF-E3F2-6FD6-C09E654A9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FDE683-5377-0FF4-9E1A-A282C615D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46ABE-3DF5-877D-F5C8-134AF6505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C2FF-F8E7-4F98-9A19-25693813C522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E8C85-B3FF-8809-F9E2-71A62F62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CEAF4-8CFD-8432-BED8-B2A12063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D2091-7A7D-476B-858D-FE4F825C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00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34904-88B2-467C-4AD4-7DF0D9D4D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0DEBD2-2F0B-DB56-0216-AF0E9DBA66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38015-A4DD-AC1C-6C58-EA8744F0F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D71D9-43E7-5A6C-12BE-0372D64E3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C2FF-F8E7-4F98-9A19-25693813C522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213D6-B81F-D2BD-0D66-9DD8CA2EB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39B6C-AE0A-5475-C522-FB49D8FE8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D2091-7A7D-476B-858D-FE4F825C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349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BEF342-79DB-D34F-FD6A-64D0F860F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3BFFE-ACD7-1654-A3F3-CD7824A97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E930D-9A3D-9280-00D0-C8209F9DD7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FC2FF-F8E7-4F98-9A19-25693813C522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FA6D8-F8C1-501A-1427-3EE3224187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8B7C6-5E34-2B2C-091C-B60C1BC43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D2091-7A7D-476B-858D-FE4F825C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885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23A6A-6901-3486-0E93-2F538C82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00" y="2274838"/>
            <a:ext cx="10515600" cy="2308324"/>
          </a:xfr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  <a:sp3d>
            <a:bevelT w="139700" prst="cross"/>
          </a:sp3d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7200" b="1" dirty="0">
                <a:solidFill>
                  <a:schemeClr val="accent5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Olist Ecommerce </a:t>
            </a:r>
            <a:br>
              <a:rPr lang="en-IN" sz="7200" b="1" dirty="0">
                <a:solidFill>
                  <a:schemeClr val="accent5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</a:br>
            <a:r>
              <a:rPr lang="en-IN" sz="7200" b="1" dirty="0">
                <a:solidFill>
                  <a:schemeClr val="accent5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Data Analysis Project</a:t>
            </a:r>
          </a:p>
        </p:txBody>
      </p:sp>
    </p:spTree>
    <p:extLst>
      <p:ext uri="{BB962C8B-B14F-4D97-AF65-F5344CB8AC3E}">
        <p14:creationId xmlns:p14="http://schemas.microsoft.com/office/powerpoint/2010/main" val="522823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5CE0F-641B-8EB0-4DB0-6F9CC7F4B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4320"/>
            <a:ext cx="9144000" cy="101600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41EE42-AFD3-7953-A2F9-7DE5265CE9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1800" y="1452880"/>
            <a:ext cx="11328400" cy="427736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As observed that the weekend sales are low, so we can give special discounts and offers on weekends to Increase the sales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As per the Insights, the most preferred payment type is credit card which is 78 %. To increase its usage we can give more offers to this payment type.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SE State has the highest Delivery Time of 21 days </a:t>
            </a:r>
            <a:r>
              <a:rPr lang="en-IN" dirty="0"/>
              <a:t>which results in Losing the customers &amp; receiving Negative Feedbacks. To counter this problem we Should improve our Logistics &amp; supply chain Management in that area.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As we have seen the Product </a:t>
            </a:r>
            <a:r>
              <a:rPr lang="en-IN" sz="2400" b="1" dirty="0"/>
              <a:t>Seguros</a:t>
            </a:r>
            <a:r>
              <a:rPr lang="en-IN" b="1" dirty="0"/>
              <a:t> </a:t>
            </a:r>
            <a:r>
              <a:rPr lang="en-IN" sz="2400" b="1" dirty="0"/>
              <a:t>e Servicos</a:t>
            </a:r>
            <a:r>
              <a:rPr lang="en-IN" b="1" dirty="0"/>
              <a:t> </a:t>
            </a:r>
            <a:r>
              <a:rPr lang="en-IN" dirty="0"/>
              <a:t>has least contribution in sales in Future we should rectify these type of Products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Delivery Performance Could Influence the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review Scores, so we can work on logistics to improve Delivery Time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algn="l"/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7441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A6FA2B-6A58-6B19-AE99-8A126AC82F79}"/>
              </a:ext>
            </a:extLst>
          </p:cNvPr>
          <p:cNvSpPr txBox="1"/>
          <p:nvPr/>
        </p:nvSpPr>
        <p:spPr>
          <a:xfrm>
            <a:off x="566287" y="2767280"/>
            <a:ext cx="11059426" cy="132343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Front"/>
            <a:lightRig rig="threePt" dir="t"/>
          </a:scene3d>
          <a:sp3d>
            <a:bevelT w="139700" prst="cross"/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8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333B79-43DD-3E4E-E46E-47E83F514269}"/>
              </a:ext>
            </a:extLst>
          </p:cNvPr>
          <p:cNvSpPr txBox="1"/>
          <p:nvPr/>
        </p:nvSpPr>
        <p:spPr>
          <a:xfrm>
            <a:off x="10137007" y="5889952"/>
            <a:ext cx="251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- By Group 1</a:t>
            </a:r>
          </a:p>
        </p:txBody>
      </p:sp>
    </p:spTree>
    <p:extLst>
      <p:ext uri="{BB962C8B-B14F-4D97-AF65-F5344CB8AC3E}">
        <p14:creationId xmlns:p14="http://schemas.microsoft.com/office/powerpoint/2010/main" val="529223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C5CB3-7B94-25BA-D619-1FC1AED0F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9829"/>
            <a:ext cx="8302171" cy="849085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GROUP-1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9E6AD-0BF6-BE27-621E-68B4BDD3B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602" y="1079263"/>
            <a:ext cx="11116994" cy="555480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rgbClr val="222222"/>
                </a:solidFill>
              </a:rPr>
              <a:t>Apan</a:t>
            </a:r>
            <a:r>
              <a:rPr lang="en-IN" dirty="0">
                <a:solidFill>
                  <a:srgbClr val="222222"/>
                </a:solidFill>
              </a:rPr>
              <a:t> </a:t>
            </a:r>
            <a:r>
              <a:rPr lang="en-IN" dirty="0" err="1">
                <a:solidFill>
                  <a:srgbClr val="222222"/>
                </a:solidFill>
              </a:rPr>
              <a:t>kumar</a:t>
            </a:r>
            <a:r>
              <a:rPr lang="en-IN" dirty="0">
                <a:solidFill>
                  <a:srgbClr val="222222"/>
                </a:solidFill>
              </a:rPr>
              <a:t> Singha</a:t>
            </a:r>
            <a:endParaRPr lang="en-IN" b="0" i="0" dirty="0">
              <a:solidFill>
                <a:srgbClr val="222222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22222"/>
                </a:solidFill>
              </a:rPr>
              <a:t>Chiranjeevi H G</a:t>
            </a:r>
            <a:endParaRPr lang="en-IN" b="0" i="0" dirty="0">
              <a:solidFill>
                <a:srgbClr val="222222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rgbClr val="222222"/>
                </a:solidFill>
              </a:rPr>
              <a:t>Saswat</a:t>
            </a:r>
            <a:r>
              <a:rPr lang="en-IN" dirty="0">
                <a:solidFill>
                  <a:srgbClr val="222222"/>
                </a:solidFill>
              </a:rPr>
              <a:t> Naik</a:t>
            </a:r>
            <a:endParaRPr lang="en-IN" b="0" i="0" dirty="0">
              <a:solidFill>
                <a:srgbClr val="222222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22222"/>
                </a:solidFill>
              </a:rPr>
              <a:t>Manmohan Jham</a:t>
            </a:r>
            <a:endParaRPr lang="en-IN" b="0" i="0" dirty="0">
              <a:solidFill>
                <a:srgbClr val="222222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22222"/>
                </a:solidFill>
              </a:rPr>
              <a:t>Monika Jangir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rgbClr val="222222"/>
                </a:solidFill>
              </a:rPr>
              <a:t>Rupam</a:t>
            </a:r>
            <a:r>
              <a:rPr lang="en-IN" dirty="0">
                <a:solidFill>
                  <a:srgbClr val="222222"/>
                </a:solidFill>
              </a:rPr>
              <a:t> </a:t>
            </a:r>
            <a:r>
              <a:rPr lang="en-IN" dirty="0" err="1">
                <a:solidFill>
                  <a:srgbClr val="222222"/>
                </a:solidFill>
              </a:rPr>
              <a:t>Keshri</a:t>
            </a:r>
            <a:endParaRPr lang="en-IN" b="0" i="0" dirty="0">
              <a:solidFill>
                <a:srgbClr val="222222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3342658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C5CB3-7B94-25BA-D619-1FC1AED0F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9829"/>
            <a:ext cx="8302171" cy="849085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KPI’S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054A84-6DBD-2723-BF42-0C2E220DF4EF}"/>
              </a:ext>
            </a:extLst>
          </p:cNvPr>
          <p:cNvSpPr txBox="1"/>
          <p:nvPr/>
        </p:nvSpPr>
        <p:spPr>
          <a:xfrm>
            <a:off x="962525" y="1092247"/>
            <a:ext cx="955788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endParaRPr lang="en-IN" sz="2400" dirty="0">
              <a:latin typeface="+mj-lt"/>
            </a:endParaRPr>
          </a:p>
          <a:p>
            <a:pPr marL="342900" indent="-342900">
              <a:buFontTx/>
              <a:buAutoNum type="arabicParenR"/>
            </a:pPr>
            <a:r>
              <a:rPr lang="en-IN" sz="2400" dirty="0"/>
              <a:t>Weekday Vs Weekend  Payment Statistics</a:t>
            </a:r>
          </a:p>
          <a:p>
            <a:pPr marL="342900" indent="-342900">
              <a:buAutoNum type="arabicParenR"/>
            </a:pPr>
            <a:endParaRPr lang="en-IN" sz="2400" dirty="0"/>
          </a:p>
          <a:p>
            <a:pPr marL="342900" indent="-342900">
              <a:buAutoNum type="arabicParenR"/>
            </a:pPr>
            <a:r>
              <a:rPr lang="en-IN" sz="2400" dirty="0"/>
              <a:t>Number of Orders with review score 5 and payment type as credit card.</a:t>
            </a:r>
          </a:p>
          <a:p>
            <a:pPr marL="342900" indent="-342900">
              <a:buAutoNum type="arabicParenR"/>
            </a:pPr>
            <a:endParaRPr lang="en-IN" sz="2400" dirty="0"/>
          </a:p>
          <a:p>
            <a:pPr marL="342900" indent="-342900">
              <a:buAutoNum type="arabicParenR"/>
            </a:pPr>
            <a:r>
              <a:rPr lang="en-IN" sz="2400" dirty="0"/>
              <a:t>Average number of days taken for  pet shop</a:t>
            </a:r>
          </a:p>
          <a:p>
            <a:pPr marL="342900" indent="-342900">
              <a:buAutoNum type="arabicParenR"/>
            </a:pPr>
            <a:endParaRPr lang="en-IN" sz="2400" dirty="0"/>
          </a:p>
          <a:p>
            <a:pPr marL="342900" indent="-342900">
              <a:buAutoNum type="arabicParenR"/>
            </a:pPr>
            <a:r>
              <a:rPr lang="en-IN" sz="2400" dirty="0"/>
              <a:t>Average price and payment values from customers of sao paulo city</a:t>
            </a:r>
          </a:p>
          <a:p>
            <a:pPr marL="342900" indent="-342900">
              <a:buAutoNum type="arabicParenR"/>
            </a:pPr>
            <a:endParaRPr lang="en-IN" sz="2400" dirty="0"/>
          </a:p>
          <a:p>
            <a:pPr marL="342900" indent="-342900">
              <a:buAutoNum type="arabicParenR"/>
            </a:pPr>
            <a:r>
              <a:rPr lang="en-IN" sz="2400" dirty="0"/>
              <a:t>Relationship between shipping days  Vs review scores.</a:t>
            </a:r>
          </a:p>
        </p:txBody>
      </p:sp>
    </p:spTree>
    <p:extLst>
      <p:ext uri="{BB962C8B-B14F-4D97-AF65-F5344CB8AC3E}">
        <p14:creationId xmlns:p14="http://schemas.microsoft.com/office/powerpoint/2010/main" val="2487522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1FFAF98-7AED-2102-CD76-CADB4FA46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457200"/>
            <a:ext cx="11440160" cy="591312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012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C5CB3-7B94-25BA-D619-1FC1AED0F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9829"/>
            <a:ext cx="8302171" cy="849085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KPI-1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9E6AD-0BF6-BE27-621E-68B4BDD3B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13" y="1198880"/>
            <a:ext cx="12030269" cy="2412066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Weekday sales value is 12.37 M </a:t>
            </a:r>
            <a:r>
              <a:rPr lang="en-US" sz="2600" dirty="0" err="1"/>
              <a:t>i.e</a:t>
            </a:r>
            <a:r>
              <a:rPr lang="en-US" sz="2600" dirty="0"/>
              <a:t> 3.4 times more than weekend sales.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Weekend sales is contributing   only 22% of the total sales.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Monday is contributing the most </a:t>
            </a:r>
            <a:r>
              <a:rPr lang="en-US" sz="2600" dirty="0" err="1"/>
              <a:t>i.e</a:t>
            </a:r>
            <a:r>
              <a:rPr lang="en-US" sz="2600" dirty="0"/>
              <a:t> 16.38% of the total payment where as Saturday has the least with 11.05%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600" dirty="0"/>
              <a:t>Highest total sales is in the month of May with </a:t>
            </a:r>
            <a:r>
              <a:rPr lang="en-US" sz="2600" b="1" dirty="0"/>
              <a:t> 1.75m </a:t>
            </a:r>
            <a:r>
              <a:rPr lang="en-US" sz="2600" dirty="0"/>
              <a:t>and September has the lowest sales with </a:t>
            </a:r>
            <a:r>
              <a:rPr lang="en-US" sz="2600" b="1" dirty="0"/>
              <a:t> 0.73m .</a:t>
            </a:r>
            <a:br>
              <a:rPr lang="en-US" dirty="0"/>
            </a:br>
            <a:r>
              <a:rPr lang="en-US" dirty="0"/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IN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66BB91-511A-1620-1B9D-88C37447D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538800"/>
            <a:ext cx="5432686" cy="299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33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48394-4ABB-338F-A891-90ACF9634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0612"/>
            <a:ext cx="10515600" cy="551551"/>
          </a:xfrm>
        </p:spPr>
        <p:txBody>
          <a:bodyPr>
            <a:no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18DCC-821E-170D-4F5E-01616A3D1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2887" y="1104551"/>
            <a:ext cx="12191999" cy="4044965"/>
          </a:xfrm>
        </p:spPr>
        <p:txBody>
          <a:bodyPr>
            <a:normAutofit/>
          </a:bodyPr>
          <a:lstStyle/>
          <a:p>
            <a:r>
              <a:rPr lang="en-IN" sz="2400" dirty="0">
                <a:cs typeface="Times New Roman" panose="02020603050405020304" pitchFamily="18" charset="0"/>
              </a:rPr>
              <a:t>More than 78% People prefer credit card as the most convenient mode of payment . </a:t>
            </a:r>
          </a:p>
          <a:p>
            <a:r>
              <a:rPr lang="en-IN" sz="2400" dirty="0">
                <a:cs typeface="Times New Roman" panose="02020603050405020304" pitchFamily="18" charset="0"/>
              </a:rPr>
              <a:t>States </a:t>
            </a:r>
            <a:r>
              <a:rPr lang="en-IN" sz="2400" b="1" dirty="0">
                <a:cs typeface="Times New Roman" panose="02020603050405020304" pitchFamily="18" charset="0"/>
              </a:rPr>
              <a:t>Sao Paulo And Rio de Janeiro</a:t>
            </a:r>
            <a:r>
              <a:rPr lang="en-IN" sz="2400" dirty="0">
                <a:cs typeface="Times New Roman" panose="02020603050405020304" pitchFamily="18" charset="0"/>
              </a:rPr>
              <a:t> are contributing 42% of the total Sales with review score 5.</a:t>
            </a:r>
          </a:p>
          <a:p>
            <a:r>
              <a:rPr lang="en-IN" sz="2400" dirty="0">
                <a:cs typeface="Times New Roman" panose="02020603050405020304" pitchFamily="18" charset="0"/>
              </a:rPr>
              <a:t>Overall highest Sales is</a:t>
            </a:r>
            <a:r>
              <a:rPr lang="en-IN" sz="2400" b="1" dirty="0">
                <a:cs typeface="Times New Roman" panose="02020603050405020304" pitchFamily="18" charset="0"/>
              </a:rPr>
              <a:t> 8.53 M </a:t>
            </a:r>
            <a:r>
              <a:rPr lang="en-IN" sz="2400" dirty="0">
                <a:cs typeface="Times New Roman" panose="02020603050405020304" pitchFamily="18" charset="0"/>
              </a:rPr>
              <a:t>in Year 2018.</a:t>
            </a:r>
          </a:p>
          <a:p>
            <a:r>
              <a:rPr lang="en-IN" sz="2400" dirty="0">
                <a:cs typeface="Times New Roman" panose="02020603050405020304" pitchFamily="18" charset="0"/>
              </a:rPr>
              <a:t>Most ordered product category Beleza </a:t>
            </a:r>
            <a:r>
              <a:rPr lang="en-IN" sz="2400" dirty="0" err="1">
                <a:cs typeface="Times New Roman" panose="02020603050405020304" pitchFamily="18" charset="0"/>
              </a:rPr>
              <a:t>saude</a:t>
            </a:r>
            <a:r>
              <a:rPr lang="en-IN" sz="2400" dirty="0">
                <a:cs typeface="Times New Roman" panose="02020603050405020304" pitchFamily="18" charset="0"/>
              </a:rPr>
              <a:t> order count of 4217.</a:t>
            </a:r>
          </a:p>
          <a:p>
            <a:r>
              <a:rPr lang="en-GB" sz="2400" b="0" dirty="0">
                <a:solidFill>
                  <a:srgbClr val="202124"/>
                </a:solidFill>
                <a:effectLst/>
                <a:cs typeface="Times New Roman" panose="02020603050405020304" pitchFamily="18" charset="0"/>
              </a:rPr>
              <a:t>For Credit Cards Payments the number of orders is 50354 are purchased on EMI and  24448 orders Are Purchased Through Credit Card on One time Payment.</a:t>
            </a:r>
          </a:p>
          <a:p>
            <a:r>
              <a:rPr lang="en-GB" sz="2400" dirty="0">
                <a:solidFill>
                  <a:srgbClr val="202124"/>
                </a:solidFill>
                <a:cs typeface="Times New Roman" panose="02020603050405020304" pitchFamily="18" charset="0"/>
              </a:rPr>
              <a:t>As</a:t>
            </a:r>
            <a:r>
              <a:rPr lang="en-GB" sz="2400" dirty="0">
                <a:solidFill>
                  <a:srgbClr val="202124"/>
                </a:solidFill>
                <a:effectLst/>
                <a:cs typeface="Times New Roman" panose="02020603050405020304" pitchFamily="18" charset="0"/>
              </a:rPr>
              <a:t> there are more number of payment instalments done in purchasing items, the people use credit card mode of payment only.</a:t>
            </a:r>
          </a:p>
          <a:p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5F7178-CF3D-3D54-11C4-92EF201D8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269" y="4516964"/>
            <a:ext cx="5393891" cy="216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178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48394-4ABB-338F-A891-90ACF9634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486"/>
            <a:ext cx="10515600" cy="551551"/>
          </a:xfrm>
        </p:spPr>
        <p:txBody>
          <a:bodyPr>
            <a:no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KPI-3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18DCC-821E-170D-4F5E-01616A3D1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31068"/>
            <a:ext cx="12125017" cy="5797446"/>
          </a:xfrm>
        </p:spPr>
        <p:txBody>
          <a:bodyPr>
            <a:normAutofit/>
          </a:bodyPr>
          <a:lstStyle/>
          <a:p>
            <a:r>
              <a:rPr lang="en-IN" sz="2400" dirty="0"/>
              <a:t>Average Delivery time For Pet Shop is 11 days </a:t>
            </a:r>
          </a:p>
          <a:p>
            <a:r>
              <a:rPr lang="en-IN" sz="2400" b="1" dirty="0"/>
              <a:t>Artes e </a:t>
            </a:r>
            <a:r>
              <a:rPr lang="en-IN" sz="2400" b="1" dirty="0" err="1"/>
              <a:t>artesanato</a:t>
            </a:r>
            <a:r>
              <a:rPr lang="en-IN" sz="2400" dirty="0"/>
              <a:t> has the least </a:t>
            </a:r>
            <a:r>
              <a:rPr lang="en-IN" sz="2400" dirty="0" err="1"/>
              <a:t>avg</a:t>
            </a:r>
            <a:r>
              <a:rPr lang="en-IN" sz="2400" dirty="0"/>
              <a:t> delivery Days(6) indicates that a strong ability to </a:t>
            </a:r>
            <a:r>
              <a:rPr lang="en-IN" sz="2400" dirty="0" err="1"/>
              <a:t>fulfill</a:t>
            </a:r>
            <a:r>
              <a:rPr lang="en-IN" sz="2400" dirty="0"/>
              <a:t> orders efficiently while </a:t>
            </a:r>
            <a:r>
              <a:rPr lang="en-IN" sz="2400" b="1" dirty="0" err="1"/>
              <a:t>Moveis</a:t>
            </a:r>
            <a:r>
              <a:rPr lang="en-IN" sz="2400" b="1" dirty="0"/>
              <a:t> </a:t>
            </a:r>
            <a:r>
              <a:rPr lang="en-IN" sz="2400" b="1" dirty="0" err="1"/>
              <a:t>escritorio</a:t>
            </a:r>
            <a:r>
              <a:rPr lang="en-IN" sz="2400" dirty="0"/>
              <a:t> is taking More days(20).</a:t>
            </a:r>
          </a:p>
          <a:p>
            <a:r>
              <a:rPr lang="en-IN" sz="2400" dirty="0"/>
              <a:t>SE State has the highest Delivery Time of 21 days indicating potential challenges with logistics and transportation in that state&amp; State SP has the least delivery time of 9 days.</a:t>
            </a:r>
          </a:p>
          <a:p>
            <a:r>
              <a:rPr lang="en-GB" sz="2400" b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There may be chances of less delivery people in the SE state due to this reason the time taken to deliver the products is more in SE state.</a:t>
            </a:r>
            <a:endParaRPr lang="en-IN" sz="2400" dirty="0"/>
          </a:p>
          <a:p>
            <a:pPr marL="0" indent="0">
              <a:buNone/>
            </a:pPr>
            <a:endParaRPr lang="en-IN" sz="2400" i="1" dirty="0"/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155A21-3FDA-5ADD-2E0E-E514BFABC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846" y="4297680"/>
            <a:ext cx="5060074" cy="243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097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48394-4ABB-338F-A891-90ACF9634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486"/>
            <a:ext cx="10515600" cy="551551"/>
          </a:xfrm>
        </p:spPr>
        <p:txBody>
          <a:bodyPr>
            <a:no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KPI-4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18DCC-821E-170D-4F5E-01616A3D1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31068"/>
            <a:ext cx="12191999" cy="5797446"/>
          </a:xfrm>
        </p:spPr>
        <p:txBody>
          <a:bodyPr>
            <a:normAutofit/>
          </a:bodyPr>
          <a:lstStyle/>
          <a:p>
            <a:r>
              <a:rPr lang="en-IN" sz="2400" b="1" dirty="0"/>
              <a:t>Beleza </a:t>
            </a:r>
            <a:r>
              <a:rPr lang="en-IN" sz="2400" b="1" dirty="0" err="1"/>
              <a:t>Saude</a:t>
            </a:r>
            <a:r>
              <a:rPr lang="en-IN" sz="2400" dirty="0"/>
              <a:t> is the best selling Category with a Payment of 1.4 M and a Price of </a:t>
            </a:r>
            <a:r>
              <a:rPr lang="en-IN" sz="2400" b="1" dirty="0"/>
              <a:t>1.26 M </a:t>
            </a:r>
            <a:r>
              <a:rPr lang="en-IN" sz="2400" dirty="0"/>
              <a:t>because this product is in demand and its requirement is very high therefore it’s sales has increased.</a:t>
            </a:r>
          </a:p>
          <a:p>
            <a:r>
              <a:rPr lang="en-IN" sz="2400" b="1" dirty="0"/>
              <a:t>Seguros e Servicos </a:t>
            </a:r>
            <a:r>
              <a:rPr lang="en-IN" sz="2400" dirty="0"/>
              <a:t>is the least sold Category with Payment value 300 and Price of only  283 .</a:t>
            </a:r>
          </a:p>
          <a:p>
            <a:r>
              <a:rPr lang="en-IN" sz="2400" dirty="0"/>
              <a:t>The city with the Highest Payment value is Sao Paulo And the city with the lowest payment value is  </a:t>
            </a:r>
            <a:r>
              <a:rPr lang="en-IN" sz="2400" dirty="0" err="1"/>
              <a:t>demerval</a:t>
            </a:r>
            <a:r>
              <a:rPr lang="en-IN" sz="2400" dirty="0"/>
              <a:t> </a:t>
            </a:r>
            <a:r>
              <a:rPr lang="en-IN" sz="2400" dirty="0" err="1"/>
              <a:t>Lobao</a:t>
            </a:r>
            <a:r>
              <a:rPr lang="en-IN" sz="2400" dirty="0"/>
              <a:t>.</a:t>
            </a:r>
          </a:p>
          <a:p>
            <a:r>
              <a:rPr lang="en-US" sz="2400" b="0" dirty="0">
                <a:solidFill>
                  <a:srgbClr val="202124"/>
                </a:solidFill>
                <a:effectLst/>
              </a:rPr>
              <a:t>SP and RJ are the top 2 profitable states with Total Profit of 1.23 M.</a:t>
            </a: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B7C3E67-CDC7-40FF-8156-B4E21371AC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4299995"/>
              </p:ext>
            </p:extLst>
          </p:nvPr>
        </p:nvGraphicFramePr>
        <p:xfrm>
          <a:off x="4802040" y="3907248"/>
          <a:ext cx="6551760" cy="2821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21327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48394-4ABB-338F-A891-90ACF9634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486"/>
            <a:ext cx="10515600" cy="551551"/>
          </a:xfrm>
        </p:spPr>
        <p:txBody>
          <a:bodyPr>
            <a:noAutofit/>
          </a:bodyPr>
          <a:lstStyle/>
          <a:p>
            <a:pPr algn="ctr"/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KPI-5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18DCC-821E-170D-4F5E-01616A3D1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89656"/>
            <a:ext cx="12191999" cy="591553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 Star Rated  products are Contributing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56.25 %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Total Payment value, Whereas 2 star rated Products have least Contribution with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3.39%.</a:t>
            </a:r>
          </a:p>
          <a:p>
            <a:r>
              <a:rPr lang="en-US" sz="2400" b="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 the review score , more people are attracted towards the particular product , and the more </a:t>
            </a:r>
            <a:r>
              <a:rPr lang="en-US" sz="2400" b="0" dirty="0" err="1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no.of</a:t>
            </a:r>
            <a:r>
              <a:rPr lang="en-US" sz="2400" b="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customers purchase those products.</a:t>
            </a:r>
          </a:p>
          <a:p>
            <a:r>
              <a:rPr lang="en-US" sz="2400" dirty="0">
                <a:solidFill>
                  <a:srgbClr val="2021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star  rating is given by 11k Customers indicating that there might be Problem with the Product quality.</a:t>
            </a:r>
            <a:endParaRPr lang="en-US" sz="2400" b="0" dirty="0">
              <a:solidFill>
                <a:srgbClr val="20212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75% of People have given review score ratings 4 &amp;5, Only 25% of People have given low Scores.</a:t>
            </a:r>
          </a:p>
          <a:p>
            <a:pPr marL="0" indent="0">
              <a:buNone/>
            </a:pPr>
            <a:endParaRPr lang="en-US" sz="24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b="1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683630-94BC-F62E-FC96-920120619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956" y="4047423"/>
            <a:ext cx="6459163" cy="26137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2273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3196</TotalTime>
  <Words>689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Roboto</vt:lpstr>
      <vt:lpstr>Segoe UI Black</vt:lpstr>
      <vt:lpstr>Times New Roman</vt:lpstr>
      <vt:lpstr>Office Theme</vt:lpstr>
      <vt:lpstr>Olist Ecommerce  Data Analysis Project</vt:lpstr>
      <vt:lpstr>GROUP-1</vt:lpstr>
      <vt:lpstr>KPI’S</vt:lpstr>
      <vt:lpstr>PowerPoint Presentation</vt:lpstr>
      <vt:lpstr>KPI-1</vt:lpstr>
      <vt:lpstr>KPI-2</vt:lpstr>
      <vt:lpstr>KPI-3</vt:lpstr>
      <vt:lpstr>KPI-4</vt:lpstr>
      <vt:lpstr>KPI-5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KPI-1</dc:title>
  <dc:creator>CHIRANJEEVI H G</dc:creator>
  <cp:lastModifiedBy>Manmohan Jham</cp:lastModifiedBy>
  <cp:revision>31</cp:revision>
  <dcterms:created xsi:type="dcterms:W3CDTF">2023-04-17T08:02:35Z</dcterms:created>
  <dcterms:modified xsi:type="dcterms:W3CDTF">2023-04-23T18:16:46Z</dcterms:modified>
</cp:coreProperties>
</file>