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40F8E-D974-48FD-8DDC-C9B0ADCCC0A9}" v="14" dt="2023-03-30T16:30:26.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56266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32639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427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253650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9593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34217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980686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8032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11997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7565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6EB8C4-F6A1-406E-B514-F4FDAEAF6D3A}"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412983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6EB8C4-F6A1-406E-B514-F4FDAEAF6D3A}"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411213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6EB8C4-F6A1-406E-B514-F4FDAEAF6D3A}"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15585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EB8C4-F6A1-406E-B514-F4FDAEAF6D3A}"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66180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EB8C4-F6A1-406E-B514-F4FDAEAF6D3A}"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37143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6EB8C4-F6A1-406E-B514-F4FDAEAF6D3A}"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332012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6EB8C4-F6A1-406E-B514-F4FDAEAF6D3A}" type="datetimeFigureOut">
              <a:rPr lang="en-IN" smtClean="0"/>
              <a:t>04-04-2023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B58DC5-C16A-4724-97BC-62DB466D36FF}" type="slidenum">
              <a:rPr lang="en-IN" smtClean="0"/>
              <a:t>‹#›</a:t>
            </a:fld>
            <a:endParaRPr lang="en-IN"/>
          </a:p>
        </p:txBody>
      </p:sp>
    </p:spTree>
    <p:extLst>
      <p:ext uri="{BB962C8B-B14F-4D97-AF65-F5344CB8AC3E}">
        <p14:creationId xmlns:p14="http://schemas.microsoft.com/office/powerpoint/2010/main" val="1817054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65BC-CE23-B34F-8955-57AA04791A99}"/>
              </a:ext>
            </a:extLst>
          </p:cNvPr>
          <p:cNvSpPr>
            <a:spLocks noGrp="1"/>
          </p:cNvSpPr>
          <p:nvPr>
            <p:ph type="ctrTitle"/>
          </p:nvPr>
        </p:nvSpPr>
        <p:spPr/>
        <p:txBody>
          <a:bodyPr/>
          <a:lstStyle/>
          <a:p>
            <a:r>
              <a:rPr lang="en-IN" dirty="0"/>
              <a:t>CRM SALES FORCE</a:t>
            </a:r>
          </a:p>
        </p:txBody>
      </p:sp>
      <p:sp>
        <p:nvSpPr>
          <p:cNvPr id="3" name="Subtitle 2">
            <a:extLst>
              <a:ext uri="{FF2B5EF4-FFF2-40B4-BE49-F238E27FC236}">
                <a16:creationId xmlns:a16="http://schemas.microsoft.com/office/drawing/2014/main" id="{F57497D9-AEE2-9C74-2227-DDB6D89DC9F9}"/>
              </a:ext>
            </a:extLst>
          </p:cNvPr>
          <p:cNvSpPr>
            <a:spLocks noGrp="1"/>
          </p:cNvSpPr>
          <p:nvPr>
            <p:ph type="subTitle" idx="1"/>
          </p:nvPr>
        </p:nvSpPr>
        <p:spPr/>
        <p:txBody>
          <a:bodyPr/>
          <a:lstStyle/>
          <a:p>
            <a:r>
              <a:rPr lang="en-IN" dirty="0"/>
              <a:t>REPORT ANALYSIS</a:t>
            </a:r>
          </a:p>
        </p:txBody>
      </p:sp>
    </p:spTree>
    <p:extLst>
      <p:ext uri="{BB962C8B-B14F-4D97-AF65-F5344CB8AC3E}">
        <p14:creationId xmlns:p14="http://schemas.microsoft.com/office/powerpoint/2010/main" val="151592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B5C0-2B8B-21C6-989B-B0062DA1D8A3}"/>
              </a:ext>
            </a:extLst>
          </p:cNvPr>
          <p:cNvSpPr>
            <a:spLocks noGrp="1"/>
          </p:cNvSpPr>
          <p:nvPr>
            <p:ph type="title"/>
          </p:nvPr>
        </p:nvSpPr>
        <p:spPr/>
        <p:txBody>
          <a:bodyPr/>
          <a:lstStyle/>
          <a:p>
            <a:r>
              <a:rPr lang="en-IN" dirty="0"/>
              <a:t>Running Total  Active Vs Total Opportunities Over Time</a:t>
            </a:r>
          </a:p>
        </p:txBody>
      </p:sp>
      <p:pic>
        <p:nvPicPr>
          <p:cNvPr id="5" name="Content Placeholder 4" descr="Chart, line chart&#10;&#10;Description automatically generated">
            <a:extLst>
              <a:ext uri="{FF2B5EF4-FFF2-40B4-BE49-F238E27FC236}">
                <a16:creationId xmlns:a16="http://schemas.microsoft.com/office/drawing/2014/main" id="{333B2C7E-7135-0D13-CC8B-53036E1E7D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814" y="2160588"/>
            <a:ext cx="7178410" cy="3881437"/>
          </a:xfrm>
        </p:spPr>
      </p:pic>
    </p:spTree>
    <p:extLst>
      <p:ext uri="{BB962C8B-B14F-4D97-AF65-F5344CB8AC3E}">
        <p14:creationId xmlns:p14="http://schemas.microsoft.com/office/powerpoint/2010/main" val="157008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C392-2625-088C-8369-403E80F7408A}"/>
              </a:ext>
            </a:extLst>
          </p:cNvPr>
          <p:cNvSpPr>
            <a:spLocks noGrp="1"/>
          </p:cNvSpPr>
          <p:nvPr>
            <p:ph type="title"/>
          </p:nvPr>
        </p:nvSpPr>
        <p:spPr/>
        <p:txBody>
          <a:bodyPr/>
          <a:lstStyle/>
          <a:p>
            <a:r>
              <a:rPr lang="en-IN" dirty="0"/>
              <a:t>Closed Won Vs Total Opportunities Over Time</a:t>
            </a:r>
          </a:p>
        </p:txBody>
      </p:sp>
      <p:pic>
        <p:nvPicPr>
          <p:cNvPr id="5" name="Content Placeholder 4" descr="Chart&#10;&#10;Description automatically generated">
            <a:extLst>
              <a:ext uri="{FF2B5EF4-FFF2-40B4-BE49-F238E27FC236}">
                <a16:creationId xmlns:a16="http://schemas.microsoft.com/office/drawing/2014/main" id="{BC9A22FB-955A-FF2E-1023-B6ABA077C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98" y="2160588"/>
            <a:ext cx="6854242" cy="3881437"/>
          </a:xfrm>
        </p:spPr>
      </p:pic>
    </p:spTree>
    <p:extLst>
      <p:ext uri="{BB962C8B-B14F-4D97-AF65-F5344CB8AC3E}">
        <p14:creationId xmlns:p14="http://schemas.microsoft.com/office/powerpoint/2010/main" val="299571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8C82-524B-4D6B-0A5C-1250C81AB150}"/>
              </a:ext>
            </a:extLst>
          </p:cNvPr>
          <p:cNvSpPr>
            <a:spLocks noGrp="1"/>
          </p:cNvSpPr>
          <p:nvPr>
            <p:ph type="title"/>
          </p:nvPr>
        </p:nvSpPr>
        <p:spPr/>
        <p:txBody>
          <a:bodyPr/>
          <a:lstStyle/>
          <a:p>
            <a:r>
              <a:rPr lang="en-IN" dirty="0"/>
              <a:t>Closed Won Vs Total Closed Over Time</a:t>
            </a:r>
          </a:p>
        </p:txBody>
      </p:sp>
      <p:pic>
        <p:nvPicPr>
          <p:cNvPr id="5" name="Content Placeholder 4" descr="Chart, line chart&#10;&#10;Description automatically generated">
            <a:extLst>
              <a:ext uri="{FF2B5EF4-FFF2-40B4-BE49-F238E27FC236}">
                <a16:creationId xmlns:a16="http://schemas.microsoft.com/office/drawing/2014/main" id="{C6D4A45F-58C5-F6E0-F0EC-70A7CA18C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825625"/>
            <a:ext cx="8333990" cy="4351338"/>
          </a:xfrm>
        </p:spPr>
      </p:pic>
    </p:spTree>
    <p:extLst>
      <p:ext uri="{BB962C8B-B14F-4D97-AF65-F5344CB8AC3E}">
        <p14:creationId xmlns:p14="http://schemas.microsoft.com/office/powerpoint/2010/main" val="12949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93A4-8413-4F1B-32E7-C5FB55ECC898}"/>
              </a:ext>
            </a:extLst>
          </p:cNvPr>
          <p:cNvSpPr>
            <a:spLocks noGrp="1"/>
          </p:cNvSpPr>
          <p:nvPr>
            <p:ph type="title"/>
          </p:nvPr>
        </p:nvSpPr>
        <p:spPr>
          <a:xfrm>
            <a:off x="542925" y="365125"/>
            <a:ext cx="10810875" cy="1325563"/>
          </a:xfrm>
        </p:spPr>
        <p:txBody>
          <a:bodyPr>
            <a:normAutofit/>
          </a:bodyPr>
          <a:lstStyle/>
          <a:p>
            <a:r>
              <a:rPr lang="en-IN" dirty="0"/>
              <a:t>OPPORTUNITY  DASH BOARD       </a:t>
            </a:r>
            <a:br>
              <a:rPr lang="en-IN" dirty="0"/>
            </a:br>
            <a:r>
              <a:rPr lang="en-IN" dirty="0"/>
              <a:t>																		</a:t>
            </a:r>
            <a:r>
              <a:rPr lang="en-IN" sz="1200" dirty="0"/>
              <a:t>EXCEL</a:t>
            </a:r>
          </a:p>
        </p:txBody>
      </p:sp>
      <p:pic>
        <p:nvPicPr>
          <p:cNvPr id="5" name="Content Placeholder 4" descr="Graphical user interface, application&#10;&#10;Description automatically generated">
            <a:extLst>
              <a:ext uri="{FF2B5EF4-FFF2-40B4-BE49-F238E27FC236}">
                <a16:creationId xmlns:a16="http://schemas.microsoft.com/office/drawing/2014/main" id="{47BF5F4D-4B13-A4F5-8F9F-32A7AF3BE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725" y="2160588"/>
            <a:ext cx="7320588" cy="3881437"/>
          </a:xfrm>
        </p:spPr>
      </p:pic>
    </p:spTree>
    <p:extLst>
      <p:ext uri="{BB962C8B-B14F-4D97-AF65-F5344CB8AC3E}">
        <p14:creationId xmlns:p14="http://schemas.microsoft.com/office/powerpoint/2010/main" val="219404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7776-DE69-6785-0AB6-52101BFEF8CF}"/>
              </a:ext>
            </a:extLst>
          </p:cNvPr>
          <p:cNvSpPr>
            <a:spLocks noGrp="1"/>
          </p:cNvSpPr>
          <p:nvPr>
            <p:ph type="title"/>
          </p:nvPr>
        </p:nvSpPr>
        <p:spPr/>
        <p:txBody>
          <a:bodyPr>
            <a:normAutofit/>
          </a:bodyPr>
          <a:lstStyle/>
          <a:p>
            <a:r>
              <a:rPr lang="en-IN" dirty="0"/>
              <a:t>OPPORTUNITY DASH BOARD  </a:t>
            </a:r>
            <a:br>
              <a:rPr lang="en-IN" dirty="0"/>
            </a:br>
            <a:r>
              <a:rPr lang="en-IN" dirty="0"/>
              <a:t>                                                    </a:t>
            </a:r>
            <a:r>
              <a:rPr lang="en-IN" sz="1300" dirty="0"/>
              <a:t>TABLEAU</a:t>
            </a:r>
          </a:p>
        </p:txBody>
      </p:sp>
      <p:pic>
        <p:nvPicPr>
          <p:cNvPr id="9" name="Content Placeholder 8">
            <a:extLst>
              <a:ext uri="{FF2B5EF4-FFF2-40B4-BE49-F238E27FC236}">
                <a16:creationId xmlns:a16="http://schemas.microsoft.com/office/drawing/2014/main" id="{555CEB8F-E940-F456-1883-699983BCB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5" y="2160588"/>
            <a:ext cx="7557627" cy="3881437"/>
          </a:xfrm>
        </p:spPr>
      </p:pic>
    </p:spTree>
    <p:extLst>
      <p:ext uri="{BB962C8B-B14F-4D97-AF65-F5344CB8AC3E}">
        <p14:creationId xmlns:p14="http://schemas.microsoft.com/office/powerpoint/2010/main" val="421915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5823-2384-4A99-47DC-C1272C12B34E}"/>
              </a:ext>
            </a:extLst>
          </p:cNvPr>
          <p:cNvSpPr>
            <a:spLocks noGrp="1"/>
          </p:cNvSpPr>
          <p:nvPr>
            <p:ph type="title"/>
          </p:nvPr>
        </p:nvSpPr>
        <p:spPr/>
        <p:txBody>
          <a:bodyPr>
            <a:normAutofit/>
          </a:bodyPr>
          <a:lstStyle/>
          <a:p>
            <a:r>
              <a:rPr lang="en-IN" dirty="0"/>
              <a:t>OPPORTUNITY DASH BOARD</a:t>
            </a:r>
            <a:br>
              <a:rPr lang="en-IN" dirty="0"/>
            </a:br>
            <a:r>
              <a:rPr lang="en-IN" sz="1300" dirty="0"/>
              <a:t>                                              											    POWER BI</a:t>
            </a:r>
          </a:p>
        </p:txBody>
      </p:sp>
      <p:pic>
        <p:nvPicPr>
          <p:cNvPr id="7" name="Content Placeholder 6">
            <a:extLst>
              <a:ext uri="{FF2B5EF4-FFF2-40B4-BE49-F238E27FC236}">
                <a16:creationId xmlns:a16="http://schemas.microsoft.com/office/drawing/2014/main" id="{F96DD0A3-B0A1-B9C1-4E0B-8CCBF927C83A}"/>
              </a:ext>
            </a:extLst>
          </p:cNvPr>
          <p:cNvPicPr>
            <a:picLocks noGrp="1" noChangeAspect="1"/>
          </p:cNvPicPr>
          <p:nvPr>
            <p:ph idx="1"/>
          </p:nvPr>
        </p:nvPicPr>
        <p:blipFill>
          <a:blip r:embed="rId2"/>
          <a:stretch>
            <a:fillRect/>
          </a:stretch>
        </p:blipFill>
        <p:spPr>
          <a:xfrm>
            <a:off x="1590659" y="2160588"/>
            <a:ext cx="6770720" cy="3881437"/>
          </a:xfrm>
        </p:spPr>
      </p:pic>
    </p:spTree>
    <p:extLst>
      <p:ext uri="{BB962C8B-B14F-4D97-AF65-F5344CB8AC3E}">
        <p14:creationId xmlns:p14="http://schemas.microsoft.com/office/powerpoint/2010/main" val="226839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F4B9-A066-C29A-416D-67DC1EF3DFDF}"/>
              </a:ext>
            </a:extLst>
          </p:cNvPr>
          <p:cNvSpPr>
            <a:spLocks noGrp="1"/>
          </p:cNvSpPr>
          <p:nvPr>
            <p:ph type="title"/>
          </p:nvPr>
        </p:nvSpPr>
        <p:spPr/>
        <p:txBody>
          <a:bodyPr>
            <a:normAutofit fontScale="90000"/>
          </a:bodyPr>
          <a:lstStyle/>
          <a:p>
            <a:r>
              <a:rPr lang="en-IN" dirty="0"/>
              <a:t>				LEAD DASH BOARD</a:t>
            </a:r>
            <a:br>
              <a:rPr lang="en-IN" dirty="0"/>
            </a:br>
            <a:r>
              <a:rPr lang="en-IN" dirty="0"/>
              <a:t>																	</a:t>
            </a:r>
            <a:r>
              <a:rPr lang="en-IN" sz="1600" dirty="0"/>
              <a:t>EXCEL</a:t>
            </a:r>
            <a:r>
              <a:rPr lang="en-IN" dirty="0"/>
              <a:t>																		</a:t>
            </a:r>
          </a:p>
        </p:txBody>
      </p:sp>
      <p:pic>
        <p:nvPicPr>
          <p:cNvPr id="5" name="Content Placeholder 4" descr="Graphical user interface&#10;&#10;Description automatically generated">
            <a:extLst>
              <a:ext uri="{FF2B5EF4-FFF2-40B4-BE49-F238E27FC236}">
                <a16:creationId xmlns:a16="http://schemas.microsoft.com/office/drawing/2014/main" id="{72BBB3EB-7B2C-FDB6-2637-0D78FFBBF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25" y="2160588"/>
            <a:ext cx="7844588" cy="3881437"/>
          </a:xfrm>
        </p:spPr>
      </p:pic>
    </p:spTree>
    <p:extLst>
      <p:ext uri="{BB962C8B-B14F-4D97-AF65-F5344CB8AC3E}">
        <p14:creationId xmlns:p14="http://schemas.microsoft.com/office/powerpoint/2010/main" val="154981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164-B0C0-84A8-BA72-34FBE14844D0}"/>
              </a:ext>
            </a:extLst>
          </p:cNvPr>
          <p:cNvSpPr>
            <a:spLocks noGrp="1"/>
          </p:cNvSpPr>
          <p:nvPr>
            <p:ph type="title"/>
          </p:nvPr>
        </p:nvSpPr>
        <p:spPr/>
        <p:txBody>
          <a:bodyPr>
            <a:normAutofit/>
          </a:bodyPr>
          <a:lstStyle/>
          <a:p>
            <a:r>
              <a:rPr lang="en-IN" dirty="0"/>
              <a:t>			LEAD DASH BOARD</a:t>
            </a:r>
            <a:br>
              <a:rPr lang="en-IN" dirty="0"/>
            </a:br>
            <a:r>
              <a:rPr lang="en-IN" dirty="0"/>
              <a:t>															</a:t>
            </a:r>
            <a:r>
              <a:rPr lang="en-IN" sz="1300" dirty="0"/>
              <a:t>TABLEAU</a:t>
            </a:r>
          </a:p>
        </p:txBody>
      </p:sp>
      <p:pic>
        <p:nvPicPr>
          <p:cNvPr id="6" name="slide2" descr="LEAD DASHBOARD">
            <a:extLst>
              <a:ext uri="{FF2B5EF4-FFF2-40B4-BE49-F238E27FC236}">
                <a16:creationId xmlns:a16="http://schemas.microsoft.com/office/drawing/2014/main" id="{4F343F19-E1C6-8D90-947D-85C550C8E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5" y="2160588"/>
            <a:ext cx="7557627" cy="3881437"/>
          </a:xfrm>
          <a:prstGeom prst="rect">
            <a:avLst/>
          </a:prstGeom>
        </p:spPr>
      </p:pic>
    </p:spTree>
    <p:extLst>
      <p:ext uri="{BB962C8B-B14F-4D97-AF65-F5344CB8AC3E}">
        <p14:creationId xmlns:p14="http://schemas.microsoft.com/office/powerpoint/2010/main" val="365349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BBA7-B29E-3D32-3C41-0D3F4903EEE0}"/>
              </a:ext>
            </a:extLst>
          </p:cNvPr>
          <p:cNvSpPr>
            <a:spLocks noGrp="1"/>
          </p:cNvSpPr>
          <p:nvPr>
            <p:ph type="title"/>
          </p:nvPr>
        </p:nvSpPr>
        <p:spPr/>
        <p:txBody>
          <a:bodyPr>
            <a:normAutofit/>
          </a:bodyPr>
          <a:lstStyle/>
          <a:p>
            <a:r>
              <a:rPr lang="en-IN" dirty="0"/>
              <a:t>			LEAD DASH BOARD</a:t>
            </a:r>
            <a:br>
              <a:rPr lang="en-IN" dirty="0"/>
            </a:br>
            <a:r>
              <a:rPr lang="en-IN" dirty="0"/>
              <a:t>													</a:t>
            </a:r>
            <a:r>
              <a:rPr lang="en-IN" sz="1200" dirty="0"/>
              <a:t>POWER BI</a:t>
            </a:r>
          </a:p>
        </p:txBody>
      </p:sp>
      <p:pic>
        <p:nvPicPr>
          <p:cNvPr id="7" name="Content Placeholder 6">
            <a:extLst>
              <a:ext uri="{FF2B5EF4-FFF2-40B4-BE49-F238E27FC236}">
                <a16:creationId xmlns:a16="http://schemas.microsoft.com/office/drawing/2014/main" id="{78832442-2932-15E7-53FC-9B8E54116BA4}"/>
              </a:ext>
            </a:extLst>
          </p:cNvPr>
          <p:cNvPicPr>
            <a:picLocks noGrp="1" noChangeAspect="1"/>
          </p:cNvPicPr>
          <p:nvPr>
            <p:ph idx="1"/>
          </p:nvPr>
        </p:nvPicPr>
        <p:blipFill>
          <a:blip r:embed="rId2"/>
          <a:stretch>
            <a:fillRect/>
          </a:stretch>
        </p:blipFill>
        <p:spPr>
          <a:xfrm>
            <a:off x="1507039" y="2160588"/>
            <a:ext cx="6937960" cy="3881437"/>
          </a:xfrm>
        </p:spPr>
      </p:pic>
    </p:spTree>
    <p:extLst>
      <p:ext uri="{BB962C8B-B14F-4D97-AF65-F5344CB8AC3E}">
        <p14:creationId xmlns:p14="http://schemas.microsoft.com/office/powerpoint/2010/main" val="33483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AFBA-9FD2-F623-3648-3D27A39BB70C}"/>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C9991BAD-357B-013C-2806-EA7C61E9C567}"/>
              </a:ext>
            </a:extLst>
          </p:cNvPr>
          <p:cNvSpPr>
            <a:spLocks noGrp="1"/>
          </p:cNvSpPr>
          <p:nvPr>
            <p:ph idx="1"/>
          </p:nvPr>
        </p:nvSpPr>
        <p:spPr/>
        <p:txBody>
          <a:bodyPr/>
          <a:lstStyle/>
          <a:p>
            <a:r>
              <a:rPr lang="en-IN" dirty="0"/>
              <a:t>Created Dash Board on opportunity table  and Lead table</a:t>
            </a:r>
          </a:p>
          <a:p>
            <a:endParaRPr lang="en-IN" dirty="0"/>
          </a:p>
          <a:p>
            <a:r>
              <a:rPr lang="en-IN" dirty="0"/>
              <a:t>Created reports based on my knowledge using excel ,BI tools Tableau and power bi</a:t>
            </a:r>
          </a:p>
          <a:p>
            <a:endParaRPr lang="en-IN" dirty="0"/>
          </a:p>
          <a:p>
            <a:r>
              <a:rPr lang="en-IN" dirty="0"/>
              <a:t>I would like to thank my team members  and</a:t>
            </a:r>
          </a:p>
          <a:p>
            <a:r>
              <a:rPr lang="en-IN" dirty="0"/>
              <a:t>Mentor-</a:t>
            </a:r>
            <a:r>
              <a:rPr lang="en-IN" dirty="0" err="1"/>
              <a:t>Mahendra</a:t>
            </a:r>
            <a:r>
              <a:rPr lang="en-IN" dirty="0"/>
              <a:t> for guidance and support.</a:t>
            </a:r>
          </a:p>
          <a:p>
            <a:endParaRPr lang="en-IN" dirty="0"/>
          </a:p>
          <a:p>
            <a:endParaRPr lang="en-IN" dirty="0"/>
          </a:p>
          <a:p>
            <a:endParaRPr lang="en-IN" dirty="0"/>
          </a:p>
        </p:txBody>
      </p:sp>
    </p:spTree>
    <p:extLst>
      <p:ext uri="{BB962C8B-B14F-4D97-AF65-F5344CB8AC3E}">
        <p14:creationId xmlns:p14="http://schemas.microsoft.com/office/powerpoint/2010/main" val="320381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D62E-9FCE-2079-4EB2-DDEA17B1982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7945C81-2F04-20FD-3959-3A93B04CC174}"/>
              </a:ext>
            </a:extLst>
          </p:cNvPr>
          <p:cNvSpPr>
            <a:spLocks noGrp="1"/>
          </p:cNvSpPr>
          <p:nvPr>
            <p:ph idx="1"/>
          </p:nvPr>
        </p:nvSpPr>
        <p:spPr/>
        <p:txBody>
          <a:bodyPr/>
          <a:lstStyle/>
          <a:p>
            <a:r>
              <a:rPr lang="en-US" b="0" i="0" dirty="0">
                <a:solidFill>
                  <a:srgbClr val="51565E"/>
                </a:solidFill>
                <a:effectLst/>
                <a:latin typeface="Roboto" panose="02000000000000000000" pitchFamily="2" charset="0"/>
              </a:rPr>
              <a:t>Salesforce is a cloud-based Customer Relationship Management (CRM) platform that enables businesses to manage customer data, sales operations, and marketing campaigns. It provides various features, and tools businesses can use to improve customer relationships, including customer segmentation, customer data management, and customer support. Salesforce also offers a variety of integrations with third-party applications and services, making it a powerful and versatile CRM platform.</a:t>
            </a:r>
            <a:endParaRPr lang="en-IN" dirty="0"/>
          </a:p>
        </p:txBody>
      </p:sp>
    </p:spTree>
    <p:extLst>
      <p:ext uri="{BB962C8B-B14F-4D97-AF65-F5344CB8AC3E}">
        <p14:creationId xmlns:p14="http://schemas.microsoft.com/office/powerpoint/2010/main" val="380905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0B25-36DE-2931-EDB5-1F0CBFC15FE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3A916E6-4D9B-4005-1B3C-C5AB2AB56F1C}"/>
              </a:ext>
            </a:extLst>
          </p:cNvPr>
          <p:cNvSpPr>
            <a:spLocks noGrp="1"/>
          </p:cNvSpPr>
          <p:nvPr>
            <p:ph idx="1"/>
          </p:nvPr>
        </p:nvSpPr>
        <p:spPr>
          <a:xfrm>
            <a:off x="677334" y="1222311"/>
            <a:ext cx="8596668" cy="4819052"/>
          </a:xfrm>
        </p:spPr>
        <p:txBody>
          <a:bodyPr>
            <a:normAutofit/>
          </a:bodyPr>
          <a:lstStyle/>
          <a:p>
            <a:endParaRPr lang="en-IN" sz="6600" dirty="0"/>
          </a:p>
          <a:p>
            <a:pPr marL="1371600" lvl="3" indent="0">
              <a:buNone/>
            </a:pPr>
            <a:r>
              <a:rPr lang="en-IN" sz="6000" dirty="0">
                <a:latin typeface="Algerian" panose="020B0604020202020204" pitchFamily="82" charset="0"/>
              </a:rPr>
              <a:t>THANK YOU</a:t>
            </a:r>
          </a:p>
        </p:txBody>
      </p:sp>
    </p:spTree>
    <p:extLst>
      <p:ext uri="{BB962C8B-B14F-4D97-AF65-F5344CB8AC3E}">
        <p14:creationId xmlns:p14="http://schemas.microsoft.com/office/powerpoint/2010/main" val="15012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197E-555E-A71D-DFDC-CD9F2AFCB74D}"/>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9BA49725-978A-E459-A0EB-7EDD56540206}"/>
              </a:ext>
            </a:extLst>
          </p:cNvPr>
          <p:cNvSpPr>
            <a:spLocks noGrp="1"/>
          </p:cNvSpPr>
          <p:nvPr>
            <p:ph idx="1"/>
          </p:nvPr>
        </p:nvSpPr>
        <p:spPr/>
        <p:txBody>
          <a:bodyPr/>
          <a:lstStyle/>
          <a:p>
            <a:r>
              <a:rPr lang="en-IN" dirty="0"/>
              <a:t>EXCEL                                           </a:t>
            </a:r>
          </a:p>
          <a:p>
            <a:endParaRPr lang="en-IN" dirty="0"/>
          </a:p>
          <a:p>
            <a:r>
              <a:rPr lang="en-IN" dirty="0"/>
              <a:t>MY SQL</a:t>
            </a:r>
          </a:p>
          <a:p>
            <a:endParaRPr lang="en-IN" dirty="0"/>
          </a:p>
          <a:p>
            <a:r>
              <a:rPr lang="en-IN" dirty="0"/>
              <a:t>TABLEAU</a:t>
            </a:r>
          </a:p>
          <a:p>
            <a:endParaRPr lang="en-IN" dirty="0"/>
          </a:p>
          <a:p>
            <a:r>
              <a:rPr lang="en-IN" dirty="0"/>
              <a:t>POWER BI</a:t>
            </a:r>
          </a:p>
        </p:txBody>
      </p:sp>
      <p:pic>
        <p:nvPicPr>
          <p:cNvPr id="4" name="Picture 3" descr="A picture containing text, clipart, vector graphics, sign&#10;&#10;Description automatically generated">
            <a:extLst>
              <a:ext uri="{FF2B5EF4-FFF2-40B4-BE49-F238E27FC236}">
                <a16:creationId xmlns:a16="http://schemas.microsoft.com/office/drawing/2014/main" id="{531233DA-D840-5317-72E1-98863AED56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7730" y="1448435"/>
            <a:ext cx="811381" cy="589915"/>
          </a:xfrm>
          <a:prstGeom prst="rect">
            <a:avLst/>
          </a:prstGeom>
          <a:noFill/>
          <a:ln>
            <a:noFill/>
          </a:ln>
        </p:spPr>
      </p:pic>
      <p:pic>
        <p:nvPicPr>
          <p:cNvPr id="5" name="Picture 4" descr="A picture containing text&#10;&#10;Description automatically generated">
            <a:extLst>
              <a:ext uri="{FF2B5EF4-FFF2-40B4-BE49-F238E27FC236}">
                <a16:creationId xmlns:a16="http://schemas.microsoft.com/office/drawing/2014/main" id="{6DFBB445-792A-E6C9-2C5F-740E70E7C7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6257" y="3162300"/>
            <a:ext cx="959485" cy="533400"/>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EB6AAB22-22E3-624E-3631-C25B2757E3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3695700"/>
            <a:ext cx="914400" cy="511810"/>
          </a:xfrm>
          <a:prstGeom prst="rect">
            <a:avLst/>
          </a:prstGeom>
          <a:noFill/>
          <a:ln>
            <a:noFill/>
          </a:ln>
        </p:spPr>
      </p:pic>
      <p:pic>
        <p:nvPicPr>
          <p:cNvPr id="1026" name="Picture 2" descr="Is Power BI Actually Useful? - PEI">
            <a:extLst>
              <a:ext uri="{FF2B5EF4-FFF2-40B4-BE49-F238E27FC236}">
                <a16:creationId xmlns:a16="http://schemas.microsoft.com/office/drawing/2014/main" id="{E0295A57-46F8-9F05-35E9-46034BFD3D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165" y="4943474"/>
            <a:ext cx="959485" cy="70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555F-89D6-6119-9386-9E5D7EF1836F}"/>
              </a:ext>
            </a:extLst>
          </p:cNvPr>
          <p:cNvSpPr>
            <a:spLocks noGrp="1"/>
          </p:cNvSpPr>
          <p:nvPr>
            <p:ph type="title"/>
          </p:nvPr>
        </p:nvSpPr>
        <p:spPr/>
        <p:txBody>
          <a:bodyPr/>
          <a:lstStyle/>
          <a:p>
            <a:r>
              <a:rPr lang="en-US" dirty="0"/>
              <a:t>Group 6</a:t>
            </a:r>
          </a:p>
        </p:txBody>
      </p:sp>
      <p:sp>
        <p:nvSpPr>
          <p:cNvPr id="3" name="Content Placeholder 2">
            <a:extLst>
              <a:ext uri="{FF2B5EF4-FFF2-40B4-BE49-F238E27FC236}">
                <a16:creationId xmlns:a16="http://schemas.microsoft.com/office/drawing/2014/main" id="{0A086B9C-1730-0144-79F7-5FFD1E1EB3C8}"/>
              </a:ext>
            </a:extLst>
          </p:cNvPr>
          <p:cNvSpPr>
            <a:spLocks noGrp="1"/>
          </p:cNvSpPr>
          <p:nvPr>
            <p:ph idx="1"/>
          </p:nvPr>
        </p:nvSpPr>
        <p:spPr/>
        <p:txBody>
          <a:bodyPr/>
          <a:lstStyle/>
          <a:p>
            <a:r>
              <a:rPr lang="en-US" dirty="0"/>
              <a:t>Atharva</a:t>
            </a:r>
          </a:p>
          <a:p>
            <a:r>
              <a:rPr lang="en-US" dirty="0"/>
              <a:t>Badal</a:t>
            </a:r>
          </a:p>
          <a:p>
            <a:r>
              <a:rPr lang="en-US" dirty="0"/>
              <a:t>Rupesh</a:t>
            </a:r>
          </a:p>
          <a:p>
            <a:r>
              <a:rPr lang="en-US" dirty="0" err="1"/>
              <a:t>Samranuddin</a:t>
            </a:r>
            <a:endParaRPr lang="en-US" dirty="0"/>
          </a:p>
          <a:p>
            <a:r>
              <a:rPr lang="en-US" dirty="0"/>
              <a:t>Sonu</a:t>
            </a:r>
          </a:p>
          <a:p>
            <a:r>
              <a:rPr lang="en-US"/>
              <a:t>Shivangi</a:t>
            </a:r>
            <a:endParaRPr lang="en-US" dirty="0"/>
          </a:p>
          <a:p>
            <a:endParaRPr lang="en-US" dirty="0"/>
          </a:p>
        </p:txBody>
      </p:sp>
    </p:spTree>
    <p:extLst>
      <p:ext uri="{BB962C8B-B14F-4D97-AF65-F5344CB8AC3E}">
        <p14:creationId xmlns:p14="http://schemas.microsoft.com/office/powerpoint/2010/main" val="127468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2A12-A782-3528-3EE5-E47E9FD9F95D}"/>
              </a:ext>
            </a:extLst>
          </p:cNvPr>
          <p:cNvSpPr>
            <a:spLocks noGrp="1"/>
          </p:cNvSpPr>
          <p:nvPr>
            <p:ph type="title"/>
          </p:nvPr>
        </p:nvSpPr>
        <p:spPr/>
        <p:txBody>
          <a:bodyPr/>
          <a:lstStyle/>
          <a:p>
            <a:r>
              <a:rPr lang="en-IN" dirty="0"/>
              <a:t>					KPI   1</a:t>
            </a:r>
          </a:p>
        </p:txBody>
      </p:sp>
      <p:sp>
        <p:nvSpPr>
          <p:cNvPr id="3" name="Content Placeholder 2">
            <a:extLst>
              <a:ext uri="{FF2B5EF4-FFF2-40B4-BE49-F238E27FC236}">
                <a16:creationId xmlns:a16="http://schemas.microsoft.com/office/drawing/2014/main" id="{BCFD4619-CCCB-68C5-3556-3F58A83DC298}"/>
              </a:ext>
            </a:extLst>
          </p:cNvPr>
          <p:cNvSpPr>
            <a:spLocks noGrp="1"/>
          </p:cNvSpPr>
          <p:nvPr>
            <p:ph idx="1"/>
          </p:nvPr>
        </p:nvSpPr>
        <p:spPr/>
        <p:txBody>
          <a:bodyPr/>
          <a:lstStyle/>
          <a:p>
            <a:r>
              <a:rPr lang="en-IN" dirty="0"/>
              <a:t>EXPECTED AMOUNT</a:t>
            </a:r>
          </a:p>
          <a:p>
            <a:endParaRPr lang="en-IN" dirty="0"/>
          </a:p>
          <a:p>
            <a:pPr marL="0" indent="0">
              <a:buNone/>
            </a:pPr>
            <a:endParaRPr lang="en-IN" dirty="0"/>
          </a:p>
        </p:txBody>
      </p:sp>
      <p:pic>
        <p:nvPicPr>
          <p:cNvPr id="5" name="Picture 4" descr="Text&#10;&#10;Description automatically generated">
            <a:extLst>
              <a:ext uri="{FF2B5EF4-FFF2-40B4-BE49-F238E27FC236}">
                <a16:creationId xmlns:a16="http://schemas.microsoft.com/office/drawing/2014/main" id="{CDB41931-0E50-C2A6-5C72-344E9DA19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450" y="3081257"/>
            <a:ext cx="2629021" cy="1152686"/>
          </a:xfrm>
          <a:prstGeom prst="rect">
            <a:avLst/>
          </a:prstGeom>
        </p:spPr>
      </p:pic>
    </p:spTree>
    <p:extLst>
      <p:ext uri="{BB962C8B-B14F-4D97-AF65-F5344CB8AC3E}">
        <p14:creationId xmlns:p14="http://schemas.microsoft.com/office/powerpoint/2010/main" val="157016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9216-4AB2-907A-8AB8-A109FB4E6C9A}"/>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502713CA-2C00-4EA7-27F9-1E2547608FD3}"/>
              </a:ext>
            </a:extLst>
          </p:cNvPr>
          <p:cNvSpPr>
            <a:spLocks noGrp="1"/>
          </p:cNvSpPr>
          <p:nvPr>
            <p:ph idx="1"/>
          </p:nvPr>
        </p:nvSpPr>
        <p:spPr>
          <a:xfrm>
            <a:off x="838200" y="1690688"/>
            <a:ext cx="10515600" cy="4486275"/>
          </a:xfrm>
        </p:spPr>
        <p:txBody>
          <a:bodyPr/>
          <a:lstStyle/>
          <a:p>
            <a:r>
              <a:rPr lang="en-IN" dirty="0"/>
              <a:t>ACTIVE OPPORTUNITIES</a:t>
            </a:r>
          </a:p>
          <a:p>
            <a:endParaRPr lang="en-IN" dirty="0"/>
          </a:p>
          <a:p>
            <a:endParaRPr lang="en-IN" dirty="0"/>
          </a:p>
          <a:p>
            <a:endParaRPr lang="en-IN" dirty="0"/>
          </a:p>
        </p:txBody>
      </p:sp>
      <p:sp>
        <p:nvSpPr>
          <p:cNvPr id="4" name="Rectangle 3">
            <a:extLst>
              <a:ext uri="{FF2B5EF4-FFF2-40B4-BE49-F238E27FC236}">
                <a16:creationId xmlns:a16="http://schemas.microsoft.com/office/drawing/2014/main" id="{7255B0A4-54C1-FAB3-51EB-4F0BFE5A422C}"/>
              </a:ext>
            </a:extLst>
          </p:cNvPr>
          <p:cNvSpPr/>
          <p:nvPr/>
        </p:nvSpPr>
        <p:spPr>
          <a:xfrm>
            <a:off x="6578082" y="1825625"/>
            <a:ext cx="3666930" cy="104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ACTIVE OPPORTUNITIES</a:t>
            </a:r>
          </a:p>
          <a:p>
            <a:pPr algn="ctr"/>
            <a:endParaRPr lang="en-IN" sz="2400" b="1" dirty="0"/>
          </a:p>
          <a:p>
            <a:pPr algn="ctr"/>
            <a:r>
              <a:rPr lang="en-IN" sz="2400" b="1" dirty="0"/>
              <a:t>1272</a:t>
            </a:r>
          </a:p>
        </p:txBody>
      </p:sp>
      <p:sp>
        <p:nvSpPr>
          <p:cNvPr id="6" name="TextBox 5">
            <a:extLst>
              <a:ext uri="{FF2B5EF4-FFF2-40B4-BE49-F238E27FC236}">
                <a16:creationId xmlns:a16="http://schemas.microsoft.com/office/drawing/2014/main" id="{58970D18-2EA3-7F59-070F-7D884F19BCF4}"/>
              </a:ext>
            </a:extLst>
          </p:cNvPr>
          <p:cNvSpPr txBox="1"/>
          <p:nvPr/>
        </p:nvSpPr>
        <p:spPr>
          <a:xfrm>
            <a:off x="1129004" y="3109397"/>
            <a:ext cx="7961344" cy="461665"/>
          </a:xfrm>
          <a:prstGeom prst="rect">
            <a:avLst/>
          </a:prstGeom>
          <a:noFill/>
        </p:spPr>
        <p:txBody>
          <a:bodyPr wrap="square">
            <a:spAutoFit/>
          </a:bodyPr>
          <a:lstStyle/>
          <a:p>
            <a:r>
              <a:rPr lang="en-IN" sz="2400" b="1" dirty="0"/>
              <a:t>CONVERSION RATE</a:t>
            </a:r>
          </a:p>
        </p:txBody>
      </p:sp>
      <p:sp>
        <p:nvSpPr>
          <p:cNvPr id="7" name="Oval 6">
            <a:extLst>
              <a:ext uri="{FF2B5EF4-FFF2-40B4-BE49-F238E27FC236}">
                <a16:creationId xmlns:a16="http://schemas.microsoft.com/office/drawing/2014/main" id="{E2333044-86F8-C5A0-414E-39DE4ED2A50E}"/>
              </a:ext>
            </a:extLst>
          </p:cNvPr>
          <p:cNvSpPr/>
          <p:nvPr/>
        </p:nvSpPr>
        <p:spPr>
          <a:xfrm>
            <a:off x="6578082" y="3244334"/>
            <a:ext cx="3859764" cy="160486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Conversion Rate</a:t>
            </a:r>
          </a:p>
          <a:p>
            <a:pPr algn="ctr"/>
            <a:endParaRPr lang="en-IN" dirty="0">
              <a:solidFill>
                <a:schemeClr val="tx1"/>
              </a:solidFill>
            </a:endParaRPr>
          </a:p>
          <a:p>
            <a:pPr algn="ctr"/>
            <a:r>
              <a:rPr lang="en-IN" dirty="0">
                <a:solidFill>
                  <a:schemeClr val="tx1"/>
                </a:solidFill>
              </a:rPr>
              <a:t>10.33%</a:t>
            </a:r>
          </a:p>
        </p:txBody>
      </p:sp>
      <p:sp>
        <p:nvSpPr>
          <p:cNvPr id="9" name="TextBox 8">
            <a:extLst>
              <a:ext uri="{FF2B5EF4-FFF2-40B4-BE49-F238E27FC236}">
                <a16:creationId xmlns:a16="http://schemas.microsoft.com/office/drawing/2014/main" id="{665E5613-CD6A-B98D-5083-F433EB54FDDD}"/>
              </a:ext>
            </a:extLst>
          </p:cNvPr>
          <p:cNvSpPr txBox="1"/>
          <p:nvPr/>
        </p:nvSpPr>
        <p:spPr>
          <a:xfrm>
            <a:off x="1076131" y="5219704"/>
            <a:ext cx="6097554" cy="461665"/>
          </a:xfrm>
          <a:prstGeom prst="rect">
            <a:avLst/>
          </a:prstGeom>
          <a:noFill/>
        </p:spPr>
        <p:txBody>
          <a:bodyPr wrap="square">
            <a:spAutoFit/>
          </a:bodyPr>
          <a:lstStyle/>
          <a:p>
            <a:r>
              <a:rPr lang="en-IN" sz="2400" b="1" dirty="0"/>
              <a:t>WIN RATE</a:t>
            </a:r>
          </a:p>
        </p:txBody>
      </p:sp>
      <p:sp>
        <p:nvSpPr>
          <p:cNvPr id="10" name="Rectangle 9">
            <a:extLst>
              <a:ext uri="{FF2B5EF4-FFF2-40B4-BE49-F238E27FC236}">
                <a16:creationId xmlns:a16="http://schemas.microsoft.com/office/drawing/2014/main" id="{2D9E25D8-B995-7DEA-D062-D067984D11A8}"/>
              </a:ext>
            </a:extLst>
          </p:cNvPr>
          <p:cNvSpPr/>
          <p:nvPr/>
        </p:nvSpPr>
        <p:spPr>
          <a:xfrm>
            <a:off x="5001208" y="4984136"/>
            <a:ext cx="3694923" cy="15862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WIN RATE</a:t>
            </a:r>
          </a:p>
          <a:p>
            <a:pPr algn="ctr"/>
            <a:endParaRPr lang="en-IN" dirty="0">
              <a:solidFill>
                <a:schemeClr val="tx1"/>
              </a:solidFill>
            </a:endParaRPr>
          </a:p>
          <a:p>
            <a:pPr algn="ctr"/>
            <a:r>
              <a:rPr lang="en-IN" dirty="0">
                <a:solidFill>
                  <a:schemeClr val="tx1"/>
                </a:solidFill>
              </a:rPr>
              <a:t>31.06%</a:t>
            </a:r>
          </a:p>
        </p:txBody>
      </p:sp>
    </p:spTree>
    <p:extLst>
      <p:ext uri="{BB962C8B-B14F-4D97-AF65-F5344CB8AC3E}">
        <p14:creationId xmlns:p14="http://schemas.microsoft.com/office/powerpoint/2010/main" val="237718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E5DC-E482-037B-C992-BEEB8EDB7143}"/>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A9591C2F-E5D9-DABE-D909-E499432E7EF3}"/>
              </a:ext>
            </a:extLst>
          </p:cNvPr>
          <p:cNvSpPr>
            <a:spLocks noGrp="1"/>
          </p:cNvSpPr>
          <p:nvPr>
            <p:ph idx="1"/>
          </p:nvPr>
        </p:nvSpPr>
        <p:spPr>
          <a:xfrm>
            <a:off x="838200" y="1825625"/>
            <a:ext cx="10515600" cy="4667250"/>
          </a:xfrm>
        </p:spPr>
        <p:txBody>
          <a:bodyPr/>
          <a:lstStyle/>
          <a:p>
            <a:pPr marL="0" indent="0">
              <a:buNone/>
            </a:pPr>
            <a:endParaRPr lang="en-IN" dirty="0"/>
          </a:p>
          <a:p>
            <a:pPr marL="0" indent="0">
              <a:buNone/>
            </a:pPr>
            <a:r>
              <a:rPr lang="en-IN" dirty="0"/>
              <a:t>LOSS</a:t>
            </a:r>
          </a:p>
          <a:p>
            <a:pPr marL="0" indent="0">
              <a:buNone/>
            </a:pPr>
            <a:endParaRPr lang="en-IN" dirty="0"/>
          </a:p>
          <a:p>
            <a:pPr marL="0" indent="0">
              <a:buNone/>
            </a:pPr>
            <a:r>
              <a:rPr lang="en-IN" dirty="0"/>
              <a:t>EXPECTED AMOUNT BY </a:t>
            </a:r>
          </a:p>
          <a:p>
            <a:pPr marL="0" indent="0">
              <a:buNone/>
            </a:pPr>
            <a:r>
              <a:rPr lang="en-IN" dirty="0"/>
              <a:t>OPPORTUNITY TYPE</a:t>
            </a:r>
          </a:p>
          <a:p>
            <a:pPr marL="0" indent="0">
              <a:buNone/>
            </a:pPr>
            <a:endParaRPr lang="en-IN" dirty="0"/>
          </a:p>
          <a:p>
            <a:pPr marL="0" indent="0">
              <a:buNone/>
            </a:pPr>
            <a:endParaRPr lang="en-IN" dirty="0"/>
          </a:p>
          <a:p>
            <a:pPr marL="0" indent="0">
              <a:buNone/>
            </a:pPr>
            <a:endParaRPr lang="en-IN" dirty="0"/>
          </a:p>
        </p:txBody>
      </p:sp>
      <p:sp>
        <p:nvSpPr>
          <p:cNvPr id="5" name="Oval 4">
            <a:extLst>
              <a:ext uri="{FF2B5EF4-FFF2-40B4-BE49-F238E27FC236}">
                <a16:creationId xmlns:a16="http://schemas.microsoft.com/office/drawing/2014/main" id="{4F1F2F54-86CC-1F97-7854-F82BC9A69FD4}"/>
              </a:ext>
            </a:extLst>
          </p:cNvPr>
          <p:cNvSpPr/>
          <p:nvPr/>
        </p:nvSpPr>
        <p:spPr>
          <a:xfrm>
            <a:off x="6811347" y="2021568"/>
            <a:ext cx="2295331" cy="1020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LOSS</a:t>
            </a:r>
          </a:p>
          <a:p>
            <a:pPr algn="ctr"/>
            <a:endParaRPr lang="en-IN" dirty="0"/>
          </a:p>
          <a:p>
            <a:pPr algn="ctr"/>
            <a:r>
              <a:rPr lang="en-IN" dirty="0"/>
              <a:t>1.93K</a:t>
            </a:r>
          </a:p>
        </p:txBody>
      </p:sp>
      <p:pic>
        <p:nvPicPr>
          <p:cNvPr id="7" name="Picture 6" descr="Chart, diagram&#10;&#10;Description automatically generated">
            <a:extLst>
              <a:ext uri="{FF2B5EF4-FFF2-40B4-BE49-F238E27FC236}">
                <a16:creationId xmlns:a16="http://schemas.microsoft.com/office/drawing/2014/main" id="{708A3F10-44DF-6491-9134-1A92C15B5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855" y="3132416"/>
            <a:ext cx="5601482" cy="3439005"/>
          </a:xfrm>
          <a:prstGeom prst="rect">
            <a:avLst/>
          </a:prstGeom>
        </p:spPr>
      </p:pic>
    </p:spTree>
    <p:extLst>
      <p:ext uri="{BB962C8B-B14F-4D97-AF65-F5344CB8AC3E}">
        <p14:creationId xmlns:p14="http://schemas.microsoft.com/office/powerpoint/2010/main" val="177076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F089-C92E-6708-45B9-0EC86B0C570B}"/>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91E01F7F-2B48-E615-3BF4-70CB67964DC1}"/>
              </a:ext>
            </a:extLst>
          </p:cNvPr>
          <p:cNvSpPr>
            <a:spLocks noGrp="1"/>
          </p:cNvSpPr>
          <p:nvPr>
            <p:ph idx="1"/>
          </p:nvPr>
        </p:nvSpPr>
        <p:spPr/>
        <p:txBody>
          <a:bodyPr/>
          <a:lstStyle/>
          <a:p>
            <a:pPr marL="0" indent="0">
              <a:buNone/>
            </a:pPr>
            <a:r>
              <a:rPr lang="en-IN" dirty="0"/>
              <a:t>OPPORTUNITIES BY INDUSTRY</a:t>
            </a:r>
          </a:p>
        </p:txBody>
      </p:sp>
      <p:pic>
        <p:nvPicPr>
          <p:cNvPr id="6" name="Picture 5" descr="Chart&#10;&#10;Description automatically generated with medium confidence">
            <a:extLst>
              <a:ext uri="{FF2B5EF4-FFF2-40B4-BE49-F238E27FC236}">
                <a16:creationId xmlns:a16="http://schemas.microsoft.com/office/drawing/2014/main" id="{6A9AFC72-6876-67D8-B323-F5B3B56F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525" y="2371725"/>
            <a:ext cx="7606857" cy="4019550"/>
          </a:xfrm>
          <a:prstGeom prst="rect">
            <a:avLst/>
          </a:prstGeom>
        </p:spPr>
      </p:pic>
    </p:spTree>
    <p:extLst>
      <p:ext uri="{BB962C8B-B14F-4D97-AF65-F5344CB8AC3E}">
        <p14:creationId xmlns:p14="http://schemas.microsoft.com/office/powerpoint/2010/main" val="301395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BF53-D07A-F241-28B5-0FD7A369CE8A}"/>
              </a:ext>
            </a:extLst>
          </p:cNvPr>
          <p:cNvSpPr>
            <a:spLocks noGrp="1"/>
          </p:cNvSpPr>
          <p:nvPr>
            <p:ph type="title"/>
          </p:nvPr>
        </p:nvSpPr>
        <p:spPr/>
        <p:txBody>
          <a:bodyPr/>
          <a:lstStyle/>
          <a:p>
            <a:r>
              <a:rPr lang="en-IN" dirty="0"/>
              <a:t>				TREND ANALYSIS</a:t>
            </a:r>
          </a:p>
        </p:txBody>
      </p:sp>
      <p:sp>
        <p:nvSpPr>
          <p:cNvPr id="3" name="Content Placeholder 2">
            <a:extLst>
              <a:ext uri="{FF2B5EF4-FFF2-40B4-BE49-F238E27FC236}">
                <a16:creationId xmlns:a16="http://schemas.microsoft.com/office/drawing/2014/main" id="{08846F72-3006-3BBE-F856-34FA8CE0589F}"/>
              </a:ext>
            </a:extLst>
          </p:cNvPr>
          <p:cNvSpPr>
            <a:spLocks noGrp="1"/>
          </p:cNvSpPr>
          <p:nvPr>
            <p:ph idx="1"/>
          </p:nvPr>
        </p:nvSpPr>
        <p:spPr/>
        <p:txBody>
          <a:bodyPr/>
          <a:lstStyle/>
          <a:p>
            <a:r>
              <a:rPr lang="en-IN" dirty="0"/>
              <a:t>Running Total  Expected VS Commit Forecast Amount over time</a:t>
            </a:r>
          </a:p>
        </p:txBody>
      </p:sp>
      <p:pic>
        <p:nvPicPr>
          <p:cNvPr id="6" name="Picture 5" descr="Chart, line chart&#10;&#10;Description automatically generated">
            <a:extLst>
              <a:ext uri="{FF2B5EF4-FFF2-40B4-BE49-F238E27FC236}">
                <a16:creationId xmlns:a16="http://schemas.microsoft.com/office/drawing/2014/main" id="{071B6B26-28F6-7606-FDDB-FB999B1E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75" y="2228850"/>
            <a:ext cx="10182226" cy="4495852"/>
          </a:xfrm>
          <a:prstGeom prst="rect">
            <a:avLst/>
          </a:prstGeom>
        </p:spPr>
      </p:pic>
    </p:spTree>
    <p:extLst>
      <p:ext uri="{BB962C8B-B14F-4D97-AF65-F5344CB8AC3E}">
        <p14:creationId xmlns:p14="http://schemas.microsoft.com/office/powerpoint/2010/main" val="27858024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244</TotalTime>
  <Words>370</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Roboto</vt:lpstr>
      <vt:lpstr>Trebuchet MS</vt:lpstr>
      <vt:lpstr>Wingdings 3</vt:lpstr>
      <vt:lpstr>Facet</vt:lpstr>
      <vt:lpstr>CRM SALES FORCE</vt:lpstr>
      <vt:lpstr>INTRODUCTION</vt:lpstr>
      <vt:lpstr>TOOLS USED</vt:lpstr>
      <vt:lpstr>Group 6</vt:lpstr>
      <vt:lpstr>     KPI   1</vt:lpstr>
      <vt:lpstr>    KPI  </vt:lpstr>
      <vt:lpstr>   KPI  </vt:lpstr>
      <vt:lpstr>   KPI  </vt:lpstr>
      <vt:lpstr>    TREND ANALYSIS</vt:lpstr>
      <vt:lpstr>Running Total  Active Vs Total Opportunities Over Time</vt:lpstr>
      <vt:lpstr>Closed Won Vs Total Opportunities Over Time</vt:lpstr>
      <vt:lpstr>Closed Won Vs Total Closed Over Time</vt:lpstr>
      <vt:lpstr>OPPORTUNITY  DASH BOARD                          EXCEL</vt:lpstr>
      <vt:lpstr>OPPORTUNITY DASH BOARD                                                       TABLEAU</vt:lpstr>
      <vt:lpstr>OPPORTUNITY DASH BOARD                                                              POWER BI</vt:lpstr>
      <vt:lpstr>    LEAD DASH BOARD                  EXCEL                  </vt:lpstr>
      <vt:lpstr>   LEAD DASH BOARD                TABLEAU</vt:lpstr>
      <vt:lpstr>   LEAD DASH BOARD              POWER BI</vt:lpstr>
      <vt:lpstr>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SALES FORCE</dc:title>
  <dc:creator>Vimala Kata</dc:creator>
  <cp:lastModifiedBy>shivangi Kaushik</cp:lastModifiedBy>
  <cp:revision>3</cp:revision>
  <dcterms:created xsi:type="dcterms:W3CDTF">2023-03-30T13:12:53Z</dcterms:created>
  <dcterms:modified xsi:type="dcterms:W3CDTF">2023-04-04T08:24:37Z</dcterms:modified>
</cp:coreProperties>
</file>