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9" r:id="rId12"/>
    <p:sldId id="270" r:id="rId13"/>
    <p:sldId id="266" r:id="rId14"/>
    <p:sldId id="267" r:id="rId15"/>
    <p:sldId id="268" r:id="rId16"/>
    <p:sldId id="271" r:id="rId17"/>
    <p:sldId id="272" r:id="rId18"/>
    <p:sldId id="273" r:id="rId19"/>
    <p:sldId id="274"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94" r:id="rId33"/>
    <p:sldId id="295" r:id="rId34"/>
    <p:sldId id="288" r:id="rId35"/>
    <p:sldId id="289" r:id="rId36"/>
    <p:sldId id="290" r:id="rId37"/>
    <p:sldId id="291" r:id="rId38"/>
    <p:sldId id="292" r:id="rId39"/>
    <p:sldId id="293" r:id="rId40"/>
    <p:sldId id="296" r:id="rId41"/>
    <p:sldId id="297" r:id="rId42"/>
    <p:sldId id="298" r:id="rId43"/>
    <p:sldId id="299" r:id="rId44"/>
    <p:sldId id="300" r:id="rId45"/>
    <p:sldId id="301" r:id="rId46"/>
    <p:sldId id="302" r:id="rId47"/>
    <p:sldId id="303" r:id="rId48"/>
    <p:sldId id="304"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programiz.com/java-programming/inputstreamreader" TargetMode="External"/><Relationship Id="rId2" Type="http://schemas.openxmlformats.org/officeDocument/2006/relationships/hyperlink" Target="https://www.programiz.com/java-programming/bufferedreader" TargetMode="External"/><Relationship Id="rId1" Type="http://schemas.openxmlformats.org/officeDocument/2006/relationships/slideLayout" Target="../slideLayouts/slideLayout2.xml"/><Relationship Id="rId5" Type="http://schemas.openxmlformats.org/officeDocument/2006/relationships/hyperlink" Target="https://www.programiz.com/java-programming/stringreader" TargetMode="External"/><Relationship Id="rId4" Type="http://schemas.openxmlformats.org/officeDocument/2006/relationships/hyperlink" Target="https://www.programiz.com/java-programming/filereader"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www.programiz.com/java-programming/outputstreamwriter" TargetMode="External"/><Relationship Id="rId2" Type="http://schemas.openxmlformats.org/officeDocument/2006/relationships/hyperlink" Target="https://www.programiz.com/java-programming/bufferedwriter" TargetMode="External"/><Relationship Id="rId1" Type="http://schemas.openxmlformats.org/officeDocument/2006/relationships/slideLayout" Target="../slideLayouts/slideLayout2.xml"/><Relationship Id="rId5" Type="http://schemas.openxmlformats.org/officeDocument/2006/relationships/hyperlink" Target="https://www.programiz.com/java-programming/stringwriter" TargetMode="External"/><Relationship Id="rId4" Type="http://schemas.openxmlformats.org/officeDocument/2006/relationships/hyperlink" Target="https://www.programiz.com/java-programming/filewriter"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javatpoint.com/Scanner-class" TargetMode="External"/><Relationship Id="rId2" Type="http://schemas.openxmlformats.org/officeDocument/2006/relationships/hyperlink" Target="https://www.javatpoint.com/post/java-character" TargetMode="External"/><Relationship Id="rId1" Type="http://schemas.openxmlformats.org/officeDocument/2006/relationships/slideLayout" Target="../slideLayouts/slideLayout2.xml"/><Relationship Id="rId5" Type="http://schemas.openxmlformats.org/officeDocument/2006/relationships/hyperlink" Target="https://www.javatpoint.com/java-tutorial" TargetMode="External"/><Relationship Id="rId4" Type="http://schemas.openxmlformats.org/officeDocument/2006/relationships/hyperlink" Target="https://www.javatpoint.com/java-string"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docs.oracle.com/javase/7/docs/api/java/applet/Applet.htm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docs.oracle.com/javase/7/docs/api/java/awt/Graphics.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javatpoint.com/os-tutorial"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javatpoint.com/object-class" TargetMode="External"/><Relationship Id="rId2" Type="http://schemas.openxmlformats.org/officeDocument/2006/relationships/hyperlink" Target="https://www.javatpoint.com/java-constructor"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www.javatpoint.com/java-tutorial"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www.javatpoint.com/register-memory"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UNIT 6 </a:t>
            </a:r>
            <a:endParaRPr lang="en-US" dirty="0"/>
          </a:p>
        </p:txBody>
      </p:sp>
      <p:sp>
        <p:nvSpPr>
          <p:cNvPr id="3" name="Subtitle 2"/>
          <p:cNvSpPr>
            <a:spLocks noGrp="1"/>
          </p:cNvSpPr>
          <p:nvPr>
            <p:ph type="subTitle" idx="1"/>
          </p:nvPr>
        </p:nvSpPr>
        <p:spPr/>
        <p:txBody>
          <a:bodyPr/>
          <a:lstStyle/>
          <a:p>
            <a:r>
              <a:rPr lang="en-GB" dirty="0" smtClean="0"/>
              <a:t>Prof. KALYANI KARULE</a:t>
            </a:r>
          </a:p>
          <a:p>
            <a:r>
              <a:rPr lang="en-GB" dirty="0" err="1" smtClean="0"/>
              <a:t>Dept</a:t>
            </a:r>
            <a:r>
              <a:rPr lang="en-GB" dirty="0" smtClean="0"/>
              <a:t> of CSE</a:t>
            </a:r>
          </a:p>
          <a:p>
            <a:endParaRPr lang="en-US" dirty="0"/>
          </a:p>
        </p:txBody>
      </p:sp>
    </p:spTree>
    <p:extLst>
      <p:ext uri="{BB962C8B-B14F-4D97-AF65-F5344CB8AC3E}">
        <p14:creationId xmlns:p14="http://schemas.microsoft.com/office/powerpoint/2010/main" val="3377173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2699" y="0"/>
            <a:ext cx="7924800" cy="5673070"/>
          </a:xfrm>
        </p:spPr>
      </p:pic>
      <p:sp>
        <p:nvSpPr>
          <p:cNvPr id="5" name="TextBox 4"/>
          <p:cNvSpPr txBox="1"/>
          <p:nvPr/>
        </p:nvSpPr>
        <p:spPr>
          <a:xfrm>
            <a:off x="228600" y="5650744"/>
            <a:ext cx="8765156" cy="1200329"/>
          </a:xfrm>
          <a:prstGeom prst="rect">
            <a:avLst/>
          </a:prstGeom>
          <a:noFill/>
        </p:spPr>
        <p:txBody>
          <a:bodyPr wrap="none" rtlCol="0">
            <a:spAutoFit/>
          </a:bodyPr>
          <a:lstStyle/>
          <a:p>
            <a:r>
              <a:rPr lang="en-GB" dirty="0"/>
              <a:t>The abstract classes </a:t>
            </a:r>
            <a:r>
              <a:rPr lang="en-GB" b="1" dirty="0"/>
              <a:t>Reader </a:t>
            </a:r>
            <a:r>
              <a:rPr lang="en-GB" dirty="0"/>
              <a:t>and </a:t>
            </a:r>
            <a:r>
              <a:rPr lang="en-GB" b="1" dirty="0"/>
              <a:t>Writer </a:t>
            </a:r>
            <a:r>
              <a:rPr lang="en-GB" dirty="0"/>
              <a:t>define several key methods that the other stream</a:t>
            </a:r>
          </a:p>
          <a:p>
            <a:r>
              <a:rPr lang="en-GB" dirty="0"/>
              <a:t>classes implement. Two of the most important methods are </a:t>
            </a:r>
            <a:r>
              <a:rPr lang="en-GB" b="1" dirty="0"/>
              <a:t>read( ) </a:t>
            </a:r>
            <a:r>
              <a:rPr lang="en-GB" dirty="0"/>
              <a:t>and </a:t>
            </a:r>
            <a:r>
              <a:rPr lang="en-GB" b="1" dirty="0"/>
              <a:t>write( )</a:t>
            </a:r>
            <a:r>
              <a:rPr lang="en-GB" dirty="0"/>
              <a:t>, which read</a:t>
            </a:r>
          </a:p>
          <a:p>
            <a:r>
              <a:rPr lang="en-GB" dirty="0"/>
              <a:t>and write characters of data, respectively. Each has a form that is abstract and must be</a:t>
            </a:r>
          </a:p>
          <a:p>
            <a:r>
              <a:rPr lang="en-GB" dirty="0"/>
              <a:t>overridden by derived stream classes.</a:t>
            </a:r>
            <a:endParaRPr lang="en-US" dirty="0"/>
          </a:p>
        </p:txBody>
      </p:sp>
    </p:spTree>
    <p:extLst>
      <p:ext uri="{BB962C8B-B14F-4D97-AF65-F5344CB8AC3E}">
        <p14:creationId xmlns:p14="http://schemas.microsoft.com/office/powerpoint/2010/main" val="38246411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t>Java Reader </a:t>
            </a:r>
            <a:r>
              <a:rPr lang="en-GB" b="1" dirty="0" smtClean="0"/>
              <a:t>Class</a:t>
            </a:r>
            <a:endParaRPr lang="en-US" dirty="0"/>
          </a:p>
        </p:txBody>
      </p:sp>
      <p:sp>
        <p:nvSpPr>
          <p:cNvPr id="3" name="Content Placeholder 2"/>
          <p:cNvSpPr>
            <a:spLocks noGrp="1"/>
          </p:cNvSpPr>
          <p:nvPr>
            <p:ph idx="1"/>
          </p:nvPr>
        </p:nvSpPr>
        <p:spPr>
          <a:xfrm>
            <a:off x="457200" y="1524000"/>
            <a:ext cx="8229600" cy="4525963"/>
          </a:xfrm>
        </p:spPr>
        <p:txBody>
          <a:bodyPr>
            <a:normAutofit fontScale="85000" lnSpcReduction="20000"/>
          </a:bodyPr>
          <a:lstStyle/>
          <a:p>
            <a:r>
              <a:rPr lang="en-GB" dirty="0" smtClean="0"/>
              <a:t>The</a:t>
            </a:r>
            <a:r>
              <a:rPr lang="en-GB" dirty="0"/>
              <a:t> Reader class of the java.io package is an abstract superclass that represents a stream of characters.</a:t>
            </a:r>
          </a:p>
          <a:p>
            <a:r>
              <a:rPr lang="en-GB" dirty="0"/>
              <a:t>Since Reader is an abstract class, it is not useful by itself. However, its subclasses can be used to read data.</a:t>
            </a:r>
          </a:p>
          <a:p>
            <a:r>
              <a:rPr lang="en-GB" b="1" dirty="0"/>
              <a:t>Subclasses of Reader</a:t>
            </a:r>
          </a:p>
          <a:p>
            <a:r>
              <a:rPr lang="en-GB" dirty="0"/>
              <a:t>In order to use the functionality of Reader, we can use its subclasses. Some of them are:</a:t>
            </a:r>
          </a:p>
          <a:p>
            <a:r>
              <a:rPr lang="en-GB" dirty="0" err="1">
                <a:hlinkClick r:id="rId2" tooltip="Java BufferedReader"/>
              </a:rPr>
              <a:t>BufferedReader</a:t>
            </a:r>
            <a:endParaRPr lang="en-GB" dirty="0"/>
          </a:p>
          <a:p>
            <a:r>
              <a:rPr lang="en-GB" dirty="0" err="1">
                <a:hlinkClick r:id="rId3" tooltip="Java InputStreamReader"/>
              </a:rPr>
              <a:t>InputStreamReader</a:t>
            </a:r>
            <a:endParaRPr lang="en-GB" dirty="0"/>
          </a:p>
          <a:p>
            <a:r>
              <a:rPr lang="en-GB" dirty="0" err="1">
                <a:hlinkClick r:id="rId4" tooltip="Java FileReader"/>
              </a:rPr>
              <a:t>FileReader</a:t>
            </a:r>
            <a:endParaRPr lang="en-GB" dirty="0"/>
          </a:p>
          <a:p>
            <a:r>
              <a:rPr lang="en-GB" dirty="0" err="1">
                <a:hlinkClick r:id="rId5" tooltip="Java StringReader"/>
              </a:rPr>
              <a:t>StringReader</a:t>
            </a:r>
            <a:endParaRPr lang="en-GB" dirty="0"/>
          </a:p>
          <a:p>
            <a:pPr marL="0" indent="0">
              <a:buNone/>
            </a:pPr>
            <a:endParaRPr lang="en-US" dirty="0"/>
          </a:p>
        </p:txBody>
      </p:sp>
    </p:spTree>
    <p:extLst>
      <p:ext uri="{BB962C8B-B14F-4D97-AF65-F5344CB8AC3E}">
        <p14:creationId xmlns:p14="http://schemas.microsoft.com/office/powerpoint/2010/main" val="173737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t>Java Writer </a:t>
            </a:r>
            <a:r>
              <a:rPr lang="en-GB" b="1" dirty="0" smtClean="0"/>
              <a:t>Class</a:t>
            </a:r>
            <a:endParaRPr lang="en-US" dirty="0"/>
          </a:p>
        </p:txBody>
      </p:sp>
      <p:sp>
        <p:nvSpPr>
          <p:cNvPr id="3" name="Content Placeholder 2"/>
          <p:cNvSpPr>
            <a:spLocks noGrp="1"/>
          </p:cNvSpPr>
          <p:nvPr>
            <p:ph idx="1"/>
          </p:nvPr>
        </p:nvSpPr>
        <p:spPr/>
        <p:txBody>
          <a:bodyPr>
            <a:normAutofit fontScale="85000" lnSpcReduction="20000"/>
          </a:bodyPr>
          <a:lstStyle/>
          <a:p>
            <a:r>
              <a:rPr lang="en-GB" dirty="0" smtClean="0"/>
              <a:t>The</a:t>
            </a:r>
            <a:r>
              <a:rPr lang="en-GB" dirty="0"/>
              <a:t> Writer class of the java.io package is an abstract superclass that represents a stream of characters.</a:t>
            </a:r>
          </a:p>
          <a:p>
            <a:r>
              <a:rPr lang="en-GB" dirty="0"/>
              <a:t>Since Writer is an abstract class, it is not useful by itself. However, its subclasses can be used to write data.</a:t>
            </a:r>
          </a:p>
          <a:p>
            <a:r>
              <a:rPr lang="en-GB" b="1" dirty="0"/>
              <a:t>Subclasses of Writer</a:t>
            </a:r>
          </a:p>
          <a:p>
            <a:r>
              <a:rPr lang="en-GB" dirty="0"/>
              <a:t>In order to use the functionality of the Writer, we can use its subclasses. Some of them are:</a:t>
            </a:r>
          </a:p>
          <a:p>
            <a:r>
              <a:rPr lang="en-GB" dirty="0" err="1">
                <a:hlinkClick r:id="rId2"/>
              </a:rPr>
              <a:t>BufferedWriter</a:t>
            </a:r>
            <a:endParaRPr lang="en-GB" dirty="0"/>
          </a:p>
          <a:p>
            <a:r>
              <a:rPr lang="en-GB" dirty="0" err="1">
                <a:hlinkClick r:id="rId3"/>
              </a:rPr>
              <a:t>OutputStreamWriter</a:t>
            </a:r>
            <a:endParaRPr lang="en-GB" dirty="0"/>
          </a:p>
          <a:p>
            <a:r>
              <a:rPr lang="en-GB" dirty="0" err="1">
                <a:hlinkClick r:id="rId4"/>
              </a:rPr>
              <a:t>FileWriter</a:t>
            </a:r>
            <a:endParaRPr lang="en-GB" dirty="0"/>
          </a:p>
          <a:p>
            <a:r>
              <a:rPr lang="en-GB" dirty="0" err="1">
                <a:hlinkClick r:id="rId5"/>
              </a:rPr>
              <a:t>StringWriter</a:t>
            </a:r>
            <a:endParaRPr lang="en-GB" dirty="0"/>
          </a:p>
          <a:p>
            <a:endParaRPr lang="en-US" dirty="0"/>
          </a:p>
        </p:txBody>
      </p:sp>
    </p:spTree>
    <p:extLst>
      <p:ext uri="{BB962C8B-B14F-4D97-AF65-F5344CB8AC3E}">
        <p14:creationId xmlns:p14="http://schemas.microsoft.com/office/powerpoint/2010/main" val="3140560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The Predefined </a:t>
            </a:r>
            <a:r>
              <a:rPr lang="en-US" b="1" dirty="0" smtClean="0"/>
              <a:t>Streams</a:t>
            </a:r>
            <a:endParaRPr lang="en-US" dirty="0"/>
          </a:p>
        </p:txBody>
      </p:sp>
      <p:sp>
        <p:nvSpPr>
          <p:cNvPr id="3" name="Content Placeholder 2"/>
          <p:cNvSpPr>
            <a:spLocks noGrp="1"/>
          </p:cNvSpPr>
          <p:nvPr>
            <p:ph idx="1"/>
          </p:nvPr>
        </p:nvSpPr>
        <p:spPr>
          <a:xfrm>
            <a:off x="457200" y="1295400"/>
            <a:ext cx="8229600" cy="4830763"/>
          </a:xfrm>
        </p:spPr>
        <p:txBody>
          <a:bodyPr>
            <a:normAutofit fontScale="62500" lnSpcReduction="20000"/>
          </a:bodyPr>
          <a:lstStyle/>
          <a:p>
            <a:r>
              <a:rPr lang="en-GB" dirty="0" smtClean="0"/>
              <a:t>As </a:t>
            </a:r>
            <a:r>
              <a:rPr lang="en-GB" dirty="0"/>
              <a:t>you know, all Java programs automatically import the </a:t>
            </a:r>
            <a:r>
              <a:rPr lang="en-GB" b="1" dirty="0" err="1"/>
              <a:t>java.lang</a:t>
            </a:r>
            <a:r>
              <a:rPr lang="en-GB" b="1" dirty="0"/>
              <a:t> </a:t>
            </a:r>
            <a:r>
              <a:rPr lang="en-GB" dirty="0"/>
              <a:t>package. This </a:t>
            </a:r>
            <a:r>
              <a:rPr lang="en-GB" dirty="0" smtClean="0"/>
              <a:t>package defines </a:t>
            </a:r>
            <a:r>
              <a:rPr lang="en-GB" dirty="0"/>
              <a:t>a class called </a:t>
            </a:r>
            <a:r>
              <a:rPr lang="en-GB" b="1" dirty="0"/>
              <a:t>System</a:t>
            </a:r>
            <a:r>
              <a:rPr lang="en-GB" dirty="0"/>
              <a:t>, which encapsulates several aspects of the run-time environment.</a:t>
            </a:r>
          </a:p>
          <a:p>
            <a:r>
              <a:rPr lang="en-GB" dirty="0"/>
              <a:t>For example, using some of its methods, you can obtain the current time and the </a:t>
            </a:r>
            <a:r>
              <a:rPr lang="en-GB" dirty="0" smtClean="0"/>
              <a:t>settings of </a:t>
            </a:r>
            <a:r>
              <a:rPr lang="en-GB" dirty="0"/>
              <a:t>various properties associated with the system. </a:t>
            </a:r>
            <a:r>
              <a:rPr lang="en-GB" b="1" dirty="0"/>
              <a:t>System </a:t>
            </a:r>
            <a:r>
              <a:rPr lang="en-GB" dirty="0"/>
              <a:t>also contains three </a:t>
            </a:r>
            <a:r>
              <a:rPr lang="en-GB" dirty="0" smtClean="0"/>
              <a:t>predefined stream </a:t>
            </a:r>
            <a:r>
              <a:rPr lang="en-GB" dirty="0"/>
              <a:t>variables: </a:t>
            </a:r>
            <a:r>
              <a:rPr lang="en-GB" b="1" dirty="0"/>
              <a:t>in</a:t>
            </a:r>
            <a:r>
              <a:rPr lang="en-GB" dirty="0"/>
              <a:t>, </a:t>
            </a:r>
            <a:r>
              <a:rPr lang="en-GB" b="1" dirty="0"/>
              <a:t>out</a:t>
            </a:r>
            <a:r>
              <a:rPr lang="en-GB" dirty="0"/>
              <a:t>, and </a:t>
            </a:r>
            <a:r>
              <a:rPr lang="en-GB" b="1" dirty="0"/>
              <a:t>err</a:t>
            </a:r>
            <a:r>
              <a:rPr lang="en-GB" dirty="0"/>
              <a:t>. These fields are declared as </a:t>
            </a:r>
            <a:r>
              <a:rPr lang="en-GB" b="1" dirty="0"/>
              <a:t>public</a:t>
            </a:r>
            <a:r>
              <a:rPr lang="en-GB" dirty="0"/>
              <a:t>, </a:t>
            </a:r>
            <a:r>
              <a:rPr lang="en-GB" b="1" dirty="0"/>
              <a:t>static</a:t>
            </a:r>
            <a:r>
              <a:rPr lang="en-GB" dirty="0"/>
              <a:t>, and </a:t>
            </a:r>
            <a:r>
              <a:rPr lang="en-GB" b="1" dirty="0"/>
              <a:t>final </a:t>
            </a:r>
            <a:r>
              <a:rPr lang="en-GB" dirty="0" smtClean="0"/>
              <a:t>within </a:t>
            </a:r>
            <a:r>
              <a:rPr lang="en-GB" b="1" dirty="0" smtClean="0"/>
              <a:t>System</a:t>
            </a:r>
            <a:r>
              <a:rPr lang="en-GB" dirty="0"/>
              <a:t>. This means that they can be used by any other part of your program and </a:t>
            </a:r>
            <a:r>
              <a:rPr lang="en-GB" dirty="0" smtClean="0"/>
              <a:t>without reference </a:t>
            </a:r>
            <a:r>
              <a:rPr lang="en-GB" dirty="0"/>
              <a:t>to a specific </a:t>
            </a:r>
            <a:r>
              <a:rPr lang="en-GB" b="1" dirty="0"/>
              <a:t>System </a:t>
            </a:r>
            <a:r>
              <a:rPr lang="en-GB" dirty="0"/>
              <a:t>object</a:t>
            </a:r>
            <a:r>
              <a:rPr lang="en-GB" dirty="0" smtClean="0"/>
              <a:t>. </a:t>
            </a:r>
          </a:p>
          <a:p>
            <a:r>
              <a:rPr lang="en-GB" b="1" dirty="0" err="1" smtClean="0"/>
              <a:t>System.out</a:t>
            </a:r>
            <a:r>
              <a:rPr lang="en-GB" b="1" dirty="0" smtClean="0"/>
              <a:t> </a:t>
            </a:r>
            <a:r>
              <a:rPr lang="en-GB" dirty="0"/>
              <a:t>refers to the standard output stream. By default, this is the console. </a:t>
            </a:r>
            <a:r>
              <a:rPr lang="en-GB" b="1" dirty="0" smtClean="0"/>
              <a:t>System.in </a:t>
            </a:r>
            <a:r>
              <a:rPr lang="en-GB" dirty="0" smtClean="0"/>
              <a:t>refers </a:t>
            </a:r>
            <a:r>
              <a:rPr lang="en-GB" dirty="0"/>
              <a:t>to standard input, which is the keyboard by default. </a:t>
            </a:r>
            <a:r>
              <a:rPr lang="en-GB" b="1" dirty="0" err="1"/>
              <a:t>System.err</a:t>
            </a:r>
            <a:r>
              <a:rPr lang="en-GB" b="1" dirty="0"/>
              <a:t> </a:t>
            </a:r>
            <a:r>
              <a:rPr lang="en-GB" dirty="0"/>
              <a:t>refers to the </a:t>
            </a:r>
            <a:r>
              <a:rPr lang="en-GB" dirty="0" smtClean="0"/>
              <a:t>standard error </a:t>
            </a:r>
            <a:r>
              <a:rPr lang="en-GB" dirty="0"/>
              <a:t>stream, which also is the console by default. However, these streams may be </a:t>
            </a:r>
            <a:r>
              <a:rPr lang="en-GB" dirty="0" smtClean="0"/>
              <a:t>redirected to </a:t>
            </a:r>
            <a:r>
              <a:rPr lang="en-GB" dirty="0"/>
              <a:t>any compatible I/O device</a:t>
            </a:r>
            <a:r>
              <a:rPr lang="en-GB" dirty="0" smtClean="0"/>
              <a:t>.</a:t>
            </a:r>
          </a:p>
          <a:p>
            <a:r>
              <a:rPr lang="en-GB" b="1" dirty="0"/>
              <a:t>System.in </a:t>
            </a:r>
            <a:r>
              <a:rPr lang="en-GB" dirty="0"/>
              <a:t>is an object of type </a:t>
            </a:r>
            <a:r>
              <a:rPr lang="en-GB" b="1" dirty="0"/>
              <a:t>InputStream</a:t>
            </a:r>
            <a:r>
              <a:rPr lang="en-GB" dirty="0"/>
              <a:t>; </a:t>
            </a:r>
            <a:r>
              <a:rPr lang="en-GB" b="1" dirty="0" err="1"/>
              <a:t>System.out</a:t>
            </a:r>
            <a:r>
              <a:rPr lang="en-GB" b="1" dirty="0"/>
              <a:t> </a:t>
            </a:r>
            <a:r>
              <a:rPr lang="en-GB" dirty="0"/>
              <a:t>and </a:t>
            </a:r>
            <a:r>
              <a:rPr lang="en-GB" b="1" dirty="0" err="1"/>
              <a:t>System.err</a:t>
            </a:r>
            <a:r>
              <a:rPr lang="en-GB" b="1" dirty="0"/>
              <a:t> </a:t>
            </a:r>
            <a:r>
              <a:rPr lang="en-GB" dirty="0"/>
              <a:t>are </a:t>
            </a:r>
            <a:r>
              <a:rPr lang="en-GB" dirty="0" smtClean="0"/>
              <a:t>objects of </a:t>
            </a:r>
            <a:r>
              <a:rPr lang="en-GB" dirty="0"/>
              <a:t>type </a:t>
            </a:r>
            <a:r>
              <a:rPr lang="en-GB" b="1" dirty="0" err="1"/>
              <a:t>PrintStream</a:t>
            </a:r>
            <a:r>
              <a:rPr lang="en-GB" dirty="0"/>
              <a:t>. These are byte streams, even though they are typically used to </a:t>
            </a:r>
            <a:r>
              <a:rPr lang="en-GB" dirty="0" smtClean="0"/>
              <a:t>read and </a:t>
            </a:r>
            <a:r>
              <a:rPr lang="en-GB" dirty="0"/>
              <a:t>write characters from and to the console. </a:t>
            </a:r>
            <a:endParaRPr lang="en-US" dirty="0"/>
          </a:p>
        </p:txBody>
      </p:sp>
    </p:spTree>
    <p:extLst>
      <p:ext uri="{BB962C8B-B14F-4D97-AF65-F5344CB8AC3E}">
        <p14:creationId xmlns:p14="http://schemas.microsoft.com/office/powerpoint/2010/main" val="37320647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Reading Console Input</a:t>
            </a:r>
            <a:endParaRPr lang="en-US" dirty="0"/>
          </a:p>
        </p:txBody>
      </p:sp>
      <p:sp>
        <p:nvSpPr>
          <p:cNvPr id="3" name="Content Placeholder 2"/>
          <p:cNvSpPr>
            <a:spLocks noGrp="1"/>
          </p:cNvSpPr>
          <p:nvPr>
            <p:ph idx="1"/>
          </p:nvPr>
        </p:nvSpPr>
        <p:spPr/>
        <p:txBody>
          <a:bodyPr/>
          <a:lstStyle/>
          <a:p>
            <a:r>
              <a:rPr lang="en-GB" dirty="0"/>
              <a:t>Java Reading Console Input Methods</a:t>
            </a:r>
          </a:p>
          <a:p>
            <a:r>
              <a:rPr lang="en-GB" dirty="0"/>
              <a:t>Using </a:t>
            </a:r>
            <a:r>
              <a:rPr lang="en-GB" dirty="0" err="1"/>
              <a:t>BufferedReader</a:t>
            </a:r>
            <a:r>
              <a:rPr lang="en-GB" dirty="0"/>
              <a:t> Class</a:t>
            </a:r>
          </a:p>
          <a:p>
            <a:r>
              <a:rPr lang="en-GB" dirty="0"/>
              <a:t>Using Scanner Class</a:t>
            </a:r>
          </a:p>
          <a:p>
            <a:r>
              <a:rPr lang="en-GB" dirty="0"/>
              <a:t>Using Console Class</a:t>
            </a:r>
          </a:p>
          <a:p>
            <a:endParaRPr lang="en-US" dirty="0"/>
          </a:p>
        </p:txBody>
      </p:sp>
    </p:spTree>
    <p:extLst>
      <p:ext uri="{BB962C8B-B14F-4D97-AF65-F5344CB8AC3E}">
        <p14:creationId xmlns:p14="http://schemas.microsoft.com/office/powerpoint/2010/main" val="2653626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Using the Console </a:t>
            </a:r>
            <a:r>
              <a:rPr lang="en-GB" dirty="0" smtClean="0"/>
              <a:t>Class</a:t>
            </a:r>
            <a:endParaRPr lang="en-US" dirty="0"/>
          </a:p>
        </p:txBody>
      </p:sp>
      <p:sp>
        <p:nvSpPr>
          <p:cNvPr id="3" name="Content Placeholder 2"/>
          <p:cNvSpPr>
            <a:spLocks noGrp="1"/>
          </p:cNvSpPr>
          <p:nvPr>
            <p:ph idx="1"/>
          </p:nvPr>
        </p:nvSpPr>
        <p:spPr/>
        <p:txBody>
          <a:bodyPr>
            <a:normAutofit fontScale="92500" lnSpcReduction="10000"/>
          </a:bodyPr>
          <a:lstStyle/>
          <a:p>
            <a:r>
              <a:rPr lang="en-GB" dirty="0" smtClean="0"/>
              <a:t>This </a:t>
            </a:r>
            <a:r>
              <a:rPr lang="en-GB" dirty="0"/>
              <a:t>is another way of reading user input from the console in Java. This way of reading user input has been introduced in JDK 1.6. This technique also uses System.in for reading the input.</a:t>
            </a:r>
          </a:p>
          <a:p>
            <a:r>
              <a:rPr lang="en-GB" dirty="0"/>
              <a:t>This technique is best suited for reading input which does not require echoing of user input like reading user passwords. This technique reads user inputs without echoing the characters entered by the user.</a:t>
            </a:r>
          </a:p>
          <a:p>
            <a:endParaRPr lang="en-US" dirty="0"/>
          </a:p>
        </p:txBody>
      </p:sp>
    </p:spTree>
    <p:extLst>
      <p:ext uri="{BB962C8B-B14F-4D97-AF65-F5344CB8AC3E}">
        <p14:creationId xmlns:p14="http://schemas.microsoft.com/office/powerpoint/2010/main" val="31414888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47500" lnSpcReduction="20000"/>
          </a:bodyPr>
          <a:lstStyle/>
          <a:p>
            <a:r>
              <a:rPr lang="en-GB" dirty="0"/>
              <a:t>The Console class is defined in the java.io class which needs to be imported before using the console class.</a:t>
            </a:r>
          </a:p>
          <a:p>
            <a:r>
              <a:rPr lang="en-GB" dirty="0"/>
              <a:t>Let us consider an </a:t>
            </a:r>
            <a:r>
              <a:rPr lang="en-GB" b="1" dirty="0"/>
              <a:t>example</a:t>
            </a:r>
            <a:r>
              <a:rPr lang="en-GB" dirty="0" smtClean="0"/>
              <a:t>.</a:t>
            </a:r>
            <a:endParaRPr lang="en-GB" dirty="0"/>
          </a:p>
          <a:p>
            <a:pPr marL="0" indent="0">
              <a:buNone/>
            </a:pPr>
            <a:r>
              <a:rPr lang="en-GB" dirty="0"/>
              <a:t>import java.io.*;</a:t>
            </a:r>
          </a:p>
          <a:p>
            <a:pPr marL="0" indent="0">
              <a:buNone/>
            </a:pPr>
            <a:r>
              <a:rPr lang="en-GB" dirty="0"/>
              <a:t>class </a:t>
            </a:r>
            <a:r>
              <a:rPr lang="en-GB" dirty="0" err="1"/>
              <a:t>consoleEg</a:t>
            </a:r>
            <a:endParaRPr lang="en-GB" dirty="0"/>
          </a:p>
          <a:p>
            <a:pPr marL="0" indent="0">
              <a:buNone/>
            </a:pPr>
            <a:r>
              <a:rPr lang="en-GB" dirty="0"/>
              <a:t>{</a:t>
            </a:r>
          </a:p>
          <a:p>
            <a:pPr marL="0" indent="0">
              <a:buNone/>
            </a:pPr>
            <a:r>
              <a:rPr lang="en-GB" dirty="0"/>
              <a:t>      public static void main(String </a:t>
            </a:r>
            <a:r>
              <a:rPr lang="en-GB" dirty="0" err="1"/>
              <a:t>args</a:t>
            </a:r>
            <a:r>
              <a:rPr lang="en-GB" dirty="0"/>
              <a:t>[]) </a:t>
            </a:r>
          </a:p>
          <a:p>
            <a:pPr marL="0" indent="0">
              <a:buNone/>
            </a:pPr>
            <a:r>
              <a:rPr lang="en-GB" dirty="0"/>
              <a:t>      {</a:t>
            </a:r>
          </a:p>
          <a:p>
            <a:pPr marL="0" indent="0">
              <a:buNone/>
            </a:pPr>
            <a:r>
              <a:rPr lang="en-GB" dirty="0"/>
              <a:t>            String name</a:t>
            </a:r>
            <a:r>
              <a:rPr lang="en-GB" dirty="0" smtClean="0"/>
              <a:t>;</a:t>
            </a:r>
          </a:p>
          <a:p>
            <a:pPr marL="0" indent="0">
              <a:buNone/>
            </a:pPr>
            <a:r>
              <a:rPr lang="en-GB" dirty="0" smtClean="0"/>
              <a:t>            </a:t>
            </a:r>
            <a:r>
              <a:rPr lang="en-GB" dirty="0" err="1" smtClean="0"/>
              <a:t>System.out.println</a:t>
            </a:r>
            <a:r>
              <a:rPr lang="en-GB" dirty="0" smtClean="0"/>
              <a:t> ("Enter your name: ");</a:t>
            </a:r>
          </a:p>
          <a:p>
            <a:pPr marL="0" indent="0">
              <a:buNone/>
            </a:pPr>
            <a:r>
              <a:rPr lang="en-GB" dirty="0"/>
              <a:t>            Console c = </a:t>
            </a:r>
            <a:r>
              <a:rPr lang="en-GB" dirty="0" err="1"/>
              <a:t>System.console</a:t>
            </a:r>
            <a:r>
              <a:rPr lang="en-GB" dirty="0"/>
              <a:t>();</a:t>
            </a:r>
          </a:p>
          <a:p>
            <a:pPr marL="0" indent="0">
              <a:buNone/>
            </a:pPr>
            <a:r>
              <a:rPr lang="en-GB" dirty="0"/>
              <a:t>            name = </a:t>
            </a:r>
            <a:r>
              <a:rPr lang="en-GB" dirty="0" err="1"/>
              <a:t>c.readLine</a:t>
            </a:r>
            <a:r>
              <a:rPr lang="en-GB" dirty="0"/>
              <a:t>();</a:t>
            </a:r>
          </a:p>
          <a:p>
            <a:pPr marL="0" indent="0">
              <a:buNone/>
            </a:pPr>
            <a:r>
              <a:rPr lang="en-GB" dirty="0"/>
              <a:t>            </a:t>
            </a:r>
            <a:r>
              <a:rPr lang="en-GB" dirty="0" err="1"/>
              <a:t>System.out.println</a:t>
            </a:r>
            <a:r>
              <a:rPr lang="en-GB" dirty="0"/>
              <a:t> ("Your name is: " + name);</a:t>
            </a:r>
          </a:p>
          <a:p>
            <a:pPr marL="0" indent="0">
              <a:buNone/>
            </a:pPr>
            <a:r>
              <a:rPr lang="en-GB" dirty="0"/>
              <a:t>      }</a:t>
            </a:r>
          </a:p>
          <a:p>
            <a:pPr marL="0" indent="0">
              <a:buNone/>
            </a:pPr>
            <a:r>
              <a:rPr lang="en-GB" dirty="0" smtClean="0"/>
              <a:t>}</a:t>
            </a:r>
          </a:p>
          <a:p>
            <a:r>
              <a:rPr lang="en-GB" dirty="0" smtClean="0"/>
              <a:t>Output</a:t>
            </a:r>
          </a:p>
          <a:p>
            <a:pPr marL="0" indent="0">
              <a:buNone/>
            </a:pPr>
            <a:r>
              <a:rPr lang="en-GB" b="1" u="sng" dirty="0" smtClean="0"/>
              <a:t>NOTE</a:t>
            </a:r>
            <a:r>
              <a:rPr lang="en-GB" b="1" dirty="0"/>
              <a:t>: –</a:t>
            </a:r>
            <a:r>
              <a:rPr lang="en-GB" dirty="0"/>
              <a:t> The only drawback of this technique is that it works in interactive environments and it </a:t>
            </a:r>
            <a:r>
              <a:rPr lang="en-GB" b="1" dirty="0"/>
              <a:t>does </a:t>
            </a:r>
            <a:r>
              <a:rPr lang="en-GB" b="1" dirty="0" smtClean="0"/>
              <a:t>not work </a:t>
            </a:r>
            <a:r>
              <a:rPr lang="en-GB" b="1" dirty="0"/>
              <a:t>in IDE</a:t>
            </a:r>
            <a:r>
              <a:rPr lang="en-GB" dirty="0"/>
              <a:t>.</a:t>
            </a:r>
          </a:p>
          <a:p>
            <a:pPr marL="0" indent="0">
              <a:buNone/>
            </a:pPr>
            <a:r>
              <a:rPr lang="en-GB" dirty="0"/>
              <a:t>In Java we can read console input in the three ways i.e. using </a:t>
            </a:r>
            <a:r>
              <a:rPr lang="en-GB" dirty="0" err="1"/>
              <a:t>BufferedReader</a:t>
            </a:r>
            <a:r>
              <a:rPr lang="en-GB" dirty="0"/>
              <a:t> class, Scanner class, and Console class in Java. Depending on which way you want to read user input, you can implement it in your programs</a:t>
            </a:r>
            <a:r>
              <a:rPr lang="en-GB" dirty="0" smtClean="0"/>
              <a:t>.</a:t>
            </a:r>
            <a:r>
              <a:rPr lang="en-GB" dirty="0"/>
              <a:t/>
            </a:r>
            <a:br>
              <a:rPr lang="en-GB" dirty="0"/>
            </a:br>
            <a:endParaRPr lang="en-US" dirty="0"/>
          </a:p>
        </p:txBody>
      </p:sp>
    </p:spTree>
    <p:extLst>
      <p:ext uri="{BB962C8B-B14F-4D97-AF65-F5344CB8AC3E}">
        <p14:creationId xmlns:p14="http://schemas.microsoft.com/office/powerpoint/2010/main" val="7674066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GB" dirty="0"/>
              <a:t>How to Read Character in </a:t>
            </a:r>
            <a:r>
              <a:rPr lang="en-GB" dirty="0" smtClean="0"/>
              <a:t>Java</a:t>
            </a:r>
            <a:endParaRPr lang="en-US" dirty="0"/>
          </a:p>
        </p:txBody>
      </p:sp>
      <p:sp>
        <p:nvSpPr>
          <p:cNvPr id="3" name="Content Placeholder 2"/>
          <p:cNvSpPr>
            <a:spLocks noGrp="1"/>
          </p:cNvSpPr>
          <p:nvPr>
            <p:ph idx="1"/>
          </p:nvPr>
        </p:nvSpPr>
        <p:spPr>
          <a:xfrm>
            <a:off x="457200" y="914400"/>
            <a:ext cx="8229600" cy="5715000"/>
          </a:xfrm>
        </p:spPr>
        <p:txBody>
          <a:bodyPr>
            <a:normAutofit fontScale="70000" lnSpcReduction="20000"/>
          </a:bodyPr>
          <a:lstStyle/>
          <a:p>
            <a:r>
              <a:rPr lang="en-GB" sz="2000" b="1" dirty="0" smtClean="0"/>
              <a:t>Java </a:t>
            </a:r>
            <a:r>
              <a:rPr lang="en-GB" sz="2000" b="1" dirty="0"/>
              <a:t>Scanner class</a:t>
            </a:r>
            <a:r>
              <a:rPr lang="en-GB" sz="2000" dirty="0"/>
              <a:t> provides </a:t>
            </a:r>
            <a:r>
              <a:rPr lang="en-GB" sz="2000" dirty="0" err="1"/>
              <a:t>nextInt</a:t>
            </a:r>
            <a:r>
              <a:rPr lang="en-GB" sz="2000" dirty="0"/>
              <a:t>() method for reading an integer value, </a:t>
            </a:r>
            <a:r>
              <a:rPr lang="en-GB" sz="2000" dirty="0" err="1"/>
              <a:t>nextDouble</a:t>
            </a:r>
            <a:r>
              <a:rPr lang="en-GB" sz="2000" dirty="0"/>
              <a:t>() method for reading a double value, </a:t>
            </a:r>
            <a:r>
              <a:rPr lang="en-GB" sz="2000" dirty="0" err="1"/>
              <a:t>nextLong</a:t>
            </a:r>
            <a:r>
              <a:rPr lang="en-GB" sz="2000" dirty="0"/>
              <a:t>() method for reading a long value, etc. But there is no </a:t>
            </a:r>
            <a:r>
              <a:rPr lang="en-GB" sz="2000" dirty="0" err="1"/>
              <a:t>nextChar</a:t>
            </a:r>
            <a:r>
              <a:rPr lang="en-GB" sz="2000" dirty="0"/>
              <a:t>() method in the Scanner class to </a:t>
            </a:r>
            <a:r>
              <a:rPr lang="en-GB" sz="2000" b="1" dirty="0"/>
              <a:t>read a character in Java</a:t>
            </a:r>
            <a:r>
              <a:rPr lang="en-GB" sz="2000" dirty="0"/>
              <a:t>. In this section, we will learn </a:t>
            </a:r>
            <a:r>
              <a:rPr lang="en-GB" sz="2000" b="1" dirty="0"/>
              <a:t>how to take character input in Java</a:t>
            </a:r>
            <a:r>
              <a:rPr lang="en-GB" sz="2000" dirty="0"/>
              <a:t>.</a:t>
            </a:r>
          </a:p>
          <a:p>
            <a:r>
              <a:rPr lang="en-GB" sz="2000" dirty="0"/>
              <a:t>To </a:t>
            </a:r>
            <a:r>
              <a:rPr lang="en-GB" sz="2000" b="1" dirty="0"/>
              <a:t>read a </a:t>
            </a:r>
            <a:r>
              <a:rPr lang="en-GB" sz="2000" b="1" dirty="0">
                <a:hlinkClick r:id="rId2"/>
              </a:rPr>
              <a:t>character in Java</a:t>
            </a:r>
            <a:r>
              <a:rPr lang="en-GB" sz="2000" dirty="0"/>
              <a:t>, we use </a:t>
            </a:r>
            <a:r>
              <a:rPr lang="en-GB" sz="2000" b="1" dirty="0"/>
              <a:t>next()</a:t>
            </a:r>
            <a:r>
              <a:rPr lang="en-GB" sz="2000" dirty="0"/>
              <a:t> of the </a:t>
            </a:r>
            <a:r>
              <a:rPr lang="en-GB" sz="2000" dirty="0">
                <a:hlinkClick r:id="rId3"/>
              </a:rPr>
              <a:t>Scanner class method</a:t>
            </a:r>
            <a:r>
              <a:rPr lang="en-GB" sz="2000" dirty="0"/>
              <a:t> followed by </a:t>
            </a:r>
            <a:r>
              <a:rPr lang="en-GB" sz="2000" dirty="0" err="1"/>
              <a:t>chatAt</a:t>
            </a:r>
            <a:r>
              <a:rPr lang="en-GB" sz="2000" dirty="0"/>
              <a:t>() at method of the String class.</a:t>
            </a:r>
          </a:p>
          <a:p>
            <a:r>
              <a:rPr lang="en-GB" sz="2000" b="1" dirty="0"/>
              <a:t>Java next() Method</a:t>
            </a:r>
          </a:p>
          <a:p>
            <a:r>
              <a:rPr lang="en-GB" sz="2000" dirty="0"/>
              <a:t>The </a:t>
            </a:r>
            <a:r>
              <a:rPr lang="en-GB" sz="2000" b="1" dirty="0"/>
              <a:t>next()</a:t>
            </a:r>
            <a:r>
              <a:rPr lang="en-GB" sz="2000" dirty="0"/>
              <a:t> method is a method of Java Scanner class. It finds and returns the next complete token from this scanner. A complete token is preceded and followed by input that matches the delimiter pattern. It may block while waiting for input to scan, even if a previous invocation of </a:t>
            </a:r>
            <a:r>
              <a:rPr lang="en-GB" sz="2000" dirty="0" err="1"/>
              <a:t>hasNext</a:t>
            </a:r>
            <a:r>
              <a:rPr lang="en-GB" sz="2000" dirty="0"/>
              <a:t>() return true.</a:t>
            </a:r>
          </a:p>
          <a:p>
            <a:r>
              <a:rPr lang="en-GB" sz="2000" b="1" dirty="0"/>
              <a:t>Syntax:</a:t>
            </a:r>
            <a:endParaRPr lang="en-GB" sz="2000" dirty="0"/>
          </a:p>
          <a:p>
            <a:r>
              <a:rPr lang="en-GB" sz="2000" b="1" dirty="0"/>
              <a:t>public</a:t>
            </a:r>
            <a:r>
              <a:rPr lang="en-GB" sz="2000" dirty="0"/>
              <a:t> String next()  </a:t>
            </a:r>
          </a:p>
          <a:p>
            <a:r>
              <a:rPr lang="en-GB" sz="2000" dirty="0"/>
              <a:t>The method throws the </a:t>
            </a:r>
            <a:r>
              <a:rPr lang="en-GB" sz="2000" b="1" dirty="0" err="1"/>
              <a:t>NoSuchElementException</a:t>
            </a:r>
            <a:r>
              <a:rPr lang="en-GB" sz="2000" dirty="0"/>
              <a:t> if no more tokens are available. It also throws </a:t>
            </a:r>
            <a:r>
              <a:rPr lang="en-GB" sz="2000" b="1" dirty="0" err="1"/>
              <a:t>IllegalStateException</a:t>
            </a:r>
            <a:r>
              <a:rPr lang="en-GB" sz="2000" dirty="0"/>
              <a:t> if the scanner is closed.</a:t>
            </a:r>
          </a:p>
          <a:p>
            <a:r>
              <a:rPr lang="en-GB" sz="2000" b="1" dirty="0"/>
              <a:t>Java </a:t>
            </a:r>
            <a:r>
              <a:rPr lang="en-GB" sz="2000" b="1" dirty="0" err="1"/>
              <a:t>chatAt</a:t>
            </a:r>
            <a:r>
              <a:rPr lang="en-GB" sz="2000" b="1" dirty="0"/>
              <a:t>() Method</a:t>
            </a:r>
          </a:p>
          <a:p>
            <a:r>
              <a:rPr lang="en-GB" sz="2000" dirty="0"/>
              <a:t>The </a:t>
            </a:r>
            <a:r>
              <a:rPr lang="en-GB" sz="2000" b="1" dirty="0" err="1"/>
              <a:t>charAt</a:t>
            </a:r>
            <a:r>
              <a:rPr lang="en-GB" sz="2000" b="1" dirty="0"/>
              <a:t>()</a:t>
            </a:r>
            <a:r>
              <a:rPr lang="en-GB" sz="2000" dirty="0"/>
              <a:t> is a method of the </a:t>
            </a:r>
            <a:r>
              <a:rPr lang="en-GB" sz="2000" dirty="0">
                <a:hlinkClick r:id="rId4"/>
              </a:rPr>
              <a:t>Java String class</a:t>
            </a:r>
            <a:r>
              <a:rPr lang="en-GB" sz="2000" dirty="0"/>
              <a:t>. It returns the char value at the specified index (range from 0 to length()-1). In a character sequence, the first character index value is 0, the next at index 1, and so on.</a:t>
            </a:r>
          </a:p>
          <a:p>
            <a:r>
              <a:rPr lang="en-GB" sz="2000" b="1" dirty="0"/>
              <a:t>Syntax:</a:t>
            </a:r>
            <a:endParaRPr lang="en-GB" sz="2000" dirty="0"/>
          </a:p>
          <a:p>
            <a:r>
              <a:rPr lang="en-GB" sz="2000" b="1" dirty="0"/>
              <a:t>public</a:t>
            </a:r>
            <a:r>
              <a:rPr lang="en-GB" sz="2000" dirty="0"/>
              <a:t> </a:t>
            </a:r>
            <a:r>
              <a:rPr lang="en-GB" sz="2000" b="1" dirty="0"/>
              <a:t>char</a:t>
            </a:r>
            <a:r>
              <a:rPr lang="en-GB" sz="2000" dirty="0"/>
              <a:t> </a:t>
            </a:r>
            <a:r>
              <a:rPr lang="en-GB" sz="2000" dirty="0" err="1"/>
              <a:t>charAt</a:t>
            </a:r>
            <a:r>
              <a:rPr lang="en-GB" sz="2000" dirty="0"/>
              <a:t>(</a:t>
            </a:r>
            <a:r>
              <a:rPr lang="en-GB" sz="2000" b="1" dirty="0" err="1"/>
              <a:t>int</a:t>
            </a:r>
            <a:r>
              <a:rPr lang="en-GB" sz="2000" dirty="0"/>
              <a:t> index)  </a:t>
            </a:r>
          </a:p>
          <a:p>
            <a:r>
              <a:rPr lang="en-GB" sz="2000" dirty="0"/>
              <a:t>The method throws </a:t>
            </a:r>
            <a:r>
              <a:rPr lang="en-GB" sz="2000" b="1" dirty="0" err="1"/>
              <a:t>IndexOutOfBoundsException</a:t>
            </a:r>
            <a:r>
              <a:rPr lang="en-GB" sz="2000" dirty="0"/>
              <a:t> if the index argument is negative or not less than the length of the string.</a:t>
            </a:r>
          </a:p>
          <a:p>
            <a:r>
              <a:rPr lang="en-GB" sz="2000" dirty="0"/>
              <a:t>To read a character in </a:t>
            </a:r>
            <a:r>
              <a:rPr lang="en-GB" sz="2000" dirty="0">
                <a:hlinkClick r:id="rId5"/>
              </a:rPr>
              <a:t>Java</a:t>
            </a:r>
            <a:r>
              <a:rPr lang="en-GB" sz="2000" dirty="0"/>
              <a:t>, we use </a:t>
            </a:r>
            <a:r>
              <a:rPr lang="en-GB" sz="2000" b="1" dirty="0"/>
              <a:t>next()</a:t>
            </a:r>
            <a:r>
              <a:rPr lang="en-GB" sz="2000" dirty="0"/>
              <a:t> method followed by </a:t>
            </a:r>
            <a:r>
              <a:rPr lang="en-GB" sz="2000" b="1" dirty="0" err="1"/>
              <a:t>charAt</a:t>
            </a:r>
            <a:r>
              <a:rPr lang="en-GB" sz="2000" b="1" dirty="0"/>
              <a:t>(0)</a:t>
            </a:r>
            <a:r>
              <a:rPr lang="en-GB" sz="2000" dirty="0"/>
              <a:t>. The next() method returns the next token/ word in the input as a string and </a:t>
            </a:r>
            <a:r>
              <a:rPr lang="en-GB" sz="2000" dirty="0" err="1"/>
              <a:t>chatAt</a:t>
            </a:r>
            <a:r>
              <a:rPr lang="en-GB" sz="2000" dirty="0"/>
              <a:t>() method returns the first character in that string.</a:t>
            </a:r>
          </a:p>
          <a:p>
            <a:r>
              <a:rPr lang="en-GB" sz="2000" dirty="0"/>
              <a:t>We use the next() and </a:t>
            </a:r>
            <a:r>
              <a:rPr lang="en-GB" sz="2000" dirty="0" err="1"/>
              <a:t>charAt</a:t>
            </a:r>
            <a:r>
              <a:rPr lang="en-GB" sz="2000" dirty="0"/>
              <a:t>() method in the following way to read a character.</a:t>
            </a:r>
          </a:p>
          <a:p>
            <a:r>
              <a:rPr lang="en-GB" sz="2000" dirty="0"/>
              <a:t>Scanner </a:t>
            </a:r>
            <a:r>
              <a:rPr lang="en-GB" sz="2000" dirty="0" err="1"/>
              <a:t>sc</a:t>
            </a:r>
            <a:r>
              <a:rPr lang="en-GB" sz="2000" dirty="0"/>
              <a:t> = </a:t>
            </a:r>
            <a:r>
              <a:rPr lang="en-GB" sz="2000" b="1" dirty="0"/>
              <a:t>new</a:t>
            </a:r>
            <a:r>
              <a:rPr lang="en-GB" sz="2000" dirty="0"/>
              <a:t> Scanner(System.in);   </a:t>
            </a:r>
          </a:p>
          <a:p>
            <a:r>
              <a:rPr lang="en-GB" sz="2000" b="1" dirty="0"/>
              <a:t>char</a:t>
            </a:r>
            <a:r>
              <a:rPr lang="en-GB" sz="2000" dirty="0"/>
              <a:t> c = </a:t>
            </a:r>
            <a:r>
              <a:rPr lang="en-GB" sz="2000" dirty="0" err="1"/>
              <a:t>sc.next</a:t>
            </a:r>
            <a:r>
              <a:rPr lang="en-GB" sz="2000" dirty="0"/>
              <a:t>().</a:t>
            </a:r>
            <a:r>
              <a:rPr lang="en-GB" sz="2000" dirty="0" err="1"/>
              <a:t>charAt</a:t>
            </a:r>
            <a:r>
              <a:rPr lang="en-GB" sz="2000" dirty="0"/>
              <a:t>(0);   </a:t>
            </a:r>
          </a:p>
          <a:p>
            <a:r>
              <a:rPr lang="en-GB" sz="2000" dirty="0"/>
              <a:t>The following program takes a character from user, as input and prints the same character.</a:t>
            </a:r>
          </a:p>
          <a:p>
            <a:endParaRPr lang="en-US" sz="2000" dirty="0"/>
          </a:p>
        </p:txBody>
      </p:sp>
    </p:spTree>
    <p:extLst>
      <p:ext uri="{BB962C8B-B14F-4D97-AF65-F5344CB8AC3E}">
        <p14:creationId xmlns:p14="http://schemas.microsoft.com/office/powerpoint/2010/main" val="31235652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62500" lnSpcReduction="20000"/>
          </a:bodyPr>
          <a:lstStyle/>
          <a:p>
            <a:r>
              <a:rPr lang="en-GB" dirty="0"/>
              <a:t>The following program takes a character from user, as input and prints the same character.</a:t>
            </a:r>
            <a:endParaRPr lang="en-US" b="1" dirty="0" smtClean="0"/>
          </a:p>
          <a:p>
            <a:pPr marL="0" indent="0">
              <a:buNone/>
            </a:pPr>
            <a:r>
              <a:rPr lang="en-US" b="1" dirty="0" smtClean="0"/>
              <a:t>import</a:t>
            </a:r>
            <a:r>
              <a:rPr lang="en-US" dirty="0"/>
              <a:t> </a:t>
            </a:r>
            <a:r>
              <a:rPr lang="en-US" dirty="0" err="1"/>
              <a:t>java.util.Scanner</a:t>
            </a:r>
            <a:r>
              <a:rPr lang="en-US" dirty="0"/>
              <a:t>;   </a:t>
            </a:r>
          </a:p>
          <a:p>
            <a:pPr marL="0" indent="0">
              <a:buNone/>
            </a:pPr>
            <a:r>
              <a:rPr lang="en-US" b="1" dirty="0"/>
              <a:t>public</a:t>
            </a:r>
            <a:r>
              <a:rPr lang="en-US" dirty="0"/>
              <a:t> </a:t>
            </a:r>
            <a:r>
              <a:rPr lang="en-US" b="1" dirty="0"/>
              <a:t>class</a:t>
            </a:r>
            <a:r>
              <a:rPr lang="en-US" dirty="0"/>
              <a:t> CharacterInputExample1  </a:t>
            </a:r>
          </a:p>
          <a:p>
            <a:pPr marL="0" indent="0">
              <a:buNone/>
            </a:pPr>
            <a:r>
              <a:rPr lang="en-US" dirty="0"/>
              <a:t>{   </a:t>
            </a:r>
          </a:p>
          <a:p>
            <a:pPr marL="0" indent="0">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None/>
            </a:pPr>
            <a:r>
              <a:rPr lang="en-US" dirty="0"/>
              <a:t>{   </a:t>
            </a:r>
          </a:p>
          <a:p>
            <a:pPr marL="0" indent="0">
              <a:buNone/>
            </a:pPr>
            <a:r>
              <a:rPr lang="en-US" dirty="0"/>
              <a:t>Scanner </a:t>
            </a:r>
            <a:r>
              <a:rPr lang="en-US" dirty="0" err="1"/>
              <a:t>sc</a:t>
            </a:r>
            <a:r>
              <a:rPr lang="en-US" dirty="0"/>
              <a:t> = </a:t>
            </a:r>
            <a:r>
              <a:rPr lang="en-US" b="1" dirty="0"/>
              <a:t>new</a:t>
            </a:r>
            <a:r>
              <a:rPr lang="en-US" dirty="0"/>
              <a:t> Scanner(System.in);   </a:t>
            </a:r>
          </a:p>
          <a:p>
            <a:pPr marL="0" indent="0">
              <a:buNone/>
            </a:pPr>
            <a:r>
              <a:rPr lang="en-US" dirty="0" err="1"/>
              <a:t>System.out.print</a:t>
            </a:r>
            <a:r>
              <a:rPr lang="en-US" dirty="0"/>
              <a:t>("Input a character: ");  </a:t>
            </a:r>
          </a:p>
          <a:p>
            <a:pPr marL="0" indent="0">
              <a:buNone/>
            </a:pPr>
            <a:r>
              <a:rPr lang="en-US" dirty="0"/>
              <a:t>// reading a character   </a:t>
            </a:r>
          </a:p>
          <a:p>
            <a:pPr marL="0" indent="0">
              <a:buNone/>
            </a:pPr>
            <a:r>
              <a:rPr lang="en-US" b="1" dirty="0"/>
              <a:t>char</a:t>
            </a:r>
            <a:r>
              <a:rPr lang="en-US" dirty="0"/>
              <a:t> c = </a:t>
            </a:r>
            <a:r>
              <a:rPr lang="en-US" dirty="0" err="1"/>
              <a:t>sc.next</a:t>
            </a:r>
            <a:r>
              <a:rPr lang="en-US" dirty="0"/>
              <a:t>().</a:t>
            </a:r>
            <a:r>
              <a:rPr lang="en-US" dirty="0" err="1"/>
              <a:t>charAt</a:t>
            </a:r>
            <a:r>
              <a:rPr lang="en-US" dirty="0"/>
              <a:t>(0);   </a:t>
            </a:r>
          </a:p>
          <a:p>
            <a:pPr marL="0" indent="0">
              <a:buNone/>
            </a:pPr>
            <a:r>
              <a:rPr lang="en-US" dirty="0"/>
              <a:t>//prints the character   </a:t>
            </a:r>
          </a:p>
          <a:p>
            <a:pPr marL="0" indent="0">
              <a:buNone/>
            </a:pPr>
            <a:r>
              <a:rPr lang="en-US" dirty="0" err="1"/>
              <a:t>System.out.println</a:t>
            </a:r>
            <a:r>
              <a:rPr lang="en-US" dirty="0"/>
              <a:t>("You have entered "+c);   </a:t>
            </a:r>
          </a:p>
          <a:p>
            <a:pPr marL="0" indent="0">
              <a:buNone/>
            </a:pPr>
            <a:r>
              <a:rPr lang="en-US" dirty="0"/>
              <a:t>}   </a:t>
            </a:r>
          </a:p>
          <a:p>
            <a:pPr marL="0" indent="0">
              <a:buNone/>
            </a:pPr>
            <a:r>
              <a:rPr lang="en-US" dirty="0"/>
              <a:t>}  </a:t>
            </a:r>
          </a:p>
          <a:p>
            <a:r>
              <a:rPr lang="en-US" b="1" dirty="0"/>
              <a:t>Output:</a:t>
            </a:r>
            <a:endParaRPr lang="en-US" dirty="0"/>
          </a:p>
          <a:p>
            <a:pPr marL="0" indent="0">
              <a:buNone/>
            </a:pPr>
            <a:r>
              <a:rPr lang="en-US" dirty="0"/>
              <a:t>Input a character: R </a:t>
            </a:r>
            <a:endParaRPr lang="en-US" dirty="0" smtClean="0"/>
          </a:p>
          <a:p>
            <a:pPr marL="0" indent="0">
              <a:buNone/>
            </a:pPr>
            <a:r>
              <a:rPr lang="en-US" dirty="0" smtClean="0"/>
              <a:t>You </a:t>
            </a:r>
            <a:r>
              <a:rPr lang="en-US" dirty="0"/>
              <a:t>have entered R</a:t>
            </a:r>
          </a:p>
          <a:p>
            <a:pPr marL="0" indent="0">
              <a:buNone/>
            </a:pPr>
            <a:endParaRPr lang="en-US" dirty="0"/>
          </a:p>
        </p:txBody>
      </p:sp>
    </p:spTree>
    <p:extLst>
      <p:ext uri="{BB962C8B-B14F-4D97-AF65-F5344CB8AC3E}">
        <p14:creationId xmlns:p14="http://schemas.microsoft.com/office/powerpoint/2010/main" val="5657359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GB" dirty="0"/>
              <a:t>How to take String input in </a:t>
            </a:r>
            <a:r>
              <a:rPr lang="en-GB" dirty="0" smtClean="0"/>
              <a:t>Java</a:t>
            </a:r>
            <a:endParaRPr lang="en-US" dirty="0"/>
          </a:p>
        </p:txBody>
      </p:sp>
      <p:sp>
        <p:nvSpPr>
          <p:cNvPr id="3" name="Content Placeholder 2"/>
          <p:cNvSpPr>
            <a:spLocks noGrp="1"/>
          </p:cNvSpPr>
          <p:nvPr>
            <p:ph idx="1"/>
          </p:nvPr>
        </p:nvSpPr>
        <p:spPr>
          <a:xfrm>
            <a:off x="457200" y="990600"/>
            <a:ext cx="8229600" cy="5715000"/>
          </a:xfrm>
        </p:spPr>
        <p:txBody>
          <a:bodyPr>
            <a:normAutofit fontScale="47500" lnSpcReduction="20000"/>
          </a:bodyPr>
          <a:lstStyle/>
          <a:p>
            <a:r>
              <a:rPr lang="en-GB" dirty="0" smtClean="0"/>
              <a:t>Java </a:t>
            </a:r>
            <a:r>
              <a:rPr lang="en-GB" dirty="0" err="1"/>
              <a:t>nextLine</a:t>
            </a:r>
            <a:r>
              <a:rPr lang="en-GB" dirty="0"/>
              <a:t>() method</a:t>
            </a:r>
          </a:p>
          <a:p>
            <a:pPr marL="0" indent="0">
              <a:buNone/>
            </a:pPr>
            <a:r>
              <a:rPr lang="en-GB" dirty="0"/>
              <a:t>The </a:t>
            </a:r>
            <a:r>
              <a:rPr lang="en-GB" b="1" dirty="0" err="1"/>
              <a:t>nextLine</a:t>
            </a:r>
            <a:r>
              <a:rPr lang="en-GB" b="1" dirty="0"/>
              <a:t>()</a:t>
            </a:r>
            <a:r>
              <a:rPr lang="en-GB" dirty="0"/>
              <a:t> method of Scanner class is used to take a string from the user. It is </a:t>
            </a:r>
            <a:r>
              <a:rPr lang="en-GB" dirty="0" err="1" smtClean="0"/>
              <a:t>definedin</a:t>
            </a:r>
            <a:r>
              <a:rPr lang="en-GB" dirty="0"/>
              <a:t> </a:t>
            </a:r>
            <a:r>
              <a:rPr lang="en-GB" b="1" dirty="0" err="1"/>
              <a:t>java.util.Scanner</a:t>
            </a:r>
            <a:r>
              <a:rPr lang="en-GB" dirty="0"/>
              <a:t> class. The </a:t>
            </a:r>
            <a:r>
              <a:rPr lang="en-GB" dirty="0" err="1"/>
              <a:t>nextLine</a:t>
            </a:r>
            <a:r>
              <a:rPr lang="en-GB" dirty="0"/>
              <a:t>() method reads the text until the end of the line. After reading the line, it throws the cursor to the next line.</a:t>
            </a:r>
          </a:p>
          <a:p>
            <a:pPr marL="0" indent="0">
              <a:buNone/>
            </a:pPr>
            <a:r>
              <a:rPr lang="en-GB" dirty="0"/>
              <a:t>The signature of the method is:</a:t>
            </a:r>
          </a:p>
          <a:p>
            <a:pPr marL="0" indent="0">
              <a:buNone/>
            </a:pPr>
            <a:r>
              <a:rPr lang="en-GB" b="1" dirty="0"/>
              <a:t>public</a:t>
            </a:r>
            <a:r>
              <a:rPr lang="en-GB" dirty="0"/>
              <a:t> String </a:t>
            </a:r>
            <a:r>
              <a:rPr lang="en-GB" dirty="0" err="1"/>
              <a:t>nextLine</a:t>
            </a:r>
            <a:r>
              <a:rPr lang="en-GB" dirty="0"/>
              <a:t>()  </a:t>
            </a:r>
          </a:p>
          <a:p>
            <a:pPr marL="0" indent="0">
              <a:buNone/>
            </a:pPr>
            <a:r>
              <a:rPr lang="en-GB" dirty="0"/>
              <a:t>The method returns the line that was skipped. It does not accept any parameter. When it does not </a:t>
            </a:r>
            <a:r>
              <a:rPr lang="en-GB" dirty="0" smtClean="0"/>
              <a:t>find any </a:t>
            </a:r>
            <a:r>
              <a:rPr lang="en-GB" dirty="0"/>
              <a:t>line, then it throws </a:t>
            </a:r>
            <a:r>
              <a:rPr lang="en-GB" b="1" dirty="0" err="1"/>
              <a:t>NoSuchElementException</a:t>
            </a:r>
            <a:r>
              <a:rPr lang="en-GB" dirty="0"/>
              <a:t>. It also throws </a:t>
            </a:r>
            <a:r>
              <a:rPr lang="en-GB" b="1" dirty="0" err="1"/>
              <a:t>IllegalStateException</a:t>
            </a:r>
            <a:r>
              <a:rPr lang="en-GB" dirty="0"/>
              <a:t> if the scanner is closed.</a:t>
            </a:r>
          </a:p>
          <a:p>
            <a:pPr marL="0" indent="0">
              <a:buNone/>
            </a:pPr>
            <a:r>
              <a:rPr lang="en-GB" b="1" dirty="0"/>
              <a:t>Example of </a:t>
            </a:r>
            <a:r>
              <a:rPr lang="en-GB" b="1" dirty="0" err="1"/>
              <a:t>nextLine</a:t>
            </a:r>
            <a:r>
              <a:rPr lang="en-GB" b="1" dirty="0"/>
              <a:t>() </a:t>
            </a:r>
            <a:r>
              <a:rPr lang="en-GB" b="1" dirty="0" smtClean="0"/>
              <a:t>method</a:t>
            </a:r>
          </a:p>
          <a:p>
            <a:pPr marL="0" indent="0">
              <a:buNone/>
            </a:pPr>
            <a:r>
              <a:rPr lang="en-US" b="1" dirty="0"/>
              <a:t>import</a:t>
            </a:r>
            <a:r>
              <a:rPr lang="en-US" dirty="0"/>
              <a:t> </a:t>
            </a:r>
            <a:r>
              <a:rPr lang="en-US" dirty="0" err="1"/>
              <a:t>java.util</a:t>
            </a:r>
            <a:r>
              <a:rPr lang="en-US" dirty="0"/>
              <a:t>.*;  </a:t>
            </a:r>
          </a:p>
          <a:p>
            <a:pPr marL="0" indent="0">
              <a:buNone/>
            </a:pPr>
            <a:r>
              <a:rPr lang="en-US" b="1" dirty="0"/>
              <a:t>class</a:t>
            </a:r>
            <a:r>
              <a:rPr lang="en-US" dirty="0"/>
              <a:t> UserInputDemo1  </a:t>
            </a:r>
          </a:p>
          <a:p>
            <a:pPr marL="0" indent="0">
              <a:buNone/>
            </a:pPr>
            <a:r>
              <a:rPr lang="en-US" dirty="0"/>
              <a:t>{  </a:t>
            </a:r>
          </a:p>
          <a:p>
            <a:pPr marL="0" indent="0">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None/>
            </a:pPr>
            <a:r>
              <a:rPr lang="en-US" dirty="0"/>
              <a:t>{  </a:t>
            </a:r>
          </a:p>
          <a:p>
            <a:pPr marL="0" indent="0">
              <a:buNone/>
            </a:pPr>
            <a:r>
              <a:rPr lang="en-US" dirty="0"/>
              <a:t>Scanner </a:t>
            </a:r>
            <a:r>
              <a:rPr lang="en-US" dirty="0" err="1"/>
              <a:t>sc</a:t>
            </a:r>
            <a:r>
              <a:rPr lang="en-US" dirty="0"/>
              <a:t>= </a:t>
            </a:r>
            <a:r>
              <a:rPr lang="en-US" b="1" dirty="0"/>
              <a:t>new</a:t>
            </a:r>
            <a:r>
              <a:rPr lang="en-US" dirty="0"/>
              <a:t> Scanner(System.in); //System.in is a standard input stream  </a:t>
            </a:r>
          </a:p>
          <a:p>
            <a:pPr marL="0" indent="0">
              <a:buNone/>
            </a:pPr>
            <a:r>
              <a:rPr lang="en-US" dirty="0" err="1"/>
              <a:t>System.out.print</a:t>
            </a:r>
            <a:r>
              <a:rPr lang="en-US" dirty="0"/>
              <a:t>("Enter a string: ");  </a:t>
            </a:r>
          </a:p>
          <a:p>
            <a:pPr marL="0" indent="0">
              <a:buNone/>
            </a:pPr>
            <a:r>
              <a:rPr lang="en-US" dirty="0"/>
              <a:t>String </a:t>
            </a:r>
            <a:r>
              <a:rPr lang="en-US" dirty="0" err="1"/>
              <a:t>str</a:t>
            </a:r>
            <a:r>
              <a:rPr lang="en-US" dirty="0"/>
              <a:t>= </a:t>
            </a:r>
            <a:r>
              <a:rPr lang="en-US" dirty="0" err="1"/>
              <a:t>sc.nextLine</a:t>
            </a:r>
            <a:r>
              <a:rPr lang="en-US" dirty="0"/>
              <a:t>();              //reads string   </a:t>
            </a:r>
          </a:p>
          <a:p>
            <a:pPr marL="0" indent="0">
              <a:buNone/>
            </a:pPr>
            <a:r>
              <a:rPr lang="en-US" dirty="0" err="1"/>
              <a:t>System.out.print</a:t>
            </a:r>
            <a:r>
              <a:rPr lang="en-US" dirty="0"/>
              <a:t>("You have entered: "+</a:t>
            </a:r>
            <a:r>
              <a:rPr lang="en-US" dirty="0" err="1"/>
              <a:t>str</a:t>
            </a:r>
            <a:r>
              <a:rPr lang="en-US" dirty="0"/>
              <a:t>);             </a:t>
            </a:r>
          </a:p>
          <a:p>
            <a:pPr marL="0" indent="0">
              <a:buNone/>
            </a:pPr>
            <a:r>
              <a:rPr lang="en-US" dirty="0"/>
              <a:t>}  </a:t>
            </a:r>
          </a:p>
          <a:p>
            <a:pPr marL="0" indent="0">
              <a:buNone/>
            </a:pPr>
            <a:r>
              <a:rPr lang="en-US" dirty="0"/>
              <a:t>}  </a:t>
            </a:r>
          </a:p>
          <a:p>
            <a:r>
              <a:rPr lang="en-US" b="1" dirty="0"/>
              <a:t>Output:</a:t>
            </a:r>
            <a:endParaRPr lang="en-US" dirty="0"/>
          </a:p>
          <a:p>
            <a:endParaRPr lang="en-GB" dirty="0"/>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5562600"/>
            <a:ext cx="6372225" cy="113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1239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Topics</a:t>
            </a:r>
            <a:endParaRPr lang="en-US" dirty="0"/>
          </a:p>
        </p:txBody>
      </p:sp>
      <p:sp>
        <p:nvSpPr>
          <p:cNvPr id="3" name="Content Placeholder 2"/>
          <p:cNvSpPr>
            <a:spLocks noGrp="1"/>
          </p:cNvSpPr>
          <p:nvPr>
            <p:ph idx="1"/>
          </p:nvPr>
        </p:nvSpPr>
        <p:spPr/>
        <p:txBody>
          <a:bodyPr>
            <a:normAutofit fontScale="85000" lnSpcReduction="20000"/>
          </a:bodyPr>
          <a:lstStyle/>
          <a:p>
            <a:r>
              <a:rPr lang="en-GB" dirty="0" smtClean="0"/>
              <a:t>IO Stream, Applets, Threads</a:t>
            </a:r>
          </a:p>
          <a:p>
            <a:r>
              <a:rPr lang="en-GB" dirty="0" smtClean="0"/>
              <a:t>Introduction to stream classes, use of stream classes, I/O stream, byte stream, character stream, predefined stream, reading console input, reading character, reading string.</a:t>
            </a:r>
          </a:p>
          <a:p>
            <a:r>
              <a:rPr lang="en-GB" dirty="0" smtClean="0"/>
              <a:t>Writing console output, the print write class, reading &amp; writing files.</a:t>
            </a:r>
          </a:p>
          <a:p>
            <a:r>
              <a:rPr lang="en-GB" dirty="0" smtClean="0"/>
              <a:t>Transient and Volatile modifiers.</a:t>
            </a:r>
          </a:p>
          <a:p>
            <a:r>
              <a:rPr lang="en-GB" dirty="0" smtClean="0"/>
              <a:t>Introduction to applets, applet life cycle, creating and executing applets.</a:t>
            </a:r>
          </a:p>
          <a:p>
            <a:r>
              <a:rPr lang="en-GB" dirty="0" smtClean="0"/>
              <a:t>Introduction to multithreading, lifecycle of Thread, Runnable interface and Thread class.</a:t>
            </a:r>
            <a:endParaRPr lang="en-US" dirty="0"/>
          </a:p>
        </p:txBody>
      </p:sp>
    </p:spTree>
    <p:extLst>
      <p:ext uri="{BB962C8B-B14F-4D97-AF65-F5344CB8AC3E}">
        <p14:creationId xmlns:p14="http://schemas.microsoft.com/office/powerpoint/2010/main" val="14296763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GB" dirty="0"/>
              <a:t>Writing console output</a:t>
            </a:r>
            <a:endParaRPr lang="en-US" dirty="0"/>
          </a:p>
        </p:txBody>
      </p:sp>
      <p:sp>
        <p:nvSpPr>
          <p:cNvPr id="3" name="Content Placeholder 2"/>
          <p:cNvSpPr>
            <a:spLocks noGrp="1"/>
          </p:cNvSpPr>
          <p:nvPr>
            <p:ph idx="1"/>
          </p:nvPr>
        </p:nvSpPr>
        <p:spPr>
          <a:xfrm>
            <a:off x="457200" y="1066800"/>
            <a:ext cx="8229600" cy="5059363"/>
          </a:xfrm>
        </p:spPr>
        <p:txBody>
          <a:bodyPr>
            <a:noAutofit/>
          </a:bodyPr>
          <a:lstStyle/>
          <a:p>
            <a:r>
              <a:rPr lang="en-GB" sz="1600" dirty="0" smtClean="0"/>
              <a:t> </a:t>
            </a:r>
            <a:r>
              <a:rPr lang="en-GB" sz="1600" dirty="0" err="1"/>
              <a:t>PrintStream</a:t>
            </a:r>
            <a:r>
              <a:rPr lang="en-GB" sz="1600" dirty="0"/>
              <a:t> is an output stream derived from </a:t>
            </a:r>
            <a:r>
              <a:rPr lang="en-GB" sz="1600" dirty="0" err="1"/>
              <a:t>OutputStream</a:t>
            </a:r>
            <a:r>
              <a:rPr lang="en-GB" sz="1600" dirty="0"/>
              <a:t>, it also implements</a:t>
            </a:r>
          </a:p>
          <a:p>
            <a:pPr marL="0" indent="0">
              <a:buNone/>
            </a:pPr>
            <a:r>
              <a:rPr lang="en-GB" sz="1600" dirty="0"/>
              <a:t>the low-level method write( ). Thus, write( ) can be used to write to the console. The simplest</a:t>
            </a:r>
          </a:p>
          <a:p>
            <a:pPr marL="0" indent="0">
              <a:buNone/>
            </a:pPr>
            <a:r>
              <a:rPr lang="en-GB" sz="1600" dirty="0"/>
              <a:t>form of write( ) defined by </a:t>
            </a:r>
            <a:r>
              <a:rPr lang="en-GB" sz="1600" dirty="0" err="1"/>
              <a:t>PrintStream</a:t>
            </a:r>
            <a:r>
              <a:rPr lang="en-GB" sz="1600" dirty="0"/>
              <a:t> is shown here:</a:t>
            </a:r>
          </a:p>
          <a:p>
            <a:r>
              <a:rPr lang="en-GB" sz="1600" dirty="0"/>
              <a:t>void write(</a:t>
            </a:r>
            <a:r>
              <a:rPr lang="en-GB" sz="1600" dirty="0" err="1"/>
              <a:t>int</a:t>
            </a:r>
            <a:r>
              <a:rPr lang="en-GB" sz="1600" dirty="0"/>
              <a:t> </a:t>
            </a:r>
            <a:r>
              <a:rPr lang="en-GB" sz="1600" dirty="0" err="1"/>
              <a:t>byteval</a:t>
            </a:r>
            <a:r>
              <a:rPr lang="en-GB" sz="1600" dirty="0"/>
              <a:t>)</a:t>
            </a:r>
          </a:p>
          <a:p>
            <a:pPr marL="0" indent="0">
              <a:buNone/>
            </a:pPr>
            <a:r>
              <a:rPr lang="en-GB" sz="1600" dirty="0"/>
              <a:t>This method writes the byte specified by </a:t>
            </a:r>
            <a:r>
              <a:rPr lang="en-GB" sz="1600" dirty="0" err="1"/>
              <a:t>byteval</a:t>
            </a:r>
            <a:r>
              <a:rPr lang="en-GB" sz="1600" dirty="0"/>
              <a:t>. Although </a:t>
            </a:r>
            <a:r>
              <a:rPr lang="en-GB" sz="1600" dirty="0" err="1"/>
              <a:t>byteval</a:t>
            </a:r>
            <a:r>
              <a:rPr lang="en-GB" sz="1600" dirty="0"/>
              <a:t> is declared as an integer,</a:t>
            </a:r>
          </a:p>
          <a:p>
            <a:pPr marL="0" indent="0">
              <a:buNone/>
            </a:pPr>
            <a:r>
              <a:rPr lang="en-GB" sz="1600" dirty="0"/>
              <a:t>only the low-order eight bits are written. Here is a short example that uses write( ) to output</a:t>
            </a:r>
          </a:p>
          <a:p>
            <a:pPr marL="0" indent="0">
              <a:buNone/>
            </a:pPr>
            <a:r>
              <a:rPr lang="en-GB" sz="1600" dirty="0"/>
              <a:t>the character "A" followed by a newline to the screen:</a:t>
            </a:r>
          </a:p>
          <a:p>
            <a:r>
              <a:rPr lang="en-GB" sz="1600" dirty="0"/>
              <a:t>// Demonstrate </a:t>
            </a:r>
            <a:r>
              <a:rPr lang="en-GB" sz="1600" dirty="0" err="1"/>
              <a:t>System.out.write</a:t>
            </a:r>
            <a:r>
              <a:rPr lang="en-GB" sz="1600" dirty="0"/>
              <a:t>().</a:t>
            </a:r>
          </a:p>
          <a:p>
            <a:pPr marL="0" indent="0">
              <a:buNone/>
            </a:pPr>
            <a:r>
              <a:rPr lang="en-GB" sz="1600" dirty="0"/>
              <a:t>class </a:t>
            </a:r>
            <a:r>
              <a:rPr lang="en-GB" sz="1600" dirty="0" err="1"/>
              <a:t>WriteDemo</a:t>
            </a:r>
            <a:r>
              <a:rPr lang="en-GB" sz="1600" dirty="0"/>
              <a:t> {</a:t>
            </a:r>
          </a:p>
          <a:p>
            <a:pPr marL="0" indent="0">
              <a:buNone/>
            </a:pPr>
            <a:r>
              <a:rPr lang="en-GB" sz="1600" dirty="0"/>
              <a:t> public static void main(String </a:t>
            </a:r>
            <a:r>
              <a:rPr lang="en-GB" sz="1600" dirty="0" err="1"/>
              <a:t>args</a:t>
            </a:r>
            <a:r>
              <a:rPr lang="en-GB" sz="1600" dirty="0"/>
              <a:t>[]) {</a:t>
            </a:r>
          </a:p>
          <a:p>
            <a:pPr marL="0" indent="0">
              <a:buNone/>
            </a:pPr>
            <a:r>
              <a:rPr lang="en-GB" sz="1600" dirty="0"/>
              <a:t> </a:t>
            </a:r>
            <a:r>
              <a:rPr lang="en-GB" sz="1600" dirty="0" err="1"/>
              <a:t>int</a:t>
            </a:r>
            <a:r>
              <a:rPr lang="en-GB" sz="1600" dirty="0"/>
              <a:t> b;</a:t>
            </a:r>
          </a:p>
          <a:p>
            <a:pPr marL="0" indent="0">
              <a:buNone/>
            </a:pPr>
            <a:r>
              <a:rPr lang="en-GB" sz="1600" dirty="0"/>
              <a:t> b = 'A';</a:t>
            </a:r>
          </a:p>
          <a:p>
            <a:pPr marL="0" indent="0">
              <a:buNone/>
            </a:pPr>
            <a:r>
              <a:rPr lang="en-GB" sz="1600" dirty="0"/>
              <a:t> </a:t>
            </a:r>
            <a:r>
              <a:rPr lang="en-GB" sz="1600" dirty="0" err="1"/>
              <a:t>System.out.write</a:t>
            </a:r>
            <a:r>
              <a:rPr lang="en-GB" sz="1600" dirty="0"/>
              <a:t>(b);</a:t>
            </a:r>
          </a:p>
          <a:p>
            <a:pPr marL="0" indent="0">
              <a:buNone/>
            </a:pPr>
            <a:r>
              <a:rPr lang="en-GB" sz="1600" dirty="0"/>
              <a:t> </a:t>
            </a:r>
            <a:r>
              <a:rPr lang="en-GB" sz="1600" dirty="0" err="1"/>
              <a:t>System.out.write</a:t>
            </a:r>
            <a:r>
              <a:rPr lang="en-GB" sz="1600" dirty="0"/>
              <a:t>('\n');</a:t>
            </a:r>
          </a:p>
          <a:p>
            <a:pPr marL="0" indent="0">
              <a:buNone/>
            </a:pPr>
            <a:r>
              <a:rPr lang="en-GB" sz="1600" dirty="0"/>
              <a:t> }</a:t>
            </a:r>
          </a:p>
          <a:p>
            <a:pPr marL="0" indent="0">
              <a:buNone/>
            </a:pPr>
            <a:r>
              <a:rPr lang="en-GB" sz="1600" dirty="0"/>
              <a:t>}</a:t>
            </a:r>
          </a:p>
          <a:p>
            <a:r>
              <a:rPr lang="en-GB" sz="1600" dirty="0"/>
              <a:t>You will not often use write( ) to perform console output (although doing so might be</a:t>
            </a:r>
          </a:p>
          <a:p>
            <a:r>
              <a:rPr lang="en-GB" sz="1600" dirty="0"/>
              <a:t>useful in some situations) because print( ) and </a:t>
            </a:r>
            <a:r>
              <a:rPr lang="en-GB" sz="1600" dirty="0" err="1"/>
              <a:t>println</a:t>
            </a:r>
            <a:r>
              <a:rPr lang="en-GB" sz="1600" dirty="0"/>
              <a:t>( ) are substantially easier to use.</a:t>
            </a:r>
            <a:endParaRPr lang="en-US" sz="1600" dirty="0"/>
          </a:p>
        </p:txBody>
      </p:sp>
    </p:spTree>
    <p:extLst>
      <p:ext uri="{BB962C8B-B14F-4D97-AF65-F5344CB8AC3E}">
        <p14:creationId xmlns:p14="http://schemas.microsoft.com/office/powerpoint/2010/main" val="29219277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The </a:t>
            </a:r>
            <a:r>
              <a:rPr lang="en-GB" dirty="0" err="1"/>
              <a:t>PrintWriter</a:t>
            </a:r>
            <a:r>
              <a:rPr lang="en-GB" dirty="0"/>
              <a:t> </a:t>
            </a:r>
            <a:r>
              <a:rPr lang="en-GB" dirty="0" smtClean="0"/>
              <a:t>Class</a:t>
            </a:r>
            <a:endParaRPr lang="en-US" dirty="0"/>
          </a:p>
        </p:txBody>
      </p:sp>
      <p:sp>
        <p:nvSpPr>
          <p:cNvPr id="3" name="Content Placeholder 2"/>
          <p:cNvSpPr>
            <a:spLocks noGrp="1"/>
          </p:cNvSpPr>
          <p:nvPr>
            <p:ph idx="1"/>
          </p:nvPr>
        </p:nvSpPr>
        <p:spPr/>
        <p:txBody>
          <a:bodyPr>
            <a:normAutofit fontScale="70000" lnSpcReduction="20000"/>
          </a:bodyPr>
          <a:lstStyle/>
          <a:p>
            <a:r>
              <a:rPr lang="en-GB" dirty="0" smtClean="0"/>
              <a:t>Although </a:t>
            </a:r>
            <a:r>
              <a:rPr lang="en-GB" dirty="0"/>
              <a:t>using </a:t>
            </a:r>
            <a:r>
              <a:rPr lang="en-GB" dirty="0" err="1"/>
              <a:t>System.out</a:t>
            </a:r>
            <a:r>
              <a:rPr lang="en-GB" dirty="0"/>
              <a:t> to write to the console is acceptable, its use is probably best </a:t>
            </a:r>
            <a:r>
              <a:rPr lang="en-GB" dirty="0" smtClean="0"/>
              <a:t>for debugging </a:t>
            </a:r>
            <a:r>
              <a:rPr lang="en-GB" dirty="0"/>
              <a:t>purposes or for sample programs, such as those found in this book. For </a:t>
            </a:r>
            <a:r>
              <a:rPr lang="en-GB" dirty="0" err="1"/>
              <a:t>realworld</a:t>
            </a:r>
            <a:r>
              <a:rPr lang="en-GB" dirty="0"/>
              <a:t> programs, the recommended method of writing to the console when using Java </a:t>
            </a:r>
            <a:r>
              <a:rPr lang="en-GB" dirty="0" smtClean="0"/>
              <a:t>is through </a:t>
            </a:r>
            <a:r>
              <a:rPr lang="en-GB" dirty="0"/>
              <a:t>a </a:t>
            </a:r>
            <a:r>
              <a:rPr lang="en-GB" dirty="0" err="1"/>
              <a:t>PrintWriter</a:t>
            </a:r>
            <a:r>
              <a:rPr lang="en-GB" dirty="0"/>
              <a:t> stream. </a:t>
            </a:r>
            <a:r>
              <a:rPr lang="en-GB" dirty="0" err="1"/>
              <a:t>PrintWriter</a:t>
            </a:r>
            <a:r>
              <a:rPr lang="en-GB" dirty="0"/>
              <a:t> is one of the character-based classes. Using </a:t>
            </a:r>
            <a:r>
              <a:rPr lang="en-GB" dirty="0" smtClean="0"/>
              <a:t>a character-based </a:t>
            </a:r>
            <a:r>
              <a:rPr lang="en-GB" dirty="0"/>
              <a:t>class for console output makes internationalizing your program easier.</a:t>
            </a:r>
          </a:p>
          <a:p>
            <a:r>
              <a:rPr lang="en-GB" dirty="0" err="1"/>
              <a:t>PrintWriter</a:t>
            </a:r>
            <a:r>
              <a:rPr lang="en-GB" dirty="0"/>
              <a:t> defines several constructors. The one we will use is shown here:</a:t>
            </a:r>
          </a:p>
          <a:p>
            <a:r>
              <a:rPr lang="en-GB" dirty="0" err="1"/>
              <a:t>PrintWriter</a:t>
            </a:r>
            <a:r>
              <a:rPr lang="en-GB" dirty="0"/>
              <a:t>(</a:t>
            </a:r>
            <a:r>
              <a:rPr lang="en-GB" dirty="0" err="1"/>
              <a:t>OutputStream</a:t>
            </a:r>
            <a:r>
              <a:rPr lang="en-GB" dirty="0"/>
              <a:t> </a:t>
            </a:r>
            <a:r>
              <a:rPr lang="en-GB" dirty="0" err="1"/>
              <a:t>outputStream</a:t>
            </a:r>
            <a:r>
              <a:rPr lang="en-GB" dirty="0"/>
              <a:t>, </a:t>
            </a:r>
            <a:r>
              <a:rPr lang="en-GB" dirty="0" err="1"/>
              <a:t>boolean</a:t>
            </a:r>
            <a:r>
              <a:rPr lang="en-GB" dirty="0"/>
              <a:t> </a:t>
            </a:r>
            <a:r>
              <a:rPr lang="en-GB" dirty="0" err="1"/>
              <a:t>flushingOn</a:t>
            </a:r>
            <a:r>
              <a:rPr lang="en-GB" dirty="0"/>
              <a:t>)</a:t>
            </a:r>
          </a:p>
          <a:p>
            <a:r>
              <a:rPr lang="en-GB" dirty="0"/>
              <a:t>Here, </a:t>
            </a:r>
            <a:r>
              <a:rPr lang="en-GB" dirty="0" err="1"/>
              <a:t>outputStream</a:t>
            </a:r>
            <a:r>
              <a:rPr lang="en-GB" dirty="0"/>
              <a:t> is an object of type </a:t>
            </a:r>
            <a:r>
              <a:rPr lang="en-GB" dirty="0" err="1"/>
              <a:t>OutputStream</a:t>
            </a:r>
            <a:r>
              <a:rPr lang="en-GB" dirty="0"/>
              <a:t>, and </a:t>
            </a:r>
            <a:r>
              <a:rPr lang="en-GB" dirty="0" err="1"/>
              <a:t>flushingOn</a:t>
            </a:r>
            <a:r>
              <a:rPr lang="en-GB" dirty="0"/>
              <a:t> controls whether </a:t>
            </a:r>
            <a:r>
              <a:rPr lang="en-GB" dirty="0" smtClean="0"/>
              <a:t>Java flushes </a:t>
            </a:r>
            <a:r>
              <a:rPr lang="en-GB" dirty="0"/>
              <a:t>the output stream every time a </a:t>
            </a:r>
            <a:r>
              <a:rPr lang="en-GB" dirty="0" err="1"/>
              <a:t>println</a:t>
            </a:r>
            <a:r>
              <a:rPr lang="en-GB" dirty="0"/>
              <a:t>( ) method (among others) is called. </a:t>
            </a:r>
            <a:endParaRPr lang="en-GB" dirty="0" smtClean="0"/>
          </a:p>
          <a:p>
            <a:r>
              <a:rPr lang="en-GB" dirty="0" smtClean="0"/>
              <a:t>If </a:t>
            </a:r>
            <a:r>
              <a:rPr lang="en-GB" dirty="0" err="1" smtClean="0"/>
              <a:t>flushingOn</a:t>
            </a:r>
            <a:r>
              <a:rPr lang="en-GB" dirty="0" smtClean="0"/>
              <a:t> </a:t>
            </a:r>
            <a:r>
              <a:rPr lang="en-GB" dirty="0"/>
              <a:t>is true, flushing automatically takes place. If false, flushing is not automatic.</a:t>
            </a:r>
            <a:endParaRPr lang="en-US" dirty="0"/>
          </a:p>
        </p:txBody>
      </p:sp>
    </p:spTree>
    <p:extLst>
      <p:ext uri="{BB962C8B-B14F-4D97-AF65-F5344CB8AC3E}">
        <p14:creationId xmlns:p14="http://schemas.microsoft.com/office/powerpoint/2010/main" val="4933092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172200"/>
          </a:xfrm>
        </p:spPr>
        <p:txBody>
          <a:bodyPr>
            <a:normAutofit fontScale="47500" lnSpcReduction="20000"/>
          </a:bodyPr>
          <a:lstStyle/>
          <a:p>
            <a:pPr marL="0" indent="0">
              <a:buNone/>
            </a:pPr>
            <a:r>
              <a:rPr lang="en-GB" dirty="0" err="1"/>
              <a:t>PrintWriter</a:t>
            </a:r>
            <a:r>
              <a:rPr lang="en-GB" dirty="0"/>
              <a:t> supports the print( ) and </a:t>
            </a:r>
            <a:r>
              <a:rPr lang="en-GB" dirty="0" err="1"/>
              <a:t>println</a:t>
            </a:r>
            <a:r>
              <a:rPr lang="en-GB" dirty="0"/>
              <a:t>( ) methods. Thus, you can use these methods</a:t>
            </a:r>
          </a:p>
          <a:p>
            <a:pPr marL="0" indent="0">
              <a:buNone/>
            </a:pPr>
            <a:r>
              <a:rPr lang="en-GB" dirty="0"/>
              <a:t>in the same way as you used them with </a:t>
            </a:r>
            <a:r>
              <a:rPr lang="en-GB" dirty="0" err="1"/>
              <a:t>System.out</a:t>
            </a:r>
            <a:r>
              <a:rPr lang="en-GB" dirty="0"/>
              <a:t>. If an argument is not a simple type, the</a:t>
            </a:r>
          </a:p>
          <a:p>
            <a:pPr marL="0" indent="0">
              <a:buNone/>
            </a:pPr>
            <a:r>
              <a:rPr lang="en-GB" dirty="0" err="1"/>
              <a:t>PrintWriter</a:t>
            </a:r>
            <a:r>
              <a:rPr lang="en-GB" dirty="0"/>
              <a:t> methods call the object’s </a:t>
            </a:r>
            <a:r>
              <a:rPr lang="en-GB" dirty="0" err="1"/>
              <a:t>toString</a:t>
            </a:r>
            <a:r>
              <a:rPr lang="en-GB" dirty="0"/>
              <a:t>( ) method and then display the result.</a:t>
            </a:r>
          </a:p>
          <a:p>
            <a:pPr marL="0" indent="0">
              <a:buNone/>
            </a:pPr>
            <a:r>
              <a:rPr lang="en-GB" dirty="0"/>
              <a:t>To write to the console by using a </a:t>
            </a:r>
            <a:r>
              <a:rPr lang="en-GB" dirty="0" err="1"/>
              <a:t>PrintWriter</a:t>
            </a:r>
            <a:r>
              <a:rPr lang="en-GB" dirty="0"/>
              <a:t>, specify </a:t>
            </a:r>
            <a:r>
              <a:rPr lang="en-GB" dirty="0" err="1"/>
              <a:t>System.out</a:t>
            </a:r>
            <a:r>
              <a:rPr lang="en-GB" dirty="0"/>
              <a:t> for the output stream</a:t>
            </a:r>
          </a:p>
          <a:p>
            <a:pPr marL="0" indent="0">
              <a:buNone/>
            </a:pPr>
            <a:r>
              <a:rPr lang="en-GB" dirty="0"/>
              <a:t>and automatic flushing. For example, this line of code creates a </a:t>
            </a:r>
            <a:r>
              <a:rPr lang="en-GB" dirty="0" err="1"/>
              <a:t>PrintWriter</a:t>
            </a:r>
            <a:r>
              <a:rPr lang="en-GB" dirty="0"/>
              <a:t> that is</a:t>
            </a:r>
          </a:p>
          <a:p>
            <a:pPr marL="0" indent="0">
              <a:buNone/>
            </a:pPr>
            <a:r>
              <a:rPr lang="en-GB" dirty="0"/>
              <a:t>connected to console output:</a:t>
            </a:r>
          </a:p>
          <a:p>
            <a:pPr marL="0" indent="0">
              <a:buNone/>
            </a:pPr>
            <a:r>
              <a:rPr lang="en-GB" dirty="0" err="1"/>
              <a:t>PrintWriter</a:t>
            </a:r>
            <a:r>
              <a:rPr lang="en-GB" dirty="0"/>
              <a:t> </a:t>
            </a:r>
            <a:r>
              <a:rPr lang="en-GB" dirty="0" err="1"/>
              <a:t>pw</a:t>
            </a:r>
            <a:r>
              <a:rPr lang="en-GB" dirty="0"/>
              <a:t> = new </a:t>
            </a:r>
            <a:r>
              <a:rPr lang="en-GB" dirty="0" err="1"/>
              <a:t>PrintWriter</a:t>
            </a:r>
            <a:r>
              <a:rPr lang="en-GB" dirty="0"/>
              <a:t>(</a:t>
            </a:r>
            <a:r>
              <a:rPr lang="en-GB" dirty="0" err="1"/>
              <a:t>System.out</a:t>
            </a:r>
            <a:r>
              <a:rPr lang="en-GB" dirty="0"/>
              <a:t>, true);</a:t>
            </a:r>
          </a:p>
          <a:p>
            <a:r>
              <a:rPr lang="en-GB" dirty="0"/>
              <a:t>The following application illustrates using a </a:t>
            </a:r>
            <a:r>
              <a:rPr lang="en-GB" dirty="0" err="1"/>
              <a:t>PrintWriter</a:t>
            </a:r>
            <a:r>
              <a:rPr lang="en-GB" dirty="0"/>
              <a:t> to handle console output:</a:t>
            </a:r>
          </a:p>
          <a:p>
            <a:pPr marL="0" indent="0">
              <a:buNone/>
            </a:pPr>
            <a:r>
              <a:rPr lang="en-GB" dirty="0"/>
              <a:t>// Demonstrate </a:t>
            </a:r>
            <a:r>
              <a:rPr lang="en-GB" dirty="0" err="1"/>
              <a:t>PrintWriter</a:t>
            </a:r>
            <a:endParaRPr lang="en-GB" dirty="0"/>
          </a:p>
          <a:p>
            <a:pPr marL="0" indent="0">
              <a:buNone/>
            </a:pPr>
            <a:r>
              <a:rPr lang="en-GB" dirty="0"/>
              <a:t>import java.io.*;</a:t>
            </a:r>
          </a:p>
          <a:p>
            <a:pPr marL="0" indent="0">
              <a:buNone/>
            </a:pPr>
            <a:r>
              <a:rPr lang="en-GB" dirty="0"/>
              <a:t>public class </a:t>
            </a:r>
            <a:r>
              <a:rPr lang="en-GB" dirty="0" err="1"/>
              <a:t>PrintWriterDemo</a:t>
            </a:r>
            <a:r>
              <a:rPr lang="en-GB" dirty="0"/>
              <a:t> {</a:t>
            </a:r>
          </a:p>
          <a:p>
            <a:pPr marL="0" indent="0">
              <a:buNone/>
            </a:pPr>
            <a:r>
              <a:rPr lang="en-GB" dirty="0"/>
              <a:t> public static void main(String </a:t>
            </a:r>
            <a:r>
              <a:rPr lang="en-GB" dirty="0" err="1"/>
              <a:t>args</a:t>
            </a:r>
            <a:r>
              <a:rPr lang="en-GB" dirty="0"/>
              <a:t>[]) {</a:t>
            </a:r>
          </a:p>
          <a:p>
            <a:pPr marL="0" indent="0">
              <a:buNone/>
            </a:pPr>
            <a:r>
              <a:rPr lang="en-GB" dirty="0"/>
              <a:t> </a:t>
            </a:r>
            <a:r>
              <a:rPr lang="en-GB" dirty="0" err="1"/>
              <a:t>PrintWriter</a:t>
            </a:r>
            <a:r>
              <a:rPr lang="en-GB" dirty="0"/>
              <a:t> </a:t>
            </a:r>
            <a:r>
              <a:rPr lang="en-GB" dirty="0" err="1"/>
              <a:t>pw</a:t>
            </a:r>
            <a:r>
              <a:rPr lang="en-GB" dirty="0"/>
              <a:t> = new </a:t>
            </a:r>
            <a:r>
              <a:rPr lang="en-GB" dirty="0" err="1"/>
              <a:t>PrintWriter</a:t>
            </a:r>
            <a:r>
              <a:rPr lang="en-GB" dirty="0"/>
              <a:t>(</a:t>
            </a:r>
            <a:r>
              <a:rPr lang="en-GB" dirty="0" err="1"/>
              <a:t>System.out</a:t>
            </a:r>
            <a:r>
              <a:rPr lang="en-GB" dirty="0"/>
              <a:t>, true);</a:t>
            </a:r>
          </a:p>
          <a:p>
            <a:pPr marL="0" indent="0">
              <a:buNone/>
            </a:pPr>
            <a:r>
              <a:rPr lang="en-GB" dirty="0"/>
              <a:t> </a:t>
            </a:r>
            <a:r>
              <a:rPr lang="en-GB" dirty="0" err="1"/>
              <a:t>pw.println</a:t>
            </a:r>
            <a:r>
              <a:rPr lang="en-GB" dirty="0"/>
              <a:t>("This is a string");</a:t>
            </a:r>
          </a:p>
          <a:p>
            <a:pPr marL="0" indent="0">
              <a:buNone/>
            </a:pPr>
            <a:r>
              <a:rPr lang="en-GB" dirty="0"/>
              <a:t> </a:t>
            </a:r>
            <a:r>
              <a:rPr lang="en-GB" dirty="0" err="1"/>
              <a:t>int</a:t>
            </a:r>
            <a:r>
              <a:rPr lang="en-GB" dirty="0"/>
              <a:t> i = -7;</a:t>
            </a:r>
          </a:p>
          <a:p>
            <a:pPr marL="0" indent="0">
              <a:buNone/>
            </a:pPr>
            <a:r>
              <a:rPr lang="en-GB" dirty="0"/>
              <a:t> </a:t>
            </a:r>
            <a:r>
              <a:rPr lang="en-GB" dirty="0" err="1"/>
              <a:t>pw.println</a:t>
            </a:r>
            <a:r>
              <a:rPr lang="en-GB" dirty="0"/>
              <a:t>(i);</a:t>
            </a:r>
          </a:p>
          <a:p>
            <a:pPr marL="0" indent="0">
              <a:buNone/>
            </a:pPr>
            <a:r>
              <a:rPr lang="en-GB" dirty="0"/>
              <a:t> double d = 4.5e-7;</a:t>
            </a:r>
          </a:p>
          <a:p>
            <a:pPr marL="0" indent="0">
              <a:buNone/>
            </a:pPr>
            <a:r>
              <a:rPr lang="en-GB" dirty="0"/>
              <a:t> </a:t>
            </a:r>
            <a:r>
              <a:rPr lang="en-GB" dirty="0" err="1"/>
              <a:t>pw.println</a:t>
            </a:r>
            <a:r>
              <a:rPr lang="en-GB" dirty="0"/>
              <a:t>(d);</a:t>
            </a:r>
          </a:p>
          <a:p>
            <a:pPr marL="0" indent="0">
              <a:buNone/>
            </a:pPr>
            <a:r>
              <a:rPr lang="en-GB" dirty="0"/>
              <a:t> }</a:t>
            </a:r>
          </a:p>
          <a:p>
            <a:pPr marL="0" indent="0">
              <a:buNone/>
            </a:pPr>
            <a:r>
              <a:rPr lang="en-GB" dirty="0"/>
              <a:t>}</a:t>
            </a:r>
          </a:p>
          <a:p>
            <a:r>
              <a:rPr lang="en-GB" dirty="0"/>
              <a:t>The output from this program is shown here:</a:t>
            </a:r>
          </a:p>
          <a:p>
            <a:pPr marL="0" indent="0">
              <a:buNone/>
            </a:pPr>
            <a:r>
              <a:rPr lang="en-GB" dirty="0"/>
              <a:t> This is a string</a:t>
            </a:r>
          </a:p>
          <a:p>
            <a:pPr marL="0" indent="0">
              <a:buNone/>
            </a:pPr>
            <a:r>
              <a:rPr lang="en-GB" dirty="0"/>
              <a:t> -7</a:t>
            </a:r>
          </a:p>
          <a:p>
            <a:pPr marL="0" indent="0">
              <a:buNone/>
            </a:pPr>
            <a:r>
              <a:rPr lang="en-GB" dirty="0"/>
              <a:t> 4.5E-7</a:t>
            </a:r>
            <a:endParaRPr lang="en-US" dirty="0"/>
          </a:p>
        </p:txBody>
      </p:sp>
    </p:spTree>
    <p:extLst>
      <p:ext uri="{BB962C8B-B14F-4D97-AF65-F5344CB8AC3E}">
        <p14:creationId xmlns:p14="http://schemas.microsoft.com/office/powerpoint/2010/main" val="1320190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Reading and Writing </a:t>
            </a:r>
            <a:r>
              <a:rPr lang="en-GB" dirty="0" smtClean="0"/>
              <a:t>Files</a:t>
            </a:r>
            <a:endParaRPr lang="en-US" dirty="0"/>
          </a:p>
        </p:txBody>
      </p:sp>
      <p:sp>
        <p:nvSpPr>
          <p:cNvPr id="3" name="Content Placeholder 2"/>
          <p:cNvSpPr>
            <a:spLocks noGrp="1"/>
          </p:cNvSpPr>
          <p:nvPr>
            <p:ph idx="1"/>
          </p:nvPr>
        </p:nvSpPr>
        <p:spPr/>
        <p:txBody>
          <a:bodyPr>
            <a:normAutofit fontScale="62500" lnSpcReduction="20000"/>
          </a:bodyPr>
          <a:lstStyle/>
          <a:p>
            <a:r>
              <a:rPr lang="en-GB" dirty="0" smtClean="0"/>
              <a:t>Java </a:t>
            </a:r>
            <a:r>
              <a:rPr lang="en-GB" dirty="0"/>
              <a:t>provides a number of classes and methods that allow you to read and write files. </a:t>
            </a:r>
            <a:r>
              <a:rPr lang="en-GB" dirty="0" smtClean="0"/>
              <a:t>The </a:t>
            </a:r>
            <a:r>
              <a:rPr lang="en-GB" dirty="0"/>
              <a:t>purpose of this section is to introduce the basic techniques</a:t>
            </a:r>
          </a:p>
          <a:p>
            <a:r>
              <a:rPr lang="en-GB" dirty="0"/>
              <a:t>that read from and write to a file. Although bytes streams are used, these techniques can </a:t>
            </a:r>
            <a:r>
              <a:rPr lang="en-GB" dirty="0" smtClean="0"/>
              <a:t>be adapted </a:t>
            </a:r>
            <a:r>
              <a:rPr lang="en-GB" dirty="0"/>
              <a:t>to the character-based streams.</a:t>
            </a:r>
          </a:p>
          <a:p>
            <a:r>
              <a:rPr lang="en-GB" dirty="0"/>
              <a:t>Two of the most often-used stream classes are </a:t>
            </a:r>
            <a:r>
              <a:rPr lang="en-GB" dirty="0" err="1"/>
              <a:t>FileInputStream</a:t>
            </a:r>
            <a:r>
              <a:rPr lang="en-GB" dirty="0"/>
              <a:t> and </a:t>
            </a:r>
            <a:r>
              <a:rPr lang="en-GB" dirty="0" err="1"/>
              <a:t>FileOutputStream</a:t>
            </a:r>
            <a:r>
              <a:rPr lang="en-GB" dirty="0" smtClean="0"/>
              <a:t>, which </a:t>
            </a:r>
            <a:r>
              <a:rPr lang="en-GB" dirty="0"/>
              <a:t>create byte streams linked to files. To open a file, you simply create an object of </a:t>
            </a:r>
            <a:r>
              <a:rPr lang="en-GB" dirty="0" smtClean="0"/>
              <a:t>one of </a:t>
            </a:r>
            <a:r>
              <a:rPr lang="en-GB" dirty="0"/>
              <a:t>these classes, specifying the name of the file as an argument to the constructor. </a:t>
            </a:r>
            <a:r>
              <a:rPr lang="en-GB" dirty="0" smtClean="0"/>
              <a:t>Although both </a:t>
            </a:r>
            <a:r>
              <a:rPr lang="en-GB" dirty="0"/>
              <a:t>classes support additional constructors, the following are the forms that we will be using:</a:t>
            </a:r>
          </a:p>
          <a:p>
            <a:r>
              <a:rPr lang="en-GB" dirty="0" err="1"/>
              <a:t>FileInputStream</a:t>
            </a:r>
            <a:r>
              <a:rPr lang="en-GB" dirty="0"/>
              <a:t>(String </a:t>
            </a:r>
            <a:r>
              <a:rPr lang="en-GB" dirty="0" err="1"/>
              <a:t>fileName</a:t>
            </a:r>
            <a:r>
              <a:rPr lang="en-GB" dirty="0"/>
              <a:t>) throws </a:t>
            </a:r>
            <a:r>
              <a:rPr lang="en-GB" dirty="0" err="1"/>
              <a:t>FileNotFoundException</a:t>
            </a:r>
            <a:endParaRPr lang="en-GB" dirty="0"/>
          </a:p>
          <a:p>
            <a:r>
              <a:rPr lang="en-GB" dirty="0" err="1"/>
              <a:t>FileOutputStream</a:t>
            </a:r>
            <a:r>
              <a:rPr lang="en-GB" dirty="0"/>
              <a:t>(String </a:t>
            </a:r>
            <a:r>
              <a:rPr lang="en-GB" dirty="0" err="1"/>
              <a:t>fileName</a:t>
            </a:r>
            <a:r>
              <a:rPr lang="en-GB" dirty="0"/>
              <a:t>) throws </a:t>
            </a:r>
            <a:r>
              <a:rPr lang="en-GB" dirty="0" err="1" smtClean="0"/>
              <a:t>FileNotFoundException</a:t>
            </a:r>
            <a:endParaRPr lang="en-GB" dirty="0" smtClean="0"/>
          </a:p>
          <a:p>
            <a:r>
              <a:rPr lang="en-GB" dirty="0"/>
              <a:t>method, which is implemented by both </a:t>
            </a:r>
            <a:r>
              <a:rPr lang="en-GB" dirty="0" err="1"/>
              <a:t>FileInputStream</a:t>
            </a:r>
            <a:r>
              <a:rPr lang="en-GB" dirty="0"/>
              <a:t> and </a:t>
            </a:r>
            <a:r>
              <a:rPr lang="en-GB" dirty="0" err="1"/>
              <a:t>FileOutputStream</a:t>
            </a:r>
            <a:r>
              <a:rPr lang="en-GB" dirty="0"/>
              <a:t>. It is shown here: void close( ) throws </a:t>
            </a:r>
            <a:r>
              <a:rPr lang="en-GB" dirty="0" err="1"/>
              <a:t>IOException</a:t>
            </a:r>
            <a:r>
              <a:rPr lang="en-GB" dirty="0"/>
              <a:t> Closing a file releases the system resources allocated to the file, allowing them to be used by another file. Failure to close a file can result in “memory leaks” because of unused resources remaining allocated.</a:t>
            </a:r>
          </a:p>
          <a:p>
            <a:endParaRPr lang="en-US" dirty="0"/>
          </a:p>
        </p:txBody>
      </p:sp>
    </p:spTree>
    <p:extLst>
      <p:ext uri="{BB962C8B-B14F-4D97-AF65-F5344CB8AC3E}">
        <p14:creationId xmlns:p14="http://schemas.microsoft.com/office/powerpoint/2010/main" val="14732455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5255"/>
            <a:ext cx="4572000" cy="6248400"/>
          </a:xfrm>
        </p:spPr>
        <p:txBody>
          <a:bodyPr>
            <a:noAutofit/>
          </a:bodyPr>
          <a:lstStyle/>
          <a:p>
            <a:pPr marL="0" indent="0">
              <a:buNone/>
            </a:pPr>
            <a:r>
              <a:rPr lang="en-GB" sz="1400" dirty="0"/>
              <a:t>The following program uses read( ) to input and display </a:t>
            </a:r>
            <a:r>
              <a:rPr lang="en-GB" sz="1400" dirty="0" smtClean="0"/>
              <a:t>the contents </a:t>
            </a:r>
            <a:r>
              <a:rPr lang="en-GB" sz="1400" dirty="0"/>
              <a:t>of a file </a:t>
            </a:r>
            <a:r>
              <a:rPr lang="en-GB" sz="1400" dirty="0" smtClean="0"/>
              <a:t>that contains </a:t>
            </a:r>
            <a:r>
              <a:rPr lang="en-GB" sz="1400" dirty="0"/>
              <a:t>ASCII text. The name of the file is specified as a command-line argument.</a:t>
            </a:r>
          </a:p>
          <a:p>
            <a:pPr marL="0" indent="0">
              <a:buNone/>
            </a:pPr>
            <a:r>
              <a:rPr lang="en-GB" sz="1400" dirty="0"/>
              <a:t>/* Display a text file.</a:t>
            </a:r>
          </a:p>
          <a:p>
            <a:pPr marL="0" indent="0">
              <a:buNone/>
            </a:pPr>
            <a:r>
              <a:rPr lang="en-GB" sz="1400" dirty="0"/>
              <a:t> To use this program, specify the </a:t>
            </a:r>
            <a:r>
              <a:rPr lang="en-GB" sz="1400" dirty="0" smtClean="0"/>
              <a:t>name  </a:t>
            </a:r>
            <a:r>
              <a:rPr lang="en-GB" sz="1400" dirty="0"/>
              <a:t>of the file that you want to see.</a:t>
            </a:r>
          </a:p>
          <a:p>
            <a:pPr marL="0" indent="0">
              <a:buNone/>
            </a:pPr>
            <a:r>
              <a:rPr lang="en-GB" sz="1400" dirty="0" smtClean="0"/>
              <a:t>For </a:t>
            </a:r>
            <a:r>
              <a:rPr lang="en-GB" sz="1400" dirty="0"/>
              <a:t>example, to see a file called TEST.TXT,</a:t>
            </a:r>
          </a:p>
          <a:p>
            <a:pPr marL="0" indent="0">
              <a:buNone/>
            </a:pPr>
            <a:r>
              <a:rPr lang="en-GB" sz="1400" dirty="0"/>
              <a:t> use the following command line.</a:t>
            </a:r>
          </a:p>
          <a:p>
            <a:pPr marL="0" indent="0">
              <a:buNone/>
            </a:pPr>
            <a:r>
              <a:rPr lang="en-GB" sz="1400" dirty="0"/>
              <a:t> java </a:t>
            </a:r>
            <a:r>
              <a:rPr lang="en-GB" sz="1400" dirty="0" err="1"/>
              <a:t>ShowFile</a:t>
            </a:r>
            <a:r>
              <a:rPr lang="en-GB" sz="1400" dirty="0"/>
              <a:t> TEST.TXT</a:t>
            </a:r>
          </a:p>
          <a:p>
            <a:pPr marL="0" indent="0">
              <a:buNone/>
            </a:pPr>
            <a:r>
              <a:rPr lang="en-GB" sz="1400" dirty="0"/>
              <a:t>*/</a:t>
            </a:r>
          </a:p>
          <a:p>
            <a:pPr marL="0" indent="0">
              <a:buNone/>
            </a:pPr>
            <a:r>
              <a:rPr lang="en-GB" sz="1400" dirty="0"/>
              <a:t>import java.io.*;</a:t>
            </a:r>
          </a:p>
          <a:p>
            <a:pPr marL="0" indent="0">
              <a:buNone/>
            </a:pPr>
            <a:r>
              <a:rPr lang="en-GB" sz="1400" dirty="0"/>
              <a:t>class </a:t>
            </a:r>
            <a:r>
              <a:rPr lang="en-GB" sz="1400" dirty="0" err="1"/>
              <a:t>ShowFile</a:t>
            </a:r>
            <a:r>
              <a:rPr lang="en-GB" sz="1400" dirty="0"/>
              <a:t> {</a:t>
            </a:r>
          </a:p>
          <a:p>
            <a:pPr marL="0" indent="0">
              <a:buNone/>
            </a:pPr>
            <a:r>
              <a:rPr lang="en-GB" sz="1400" dirty="0"/>
              <a:t> public static void main(String </a:t>
            </a:r>
            <a:r>
              <a:rPr lang="en-GB" sz="1400" dirty="0" err="1"/>
              <a:t>args</a:t>
            </a:r>
            <a:r>
              <a:rPr lang="en-GB" sz="1400" dirty="0"/>
              <a:t>[])</a:t>
            </a:r>
          </a:p>
          <a:p>
            <a:pPr marL="0" indent="0">
              <a:buNone/>
            </a:pPr>
            <a:r>
              <a:rPr lang="en-GB" sz="1400" dirty="0"/>
              <a:t> {</a:t>
            </a:r>
          </a:p>
          <a:p>
            <a:pPr marL="0" indent="0">
              <a:buNone/>
            </a:pPr>
            <a:r>
              <a:rPr lang="en-GB" sz="1400" dirty="0"/>
              <a:t> </a:t>
            </a:r>
            <a:r>
              <a:rPr lang="en-GB" sz="1400" dirty="0" err="1"/>
              <a:t>int</a:t>
            </a:r>
            <a:r>
              <a:rPr lang="en-GB" sz="1400" dirty="0"/>
              <a:t> i;</a:t>
            </a:r>
          </a:p>
          <a:p>
            <a:pPr marL="0" indent="0">
              <a:buNone/>
            </a:pPr>
            <a:r>
              <a:rPr lang="en-GB" sz="1400" dirty="0"/>
              <a:t> </a:t>
            </a:r>
            <a:r>
              <a:rPr lang="en-GB" sz="1400" dirty="0" err="1"/>
              <a:t>FileInputStream</a:t>
            </a:r>
            <a:r>
              <a:rPr lang="en-GB" sz="1400" dirty="0"/>
              <a:t> fin;</a:t>
            </a:r>
          </a:p>
          <a:p>
            <a:pPr marL="0" indent="0">
              <a:buNone/>
            </a:pPr>
            <a:r>
              <a:rPr lang="en-GB" sz="1400" dirty="0"/>
              <a:t> // First, confirm that a filename has been specified.</a:t>
            </a:r>
          </a:p>
          <a:p>
            <a:pPr marL="0" indent="0">
              <a:buNone/>
            </a:pPr>
            <a:r>
              <a:rPr lang="en-GB" sz="1400" dirty="0"/>
              <a:t> if(</a:t>
            </a:r>
            <a:r>
              <a:rPr lang="en-GB" sz="1400" dirty="0" err="1"/>
              <a:t>args.length</a:t>
            </a:r>
            <a:r>
              <a:rPr lang="en-GB" sz="1400" dirty="0"/>
              <a:t> != 1) {</a:t>
            </a:r>
          </a:p>
          <a:p>
            <a:pPr marL="0" indent="0">
              <a:buNone/>
            </a:pPr>
            <a:r>
              <a:rPr lang="en-GB" sz="1400" dirty="0"/>
              <a:t> </a:t>
            </a:r>
            <a:r>
              <a:rPr lang="en-GB" sz="1400" dirty="0" err="1"/>
              <a:t>System.out.println</a:t>
            </a:r>
            <a:r>
              <a:rPr lang="en-GB" sz="1400" dirty="0"/>
              <a:t>("Usage: </a:t>
            </a:r>
            <a:r>
              <a:rPr lang="en-GB" sz="1400" dirty="0" err="1"/>
              <a:t>ShowFile</a:t>
            </a:r>
            <a:r>
              <a:rPr lang="en-GB" sz="1400" dirty="0"/>
              <a:t> filename");</a:t>
            </a:r>
          </a:p>
          <a:p>
            <a:pPr marL="0" indent="0">
              <a:buNone/>
            </a:pPr>
            <a:r>
              <a:rPr lang="en-GB" sz="1400" dirty="0"/>
              <a:t> return;</a:t>
            </a:r>
          </a:p>
          <a:p>
            <a:pPr marL="0" indent="0">
              <a:buNone/>
            </a:pPr>
            <a:r>
              <a:rPr lang="en-GB" sz="1400" dirty="0"/>
              <a:t> </a:t>
            </a:r>
            <a:r>
              <a:rPr lang="en-GB" sz="1400" dirty="0" smtClean="0"/>
              <a:t>}</a:t>
            </a:r>
            <a:endParaRPr lang="en-GB" sz="1400" dirty="0"/>
          </a:p>
        </p:txBody>
      </p:sp>
      <p:sp>
        <p:nvSpPr>
          <p:cNvPr id="4" name="TextBox 3"/>
          <p:cNvSpPr txBox="1"/>
          <p:nvPr/>
        </p:nvSpPr>
        <p:spPr>
          <a:xfrm>
            <a:off x="4953000" y="304800"/>
            <a:ext cx="3886200" cy="5909310"/>
          </a:xfrm>
          <a:prstGeom prst="rect">
            <a:avLst/>
          </a:prstGeom>
          <a:noFill/>
        </p:spPr>
        <p:txBody>
          <a:bodyPr wrap="square" rtlCol="0">
            <a:spAutoFit/>
          </a:bodyPr>
          <a:lstStyle/>
          <a:p>
            <a:r>
              <a:rPr lang="en-GB" sz="1400" dirty="0"/>
              <a:t> // Attempt to open the file.</a:t>
            </a:r>
          </a:p>
          <a:p>
            <a:r>
              <a:rPr lang="en-GB" sz="1400" dirty="0"/>
              <a:t> try {</a:t>
            </a:r>
          </a:p>
          <a:p>
            <a:r>
              <a:rPr lang="en-GB" sz="1400" dirty="0"/>
              <a:t> fin = new </a:t>
            </a:r>
            <a:r>
              <a:rPr lang="en-GB" sz="1400" dirty="0" err="1"/>
              <a:t>FileInputStream</a:t>
            </a:r>
            <a:r>
              <a:rPr lang="en-GB" sz="1400" dirty="0"/>
              <a:t>(</a:t>
            </a:r>
            <a:r>
              <a:rPr lang="en-GB" sz="1400" dirty="0" err="1"/>
              <a:t>args</a:t>
            </a:r>
            <a:r>
              <a:rPr lang="en-GB" sz="1400" dirty="0"/>
              <a:t>[0]);</a:t>
            </a:r>
          </a:p>
          <a:p>
            <a:r>
              <a:rPr lang="en-GB" sz="1400" dirty="0"/>
              <a:t> } catch(</a:t>
            </a:r>
            <a:r>
              <a:rPr lang="en-GB" sz="1400" dirty="0" err="1"/>
              <a:t>FileNotFoundException</a:t>
            </a:r>
            <a:r>
              <a:rPr lang="en-GB" sz="1400" dirty="0"/>
              <a:t> e) {</a:t>
            </a:r>
          </a:p>
          <a:p>
            <a:r>
              <a:rPr lang="en-GB" sz="1400" dirty="0"/>
              <a:t> </a:t>
            </a:r>
            <a:r>
              <a:rPr lang="en-GB" sz="1400" dirty="0" err="1"/>
              <a:t>System.out.println</a:t>
            </a:r>
            <a:r>
              <a:rPr lang="en-GB" sz="1400" dirty="0"/>
              <a:t>("Cannot Open File");</a:t>
            </a:r>
          </a:p>
          <a:p>
            <a:r>
              <a:rPr lang="en-GB" sz="1400" dirty="0"/>
              <a:t> return;</a:t>
            </a:r>
          </a:p>
          <a:p>
            <a:r>
              <a:rPr lang="en-GB" sz="1400" dirty="0"/>
              <a:t> }</a:t>
            </a:r>
          </a:p>
          <a:p>
            <a:r>
              <a:rPr lang="en-GB" sz="1400" dirty="0"/>
              <a:t> // At this point, the file is open and can be read.</a:t>
            </a:r>
          </a:p>
          <a:p>
            <a:r>
              <a:rPr lang="en-GB" sz="1400" dirty="0"/>
              <a:t> // The following reads characters until EOF is encountered.</a:t>
            </a:r>
          </a:p>
          <a:p>
            <a:r>
              <a:rPr lang="en-GB" sz="1400" dirty="0"/>
              <a:t> try {</a:t>
            </a:r>
          </a:p>
          <a:p>
            <a:r>
              <a:rPr lang="en-GB" sz="1400" dirty="0"/>
              <a:t> do {</a:t>
            </a:r>
          </a:p>
          <a:p>
            <a:r>
              <a:rPr lang="en-GB" sz="1400" dirty="0"/>
              <a:t> i = </a:t>
            </a:r>
            <a:r>
              <a:rPr lang="en-GB" sz="1400" dirty="0" err="1"/>
              <a:t>fin.read</a:t>
            </a:r>
            <a:r>
              <a:rPr lang="en-GB" sz="1400" dirty="0"/>
              <a:t>();</a:t>
            </a:r>
          </a:p>
          <a:p>
            <a:r>
              <a:rPr lang="en-GB" sz="1400" dirty="0"/>
              <a:t> if(i != -1) </a:t>
            </a:r>
            <a:r>
              <a:rPr lang="en-GB" sz="1400" dirty="0" err="1"/>
              <a:t>System.out.print</a:t>
            </a:r>
            <a:r>
              <a:rPr lang="en-GB" sz="1400" dirty="0"/>
              <a:t>((char) i);</a:t>
            </a:r>
          </a:p>
          <a:p>
            <a:r>
              <a:rPr lang="en-GB" sz="1400" dirty="0"/>
              <a:t> } while(i != -1);</a:t>
            </a:r>
          </a:p>
          <a:p>
            <a:r>
              <a:rPr lang="en-GB" sz="1400" dirty="0"/>
              <a:t> } catch(</a:t>
            </a:r>
            <a:r>
              <a:rPr lang="en-GB" sz="1400" dirty="0" err="1"/>
              <a:t>IOException</a:t>
            </a:r>
            <a:r>
              <a:rPr lang="en-GB" sz="1400" dirty="0"/>
              <a:t> e) {</a:t>
            </a:r>
          </a:p>
          <a:p>
            <a:r>
              <a:rPr lang="en-GB" sz="1400" dirty="0"/>
              <a:t> </a:t>
            </a:r>
            <a:r>
              <a:rPr lang="en-GB" sz="1400" dirty="0" err="1"/>
              <a:t>System.out.println</a:t>
            </a:r>
            <a:r>
              <a:rPr lang="en-GB" sz="1400" dirty="0"/>
              <a:t>("Error Reading File");</a:t>
            </a:r>
          </a:p>
          <a:p>
            <a:r>
              <a:rPr lang="en-GB" sz="1400" dirty="0"/>
              <a:t> }</a:t>
            </a:r>
          </a:p>
          <a:p>
            <a:r>
              <a:rPr lang="en-GB" sz="1400" dirty="0"/>
              <a:t> // Close the file.</a:t>
            </a:r>
          </a:p>
          <a:p>
            <a:r>
              <a:rPr lang="en-GB" sz="1400" dirty="0"/>
              <a:t> try {</a:t>
            </a:r>
          </a:p>
          <a:p>
            <a:r>
              <a:rPr lang="en-GB" sz="1400" dirty="0"/>
              <a:t> </a:t>
            </a:r>
            <a:r>
              <a:rPr lang="en-GB" sz="1400" dirty="0" err="1"/>
              <a:t>fin.close</a:t>
            </a:r>
            <a:r>
              <a:rPr lang="en-GB" sz="1400" dirty="0"/>
              <a:t>();</a:t>
            </a:r>
          </a:p>
          <a:p>
            <a:r>
              <a:rPr lang="en-GB" sz="1400" dirty="0"/>
              <a:t> } catch(</a:t>
            </a:r>
            <a:r>
              <a:rPr lang="en-GB" sz="1400" dirty="0" err="1"/>
              <a:t>IOException</a:t>
            </a:r>
            <a:r>
              <a:rPr lang="en-GB" sz="1400" dirty="0"/>
              <a:t> e) {</a:t>
            </a:r>
          </a:p>
          <a:p>
            <a:r>
              <a:rPr lang="en-GB" sz="1400" dirty="0"/>
              <a:t> </a:t>
            </a:r>
            <a:r>
              <a:rPr lang="en-GB" sz="1400" dirty="0" err="1"/>
              <a:t>System.out.println</a:t>
            </a:r>
            <a:r>
              <a:rPr lang="en-GB" sz="1400" dirty="0"/>
              <a:t>("Error Closing File");</a:t>
            </a:r>
          </a:p>
          <a:p>
            <a:r>
              <a:rPr lang="en-GB" sz="1400" dirty="0"/>
              <a:t> }</a:t>
            </a:r>
          </a:p>
          <a:p>
            <a:r>
              <a:rPr lang="en-GB" sz="1400" dirty="0"/>
              <a:t> }</a:t>
            </a:r>
          </a:p>
          <a:p>
            <a:r>
              <a:rPr lang="en-GB" sz="1400" dirty="0"/>
              <a:t>}</a:t>
            </a:r>
            <a:endParaRPr lang="en-US" sz="1400" dirty="0"/>
          </a:p>
          <a:p>
            <a:endParaRPr lang="en-US" sz="1400" dirty="0"/>
          </a:p>
        </p:txBody>
      </p:sp>
    </p:spTree>
    <p:extLst>
      <p:ext uri="{BB962C8B-B14F-4D97-AF65-F5344CB8AC3E}">
        <p14:creationId xmlns:p14="http://schemas.microsoft.com/office/powerpoint/2010/main" val="38634367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r>
              <a:rPr lang="en-GB" sz="2400" dirty="0"/>
              <a:t>In the program, notice the try/catch blocks that handle the I/O errors that </a:t>
            </a:r>
            <a:r>
              <a:rPr lang="en-GB" sz="2400" dirty="0" smtClean="0"/>
              <a:t>might occur</a:t>
            </a:r>
            <a:r>
              <a:rPr lang="en-GB" sz="2400" dirty="0"/>
              <a:t>. Each I/O operation is monitored for exceptions, and if an exception occurs, it </a:t>
            </a:r>
            <a:r>
              <a:rPr lang="en-GB" sz="2400" dirty="0" smtClean="0"/>
              <a:t>is handled</a:t>
            </a:r>
            <a:r>
              <a:rPr lang="en-GB" sz="2400" dirty="0"/>
              <a:t>. Be aware that in simple programs or example code, it is common to see </a:t>
            </a:r>
            <a:r>
              <a:rPr lang="en-GB" sz="2400" dirty="0" smtClean="0"/>
              <a:t>I/O exceptions </a:t>
            </a:r>
            <a:r>
              <a:rPr lang="en-GB" sz="2400" dirty="0"/>
              <a:t>simply thrown out of main( ), as was done in the earlier console I/O examples.</a:t>
            </a:r>
          </a:p>
          <a:p>
            <a:r>
              <a:rPr lang="en-GB" sz="2400" dirty="0"/>
              <a:t>Also, in some real-world code, it can be helpful to let an exception propagate to a </a:t>
            </a:r>
            <a:r>
              <a:rPr lang="en-GB" sz="2400" dirty="0" smtClean="0"/>
              <a:t>calling routine </a:t>
            </a:r>
            <a:r>
              <a:rPr lang="en-GB" sz="2400" dirty="0"/>
              <a:t>to let the caller know that an I/O operation failed.</a:t>
            </a:r>
            <a:endParaRPr lang="en-US" sz="2400" dirty="0"/>
          </a:p>
        </p:txBody>
      </p:sp>
    </p:spTree>
    <p:extLst>
      <p:ext uri="{BB962C8B-B14F-4D97-AF65-F5344CB8AC3E}">
        <p14:creationId xmlns:p14="http://schemas.microsoft.com/office/powerpoint/2010/main" val="28687911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808731596"/>
              </p:ext>
            </p:extLst>
          </p:nvPr>
        </p:nvGraphicFramePr>
        <p:xfrm>
          <a:off x="457200" y="533401"/>
          <a:ext cx="8229600" cy="6081120"/>
        </p:xfrm>
        <a:graphic>
          <a:graphicData uri="http://schemas.openxmlformats.org/drawingml/2006/table">
            <a:tbl>
              <a:tblPr/>
              <a:tblGrid>
                <a:gridCol w="4114800"/>
                <a:gridCol w="4114800"/>
              </a:tblGrid>
              <a:tr h="521059">
                <a:tc>
                  <a:txBody>
                    <a:bodyPr/>
                    <a:lstStyle/>
                    <a:p>
                      <a:pPr algn="l" fontAlgn="base"/>
                      <a:r>
                        <a:rPr lang="en-US" sz="1800" b="0" dirty="0">
                          <a:effectLst/>
                        </a:rPr>
                        <a:t>Transient</a:t>
                      </a:r>
                    </a:p>
                  </a:txBody>
                  <a:tcPr marL="95250" marR="95250" marT="95250" marB="95250" anchor="ctr">
                    <a:lnL>
                      <a:noFill/>
                    </a:lnL>
                    <a:lnR>
                      <a:noFill/>
                    </a:lnR>
                    <a:lnT>
                      <a:noFill/>
                    </a:lnT>
                    <a:lnB>
                      <a:noFill/>
                    </a:lnB>
                    <a:solidFill>
                      <a:srgbClr val="FFFFFF"/>
                    </a:solidFill>
                  </a:tcPr>
                </a:tc>
                <a:tc>
                  <a:txBody>
                    <a:bodyPr/>
                    <a:lstStyle/>
                    <a:p>
                      <a:pPr algn="l" fontAlgn="base"/>
                      <a:r>
                        <a:rPr lang="en-US" sz="1800" b="0">
                          <a:effectLst/>
                        </a:rPr>
                        <a:t>Volatile</a:t>
                      </a:r>
                    </a:p>
                  </a:txBody>
                  <a:tcPr marL="95250" marR="95250" marT="95250" marB="95250" anchor="ctr">
                    <a:lnL>
                      <a:noFill/>
                    </a:lnL>
                    <a:lnR>
                      <a:noFill/>
                    </a:lnR>
                    <a:lnT>
                      <a:noFill/>
                    </a:lnT>
                    <a:lnB>
                      <a:noFill/>
                    </a:lnB>
                    <a:solidFill>
                      <a:srgbClr val="FFFFFF"/>
                    </a:solidFill>
                  </a:tcPr>
                </a:tc>
              </a:tr>
              <a:tr h="1081443">
                <a:tc>
                  <a:txBody>
                    <a:bodyPr/>
                    <a:lstStyle/>
                    <a:p>
                      <a:pPr algn="l" fontAlgn="base"/>
                      <a:r>
                        <a:rPr lang="en-GB" sz="1600" b="0" dirty="0">
                          <a:effectLst/>
                        </a:rPr>
                        <a:t>The Transient marked variable prevents it from being serialized.</a:t>
                      </a:r>
                    </a:p>
                  </a:txBody>
                  <a:tcPr marL="95250" marR="95250" marT="133350" marB="133350" anchor="ctr">
                    <a:lnL>
                      <a:noFill/>
                    </a:lnL>
                    <a:lnR>
                      <a:noFill/>
                    </a:lnR>
                    <a:lnT>
                      <a:noFill/>
                    </a:lnT>
                    <a:lnB>
                      <a:noFill/>
                    </a:lnB>
                    <a:solidFill>
                      <a:srgbClr val="FFFFFF"/>
                    </a:solidFill>
                  </a:tcPr>
                </a:tc>
                <a:tc>
                  <a:txBody>
                    <a:bodyPr/>
                    <a:lstStyle/>
                    <a:p>
                      <a:pPr algn="l" fontAlgn="base"/>
                      <a:r>
                        <a:rPr lang="en-GB" sz="1600" b="0">
                          <a:effectLst/>
                        </a:rPr>
                        <a:t>The Volatile marked variable follows happen-before relationship on visibility in multithreaded java program which reduces the risk of memory consistency errors.</a:t>
                      </a:r>
                    </a:p>
                  </a:txBody>
                  <a:tcPr marL="95250" marR="95250" marT="133350" marB="133350" anchor="ctr">
                    <a:lnL>
                      <a:noFill/>
                    </a:lnL>
                    <a:lnR>
                      <a:noFill/>
                    </a:lnR>
                    <a:lnT>
                      <a:noFill/>
                    </a:lnT>
                    <a:lnB>
                      <a:noFill/>
                    </a:lnB>
                    <a:solidFill>
                      <a:srgbClr val="FFFFFF"/>
                    </a:solidFill>
                  </a:tcPr>
                </a:tc>
              </a:tr>
              <a:tr h="835661">
                <a:tc>
                  <a:txBody>
                    <a:bodyPr/>
                    <a:lstStyle/>
                    <a:p>
                      <a:pPr algn="l" fontAlgn="base"/>
                      <a:r>
                        <a:rPr lang="en-GB" sz="1600" b="0">
                          <a:effectLst/>
                        </a:rPr>
                        <a:t>It gives control and flexibility over to exclude some object methods from serialization process.</a:t>
                      </a:r>
                    </a:p>
                  </a:txBody>
                  <a:tcPr marL="95250" marR="95250" marT="133350" marB="133350" anchor="ctr">
                    <a:lnL>
                      <a:noFill/>
                    </a:lnL>
                    <a:lnR>
                      <a:noFill/>
                    </a:lnR>
                    <a:lnT>
                      <a:noFill/>
                    </a:lnT>
                    <a:lnB>
                      <a:noFill/>
                    </a:lnB>
                    <a:solidFill>
                      <a:srgbClr val="FFFFFF"/>
                    </a:solidFill>
                  </a:tcPr>
                </a:tc>
                <a:tc>
                  <a:txBody>
                    <a:bodyPr/>
                    <a:lstStyle/>
                    <a:p>
                      <a:pPr algn="l" fontAlgn="base"/>
                      <a:r>
                        <a:rPr lang="en-GB" sz="1600" b="0">
                          <a:effectLst/>
                        </a:rPr>
                        <a:t>It prevents JVM from doing re-ordering which could compromise synchronization. </a:t>
                      </a:r>
                    </a:p>
                  </a:txBody>
                  <a:tcPr marL="95250" marR="95250" marT="133350" marB="133350" anchor="ctr">
                    <a:lnL>
                      <a:noFill/>
                    </a:lnL>
                    <a:lnR>
                      <a:noFill/>
                    </a:lnR>
                    <a:lnT>
                      <a:noFill/>
                    </a:lnT>
                    <a:lnB>
                      <a:noFill/>
                    </a:lnB>
                    <a:solidFill>
                      <a:srgbClr val="FFFFFF"/>
                    </a:solidFill>
                  </a:tcPr>
                </a:tc>
              </a:tr>
              <a:tr h="835661">
                <a:tc>
                  <a:txBody>
                    <a:bodyPr/>
                    <a:lstStyle/>
                    <a:p>
                      <a:pPr algn="l" fontAlgn="base"/>
                      <a:r>
                        <a:rPr lang="en-GB" sz="1600" b="0">
                          <a:effectLst/>
                        </a:rPr>
                        <a:t>During deserialization they are initialized with a default value. </a:t>
                      </a:r>
                    </a:p>
                  </a:txBody>
                  <a:tcPr marL="95250" marR="95250" marT="133350" marB="133350" anchor="ctr">
                    <a:lnL>
                      <a:noFill/>
                    </a:lnL>
                    <a:lnR>
                      <a:noFill/>
                    </a:lnR>
                    <a:lnT>
                      <a:noFill/>
                    </a:lnT>
                    <a:lnB>
                      <a:noFill/>
                    </a:lnB>
                    <a:solidFill>
                      <a:srgbClr val="FFFFFF"/>
                    </a:solidFill>
                  </a:tcPr>
                </a:tc>
                <a:tc>
                  <a:txBody>
                    <a:bodyPr/>
                    <a:lstStyle/>
                    <a:p>
                      <a:pPr algn="l" fontAlgn="base"/>
                      <a:r>
                        <a:rPr lang="en-GB" sz="1600" b="0">
                          <a:effectLst/>
                        </a:rPr>
                        <a:t>They are not initialized with a default value.</a:t>
                      </a:r>
                    </a:p>
                  </a:txBody>
                  <a:tcPr marL="95250" marR="95250" marT="133350" marB="133350" anchor="ctr">
                    <a:lnL>
                      <a:noFill/>
                    </a:lnL>
                    <a:lnR>
                      <a:noFill/>
                    </a:lnR>
                    <a:lnT>
                      <a:noFill/>
                    </a:lnT>
                    <a:lnB>
                      <a:noFill/>
                    </a:lnB>
                    <a:solidFill>
                      <a:srgbClr val="FFFFFF"/>
                    </a:solidFill>
                  </a:tcPr>
                </a:tc>
              </a:tr>
              <a:tr h="1081443">
                <a:tc>
                  <a:txBody>
                    <a:bodyPr/>
                    <a:lstStyle/>
                    <a:p>
                      <a:pPr algn="l" fontAlgn="base"/>
                      <a:r>
                        <a:rPr lang="en-GB" sz="1600" b="0">
                          <a:effectLst/>
                        </a:rPr>
                        <a:t>It cannot be used with the static keyword as static variable do not belong to individual instance. During serialization, only object’s current state is concerned. </a:t>
                      </a:r>
                    </a:p>
                  </a:txBody>
                  <a:tcPr marL="95250" marR="95250" marT="133350" marB="133350" anchor="ctr">
                    <a:lnL>
                      <a:noFill/>
                    </a:lnL>
                    <a:lnR>
                      <a:noFill/>
                    </a:lnR>
                    <a:lnT>
                      <a:noFill/>
                    </a:lnT>
                    <a:lnB>
                      <a:noFill/>
                    </a:lnB>
                    <a:solidFill>
                      <a:srgbClr val="FFFFFF"/>
                    </a:solidFill>
                  </a:tcPr>
                </a:tc>
                <a:tc>
                  <a:txBody>
                    <a:bodyPr/>
                    <a:lstStyle/>
                    <a:p>
                      <a:pPr algn="l" fontAlgn="base"/>
                      <a:r>
                        <a:rPr lang="en-GB" sz="1600" b="0">
                          <a:effectLst/>
                        </a:rPr>
                        <a:t>It can be used with the static keyword.</a:t>
                      </a:r>
                    </a:p>
                  </a:txBody>
                  <a:tcPr marL="95250" marR="95250" marT="133350" marB="133350" anchor="ctr">
                    <a:lnL>
                      <a:noFill/>
                    </a:lnL>
                    <a:lnR>
                      <a:noFill/>
                    </a:lnR>
                    <a:lnT>
                      <a:noFill/>
                    </a:lnT>
                    <a:lnB>
                      <a:noFill/>
                    </a:lnB>
                    <a:solidFill>
                      <a:srgbClr val="FFFFFF"/>
                    </a:solidFill>
                  </a:tcPr>
                </a:tc>
              </a:tr>
              <a:tr h="1081443">
                <a:tc>
                  <a:txBody>
                    <a:bodyPr/>
                    <a:lstStyle/>
                    <a:p>
                      <a:pPr algn="l" fontAlgn="base"/>
                      <a:r>
                        <a:rPr lang="en-GB" sz="1600" b="0">
                          <a:effectLst/>
                        </a:rPr>
                        <a:t>It cannot be used with the final keyword. Although JVM doesn’t complain about it but during deserialization one will face problem of reinitializing a variable. </a:t>
                      </a:r>
                    </a:p>
                  </a:txBody>
                  <a:tcPr marL="95250" marR="95250" marT="133350" marB="133350" anchor="ctr">
                    <a:lnL>
                      <a:noFill/>
                    </a:lnL>
                    <a:lnR>
                      <a:noFill/>
                    </a:lnR>
                    <a:lnT>
                      <a:noFill/>
                    </a:lnT>
                    <a:lnB>
                      <a:noFill/>
                    </a:lnB>
                    <a:solidFill>
                      <a:srgbClr val="FFFFFF"/>
                    </a:solidFill>
                  </a:tcPr>
                </a:tc>
                <a:tc>
                  <a:txBody>
                    <a:bodyPr/>
                    <a:lstStyle/>
                    <a:p>
                      <a:pPr algn="l" fontAlgn="base"/>
                      <a:r>
                        <a:rPr lang="en-US" sz="1600" b="0" dirty="0">
                          <a:effectLst/>
                        </a:rPr>
                        <a:t>It can </a:t>
                      </a:r>
                      <a:r>
                        <a:rPr lang="en-US" sz="1600" b="0">
                          <a:effectLst/>
                        </a:rPr>
                        <a:t>be </a:t>
                      </a:r>
                      <a:r>
                        <a:rPr lang="en-GB" sz="1800" b="0" i="0" kern="1200" smtClean="0">
                          <a:solidFill>
                            <a:schemeClr val="tx1"/>
                          </a:solidFill>
                          <a:effectLst/>
                          <a:latin typeface="+mn-lt"/>
                          <a:ea typeface="+mn-ea"/>
                          <a:cs typeface="+mn-cs"/>
                        </a:rPr>
                        <a:t> used with the final keyword.</a:t>
                      </a:r>
                      <a:endParaRPr lang="en-US" sz="1600" b="0" dirty="0">
                        <a:effectLst/>
                      </a:endParaRPr>
                    </a:p>
                  </a:txBody>
                  <a:tcPr marL="95250" marR="95250" marT="133350" marB="133350" anchor="ctr">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6934425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What is Applet?</a:t>
            </a:r>
            <a:r>
              <a:rPr lang="en-GB" dirty="0"/>
              <a:t> </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GB" sz="2400" dirty="0" smtClean="0"/>
              <a:t>An </a:t>
            </a:r>
            <a:r>
              <a:rPr lang="en-GB" sz="2400" dirty="0"/>
              <a:t>applet is a Java program that can be embedded into a web page. It runs inside the web browser and works at client side. An applet is embedded in an HTML page using the APPLET or OBJECT tag and hosted on a web server.</a:t>
            </a:r>
            <a:br>
              <a:rPr lang="en-GB" sz="2400" dirty="0"/>
            </a:br>
            <a:r>
              <a:rPr lang="en-GB" sz="2400" dirty="0"/>
              <a:t>Applets are used to make the website more dynamic and entertaining</a:t>
            </a:r>
            <a:r>
              <a:rPr lang="en-GB" sz="2400" dirty="0" smtClean="0"/>
              <a:t>.</a:t>
            </a:r>
          </a:p>
          <a:p>
            <a:pPr fontAlgn="base"/>
            <a:r>
              <a:rPr lang="en-GB" sz="2400" b="1" dirty="0"/>
              <a:t>Important points : </a:t>
            </a:r>
            <a:endParaRPr lang="en-GB" sz="2400" dirty="0"/>
          </a:p>
          <a:p>
            <a:pPr fontAlgn="base"/>
            <a:r>
              <a:rPr lang="en-GB" sz="2400" dirty="0"/>
              <a:t>All applets are sub-classes (either directly or indirectly) of </a:t>
            </a:r>
            <a:r>
              <a:rPr lang="en-GB" sz="2400" i="1" u="sng" dirty="0" err="1">
                <a:hlinkClick r:id="rId2"/>
              </a:rPr>
              <a:t>java.applet.Applet</a:t>
            </a:r>
            <a:r>
              <a:rPr lang="en-GB" sz="2400" dirty="0"/>
              <a:t> class.</a:t>
            </a:r>
          </a:p>
          <a:p>
            <a:pPr fontAlgn="base"/>
            <a:r>
              <a:rPr lang="en-GB" sz="2400" dirty="0"/>
              <a:t>Applets are not stand-alone programs. Instead, they run within either a web browser or an applet viewer. JDK provides a standard applet viewer tool called applet viewer.</a:t>
            </a:r>
          </a:p>
          <a:p>
            <a:pPr fontAlgn="base"/>
            <a:r>
              <a:rPr lang="en-GB" sz="2400" dirty="0"/>
              <a:t>In general, execution of an applet does not begin at main() method.</a:t>
            </a:r>
          </a:p>
          <a:p>
            <a:pPr fontAlgn="base"/>
            <a:r>
              <a:rPr lang="en-GB" sz="2400" dirty="0"/>
              <a:t>Output of an applet window is not performed by </a:t>
            </a:r>
            <a:r>
              <a:rPr lang="en-GB" sz="2400" i="1" dirty="0" err="1"/>
              <a:t>System.out.println</a:t>
            </a:r>
            <a:r>
              <a:rPr lang="en-GB" sz="2400" i="1" dirty="0"/>
              <a:t>()</a:t>
            </a:r>
            <a:r>
              <a:rPr lang="en-GB" sz="2400" dirty="0"/>
              <a:t>. Rather it is handled with various AWT methods, such as </a:t>
            </a:r>
            <a:r>
              <a:rPr lang="en-GB" sz="2400" i="1" dirty="0" err="1"/>
              <a:t>drawString</a:t>
            </a:r>
            <a:r>
              <a:rPr lang="en-GB" sz="2400" i="1" dirty="0"/>
              <a:t>()</a:t>
            </a:r>
            <a:r>
              <a:rPr lang="en-GB" sz="2400" dirty="0"/>
              <a:t>.</a:t>
            </a:r>
          </a:p>
          <a:p>
            <a:pPr marL="0" indent="0">
              <a:buNone/>
            </a:pPr>
            <a:endParaRPr lang="en-US" sz="2400" dirty="0"/>
          </a:p>
        </p:txBody>
      </p:sp>
    </p:spTree>
    <p:extLst>
      <p:ext uri="{BB962C8B-B14F-4D97-AF65-F5344CB8AC3E}">
        <p14:creationId xmlns:p14="http://schemas.microsoft.com/office/powerpoint/2010/main" val="3574082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GB" b="1" dirty="0"/>
              <a:t>Life cycle of an applet </a:t>
            </a:r>
            <a:endParaRPr lang="en-US" dirty="0"/>
          </a:p>
        </p:txBody>
      </p:sp>
      <p:sp>
        <p:nvSpPr>
          <p:cNvPr id="3" name="Content Placeholder 2"/>
          <p:cNvSpPr>
            <a:spLocks noGrp="1"/>
          </p:cNvSpPr>
          <p:nvPr>
            <p:ph idx="1"/>
          </p:nvPr>
        </p:nvSpPr>
        <p:spPr>
          <a:xfrm>
            <a:off x="457200" y="1143000"/>
            <a:ext cx="6019800" cy="5257800"/>
          </a:xfrm>
        </p:spPr>
        <p:txBody>
          <a:bodyPr>
            <a:noAutofit/>
          </a:bodyPr>
          <a:lstStyle/>
          <a:p>
            <a:pPr fontAlgn="base"/>
            <a:r>
              <a:rPr lang="en-GB" sz="1600" dirty="0"/>
              <a:t>It is important to understand the order in which the various methods shown in the above image are called. When an applet begins, the following methods are called, in this sequence: </a:t>
            </a:r>
          </a:p>
          <a:p>
            <a:pPr fontAlgn="base"/>
            <a:r>
              <a:rPr lang="en-GB" sz="1600" dirty="0" err="1"/>
              <a:t>init</a:t>
            </a:r>
            <a:r>
              <a:rPr lang="en-GB" sz="1600" dirty="0"/>
              <a:t>( )</a:t>
            </a:r>
          </a:p>
          <a:p>
            <a:pPr fontAlgn="base"/>
            <a:r>
              <a:rPr lang="en-GB" sz="1600" dirty="0"/>
              <a:t>start( )</a:t>
            </a:r>
          </a:p>
          <a:p>
            <a:pPr fontAlgn="base"/>
            <a:r>
              <a:rPr lang="en-GB" sz="1600" dirty="0"/>
              <a:t>paint( )</a:t>
            </a:r>
          </a:p>
          <a:p>
            <a:pPr fontAlgn="base"/>
            <a:r>
              <a:rPr lang="en-GB" sz="1600" dirty="0"/>
              <a:t>When an applet is terminated, the following sequence of method calls takes place: </a:t>
            </a:r>
          </a:p>
          <a:p>
            <a:pPr fontAlgn="base"/>
            <a:r>
              <a:rPr lang="en-GB" sz="1600" dirty="0"/>
              <a:t>stop( )</a:t>
            </a:r>
          </a:p>
          <a:p>
            <a:pPr fontAlgn="base"/>
            <a:r>
              <a:rPr lang="en-GB" sz="1600" dirty="0"/>
              <a:t>destroy( )</a:t>
            </a:r>
          </a:p>
          <a:p>
            <a:pPr fontAlgn="base"/>
            <a:r>
              <a:rPr lang="en-GB" sz="1600" dirty="0"/>
              <a:t>Let’s look more closely at these methods. </a:t>
            </a:r>
          </a:p>
          <a:p>
            <a:pPr marL="0" indent="0" fontAlgn="base">
              <a:buNone/>
            </a:pPr>
            <a:r>
              <a:rPr lang="en-GB" sz="1600" b="1" dirty="0"/>
              <a:t>1. </a:t>
            </a:r>
            <a:r>
              <a:rPr lang="en-GB" sz="1600" b="1" dirty="0" err="1"/>
              <a:t>init</a:t>
            </a:r>
            <a:r>
              <a:rPr lang="en-GB" sz="1600" b="1" dirty="0"/>
              <a:t>( ) : </a:t>
            </a:r>
            <a:r>
              <a:rPr lang="en-GB" sz="1600" dirty="0"/>
              <a:t>The </a:t>
            </a:r>
            <a:r>
              <a:rPr lang="en-GB" sz="1600" b="1" dirty="0" err="1"/>
              <a:t>init</a:t>
            </a:r>
            <a:r>
              <a:rPr lang="en-GB" sz="1600" b="1" dirty="0"/>
              <a:t>( )</a:t>
            </a:r>
            <a:r>
              <a:rPr lang="en-GB" sz="1600" dirty="0"/>
              <a:t> method is the first method to be called. This is where you should initialize variables. This method is called </a:t>
            </a:r>
            <a:r>
              <a:rPr lang="en-GB" sz="1600" b="1" dirty="0"/>
              <a:t>only once</a:t>
            </a:r>
            <a:r>
              <a:rPr lang="en-GB" sz="1600" dirty="0"/>
              <a:t> during the run time of your applet.</a:t>
            </a:r>
          </a:p>
          <a:p>
            <a:pPr marL="0" indent="0" fontAlgn="base">
              <a:buNone/>
            </a:pPr>
            <a:r>
              <a:rPr lang="en-GB" sz="1600" b="1" dirty="0"/>
              <a:t>2. start( ) : </a:t>
            </a:r>
            <a:r>
              <a:rPr lang="en-GB" sz="1600" dirty="0"/>
              <a:t>The </a:t>
            </a:r>
            <a:r>
              <a:rPr lang="en-GB" sz="1600" b="1" dirty="0"/>
              <a:t>start( )</a:t>
            </a:r>
            <a:r>
              <a:rPr lang="en-GB" sz="1600" dirty="0"/>
              <a:t> method is called after </a:t>
            </a:r>
            <a:r>
              <a:rPr lang="en-GB" sz="1600" b="1" dirty="0" err="1"/>
              <a:t>init</a:t>
            </a:r>
            <a:r>
              <a:rPr lang="en-GB" sz="1600" b="1" dirty="0"/>
              <a:t>( )</a:t>
            </a:r>
            <a:r>
              <a:rPr lang="en-GB" sz="1600" dirty="0"/>
              <a:t>. It is also called to restart an applet after it has been stopped. Note that </a:t>
            </a:r>
            <a:r>
              <a:rPr lang="en-GB" sz="1600" b="1" dirty="0" err="1"/>
              <a:t>init</a:t>
            </a:r>
            <a:r>
              <a:rPr lang="en-GB" sz="1600" b="1" dirty="0"/>
              <a:t>( ) </a:t>
            </a:r>
            <a:r>
              <a:rPr lang="en-GB" sz="1600" dirty="0"/>
              <a:t>is called once i.e. when the first time an applet is loaded whereas </a:t>
            </a:r>
            <a:r>
              <a:rPr lang="en-GB" sz="1600" b="1" dirty="0"/>
              <a:t>start( )</a:t>
            </a:r>
            <a:r>
              <a:rPr lang="en-GB" sz="1600" dirty="0"/>
              <a:t> is called each time an applet’s HTML document is displayed onscreen. So, if a user leaves a web page and comes back, the applet resumes execution at </a:t>
            </a:r>
            <a:r>
              <a:rPr lang="en-GB" sz="1600" b="1" dirty="0"/>
              <a:t>start( )</a:t>
            </a:r>
            <a:r>
              <a:rPr lang="en-GB" sz="1600" dirty="0"/>
              <a:t>.</a:t>
            </a:r>
          </a:p>
          <a:p>
            <a:endParaRPr lang="en-US" sz="16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6196" y="1905000"/>
            <a:ext cx="1987804"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1828800"/>
            <a:ext cx="3714145" cy="329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34642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normAutofit fontScale="55000" lnSpcReduction="20000"/>
          </a:bodyPr>
          <a:lstStyle/>
          <a:p>
            <a:pPr fontAlgn="base"/>
            <a:r>
              <a:rPr lang="en-GB" b="1" dirty="0"/>
              <a:t>3. paint( ) : </a:t>
            </a:r>
            <a:r>
              <a:rPr lang="en-GB" dirty="0"/>
              <a:t>The </a:t>
            </a:r>
            <a:r>
              <a:rPr lang="en-GB" b="1" dirty="0"/>
              <a:t>paint( )</a:t>
            </a:r>
            <a:r>
              <a:rPr lang="en-GB" dirty="0"/>
              <a:t> method is called each time an AWT-based applet’s output must be redrawn. This situation can occur for several reasons. For example, the window in which the applet is running may be overwritten by another window and then uncovered. Or the applet window may be minimized and then restored. </a:t>
            </a:r>
            <a:br>
              <a:rPr lang="en-GB" dirty="0"/>
            </a:br>
            <a:r>
              <a:rPr lang="en-GB" b="1" dirty="0"/>
              <a:t>paint( )</a:t>
            </a:r>
            <a:r>
              <a:rPr lang="en-GB" dirty="0"/>
              <a:t> is also called when the applet begins execution. Whatever the cause, whenever the applet must redraw its output, </a:t>
            </a:r>
            <a:r>
              <a:rPr lang="en-GB" b="1" dirty="0"/>
              <a:t>paint( ) </a:t>
            </a:r>
            <a:r>
              <a:rPr lang="en-GB" dirty="0"/>
              <a:t>is called. </a:t>
            </a:r>
            <a:br>
              <a:rPr lang="en-GB" dirty="0"/>
            </a:br>
            <a:r>
              <a:rPr lang="en-GB" dirty="0"/>
              <a:t>The </a:t>
            </a:r>
            <a:r>
              <a:rPr lang="en-GB" b="1" dirty="0"/>
              <a:t>paint( )</a:t>
            </a:r>
            <a:r>
              <a:rPr lang="en-GB" dirty="0"/>
              <a:t> method has one parameter of type </a:t>
            </a:r>
            <a:r>
              <a:rPr lang="en-GB" u="sng" dirty="0">
                <a:hlinkClick r:id="rId2"/>
              </a:rPr>
              <a:t>Graphics</a:t>
            </a:r>
            <a:r>
              <a:rPr lang="en-GB" dirty="0"/>
              <a:t>. This parameter will contain the graphics context, which describes the graphics environment in which the applet is running. This context is used whenever output to the applet is required. </a:t>
            </a:r>
            <a:br>
              <a:rPr lang="en-GB" dirty="0"/>
            </a:br>
            <a:r>
              <a:rPr lang="en-GB" dirty="0"/>
              <a:t>Note: This is the only method among all the method mention above, which is parameterized. It’s prototype is </a:t>
            </a:r>
            <a:br>
              <a:rPr lang="en-GB" dirty="0"/>
            </a:br>
            <a:r>
              <a:rPr lang="en-GB" dirty="0"/>
              <a:t>public void paint(Graphics g) </a:t>
            </a:r>
            <a:br>
              <a:rPr lang="en-GB" dirty="0"/>
            </a:br>
            <a:r>
              <a:rPr lang="en-GB" dirty="0"/>
              <a:t>where g is an object reference of class Graphic. </a:t>
            </a:r>
          </a:p>
          <a:p>
            <a:pPr fontAlgn="base"/>
            <a:r>
              <a:rPr lang="en-GB" dirty="0"/>
              <a:t>Now the </a:t>
            </a:r>
            <a:r>
              <a:rPr lang="en-GB" b="1" dirty="0"/>
              <a:t>Question Arises:</a:t>
            </a:r>
            <a:endParaRPr lang="en-GB" dirty="0"/>
          </a:p>
          <a:p>
            <a:pPr fontAlgn="base"/>
            <a:r>
              <a:rPr lang="en-GB" b="1" dirty="0"/>
              <a:t>Q.</a:t>
            </a:r>
            <a:r>
              <a:rPr lang="en-GB" dirty="0"/>
              <a:t> In the prototype of paint() method, we have created an object reference without creating its object. But how is it possible to create object reference without creating its object?</a:t>
            </a:r>
          </a:p>
          <a:p>
            <a:pPr fontAlgn="base"/>
            <a:r>
              <a:rPr lang="en-GB" b="1" dirty="0"/>
              <a:t>Ans.</a:t>
            </a:r>
            <a:r>
              <a:rPr lang="en-GB" dirty="0"/>
              <a:t> Whenever we pass object reference in arguments then the object will be provided by its caller itself. In this case the caller of paint() method is browser, so it will provide an object. The same thing happens when we create a very basic program in normal Java programs. For Example:</a:t>
            </a:r>
          </a:p>
          <a:p>
            <a:pPr fontAlgn="base"/>
            <a:r>
              <a:rPr lang="en-GB" dirty="0"/>
              <a:t>public static void main(String []</a:t>
            </a:r>
            <a:r>
              <a:rPr lang="en-GB" dirty="0" err="1"/>
              <a:t>args</a:t>
            </a:r>
            <a:r>
              <a:rPr lang="en-GB" dirty="0"/>
              <a:t>){}Here we have created an object reference without creating its object but it still runs because it’s </a:t>
            </a:r>
            <a:r>
              <a:rPr lang="en-GB" dirty="0" err="1"/>
              <a:t>caller,i.e</a:t>
            </a:r>
            <a:r>
              <a:rPr lang="en-GB" dirty="0"/>
              <a:t> JVM will provide it with an object.</a:t>
            </a:r>
          </a:p>
          <a:p>
            <a:endParaRPr lang="en-US" dirty="0"/>
          </a:p>
        </p:txBody>
      </p:sp>
    </p:spTree>
    <p:extLst>
      <p:ext uri="{BB962C8B-B14F-4D97-AF65-F5344CB8AC3E}">
        <p14:creationId xmlns:p14="http://schemas.microsoft.com/office/powerpoint/2010/main" val="395659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b="1" dirty="0" smtClean="0"/>
              <a:t>Streams</a:t>
            </a:r>
            <a:endParaRPr lang="en-US" dirty="0"/>
          </a:p>
        </p:txBody>
      </p:sp>
      <p:sp>
        <p:nvSpPr>
          <p:cNvPr id="3" name="Content Placeholder 2"/>
          <p:cNvSpPr>
            <a:spLocks noGrp="1"/>
          </p:cNvSpPr>
          <p:nvPr>
            <p:ph idx="1"/>
          </p:nvPr>
        </p:nvSpPr>
        <p:spPr>
          <a:xfrm>
            <a:off x="457200" y="1143000"/>
            <a:ext cx="8229600" cy="4983163"/>
          </a:xfrm>
        </p:spPr>
        <p:txBody>
          <a:bodyPr>
            <a:noAutofit/>
          </a:bodyPr>
          <a:lstStyle/>
          <a:p>
            <a:r>
              <a:rPr lang="en-GB" sz="1800" dirty="0" smtClean="0"/>
              <a:t>Java </a:t>
            </a:r>
            <a:r>
              <a:rPr lang="en-GB" sz="1800" dirty="0"/>
              <a:t>programs perform I/O through streams. A </a:t>
            </a:r>
            <a:r>
              <a:rPr lang="en-GB" sz="1800" i="1" dirty="0"/>
              <a:t>stream </a:t>
            </a:r>
            <a:r>
              <a:rPr lang="en-GB" sz="1800" dirty="0"/>
              <a:t>is an abstraction that either </a:t>
            </a:r>
            <a:r>
              <a:rPr lang="en-GB" sz="1800" dirty="0" smtClean="0"/>
              <a:t>produces or </a:t>
            </a:r>
            <a:r>
              <a:rPr lang="en-GB" sz="1800" dirty="0"/>
              <a:t>consumes information. A stream is linked to a physical device by the Java I/O system. </a:t>
            </a:r>
            <a:endParaRPr lang="en-GB" sz="1800" dirty="0" smtClean="0"/>
          </a:p>
          <a:p>
            <a:r>
              <a:rPr lang="en-GB" sz="1800" dirty="0" smtClean="0"/>
              <a:t>All streams </a:t>
            </a:r>
            <a:r>
              <a:rPr lang="en-GB" sz="1800" dirty="0"/>
              <a:t>behave in the same manner, even if the actual physical devices to which they </a:t>
            </a:r>
            <a:r>
              <a:rPr lang="en-GB" sz="1800" dirty="0" smtClean="0"/>
              <a:t>are linked </a:t>
            </a:r>
            <a:r>
              <a:rPr lang="en-GB" sz="1800" dirty="0"/>
              <a:t>differ. Thus, the same I/O classes and methods can be applied to different types </a:t>
            </a:r>
            <a:r>
              <a:rPr lang="en-GB" sz="1800" dirty="0" smtClean="0"/>
              <a:t>of devices</a:t>
            </a:r>
            <a:r>
              <a:rPr lang="en-GB" sz="1800" dirty="0"/>
              <a:t>. This means that an input stream can abstract many different kinds of input: from </a:t>
            </a:r>
            <a:r>
              <a:rPr lang="en-GB" sz="1800" dirty="0" smtClean="0"/>
              <a:t>a disk </a:t>
            </a:r>
            <a:r>
              <a:rPr lang="en-GB" sz="1800" dirty="0"/>
              <a:t>file, a keyboard, or a network socket. Likewise, an output stream may refer to </a:t>
            </a:r>
            <a:r>
              <a:rPr lang="en-GB" sz="1800" dirty="0" smtClean="0"/>
              <a:t>the console</a:t>
            </a:r>
            <a:r>
              <a:rPr lang="en-GB" sz="1800" dirty="0"/>
              <a:t>, a disk file, or a network connection. </a:t>
            </a:r>
            <a:endParaRPr lang="en-GB" sz="1800" dirty="0" smtClean="0"/>
          </a:p>
          <a:p>
            <a:r>
              <a:rPr lang="en-GB" sz="1800" dirty="0" smtClean="0"/>
              <a:t>Streams </a:t>
            </a:r>
            <a:r>
              <a:rPr lang="en-GB" sz="1800" dirty="0"/>
              <a:t>are a clean way to deal with input</a:t>
            </a:r>
            <a:r>
              <a:rPr lang="en-GB" sz="1800" dirty="0" smtClean="0"/>
              <a:t>/ output </a:t>
            </a:r>
            <a:r>
              <a:rPr lang="en-GB" sz="1800" dirty="0"/>
              <a:t>without having every part of your code understand the difference between a </a:t>
            </a:r>
            <a:r>
              <a:rPr lang="en-GB" sz="1800" dirty="0" smtClean="0"/>
              <a:t>keyboard and </a:t>
            </a:r>
            <a:r>
              <a:rPr lang="en-GB" sz="1800" dirty="0"/>
              <a:t>a network, for example. Java implements streams within class hierarchies defined in </a:t>
            </a:r>
            <a:r>
              <a:rPr lang="en-GB" sz="1800" dirty="0" smtClean="0"/>
              <a:t>the </a:t>
            </a:r>
            <a:r>
              <a:rPr lang="en-US" sz="1800" b="1" dirty="0" smtClean="0"/>
              <a:t>java.io </a:t>
            </a:r>
            <a:r>
              <a:rPr lang="en-US" sz="1800" dirty="0"/>
              <a:t>package</a:t>
            </a:r>
            <a:r>
              <a:rPr lang="en-US" sz="1800" dirty="0" smtClean="0"/>
              <a:t>.</a:t>
            </a:r>
          </a:p>
          <a:p>
            <a:r>
              <a:rPr lang="en-GB" sz="1800" dirty="0"/>
              <a:t>3 streams are created for us automatically. All these streams are attached with the console.</a:t>
            </a:r>
          </a:p>
          <a:p>
            <a:pPr marL="0" indent="0">
              <a:buNone/>
            </a:pPr>
            <a:r>
              <a:rPr lang="en-GB" sz="1800" b="1" dirty="0"/>
              <a:t>1) </a:t>
            </a:r>
            <a:r>
              <a:rPr lang="en-GB" sz="1800" b="1" dirty="0" err="1"/>
              <a:t>System.out</a:t>
            </a:r>
            <a:r>
              <a:rPr lang="en-GB" sz="1800" b="1" dirty="0"/>
              <a:t>: </a:t>
            </a:r>
            <a:r>
              <a:rPr lang="en-GB" sz="1800" dirty="0"/>
              <a:t>standard output stream</a:t>
            </a:r>
          </a:p>
          <a:p>
            <a:pPr marL="0" indent="0">
              <a:buNone/>
            </a:pPr>
            <a:r>
              <a:rPr lang="en-GB" sz="1800" b="1" dirty="0"/>
              <a:t>2) System.in: </a:t>
            </a:r>
            <a:r>
              <a:rPr lang="en-GB" sz="1800" dirty="0"/>
              <a:t>standard input stream</a:t>
            </a:r>
          </a:p>
          <a:p>
            <a:pPr marL="0" indent="0">
              <a:buNone/>
            </a:pPr>
            <a:r>
              <a:rPr lang="en-GB" sz="1800" b="1" dirty="0"/>
              <a:t>3) </a:t>
            </a:r>
            <a:r>
              <a:rPr lang="en-GB" sz="1800" b="1" dirty="0" err="1"/>
              <a:t>System.err</a:t>
            </a:r>
            <a:r>
              <a:rPr lang="en-GB" sz="1800" b="1" dirty="0"/>
              <a:t>: </a:t>
            </a:r>
            <a:r>
              <a:rPr lang="en-GB" sz="1800" dirty="0"/>
              <a:t>standard error stream</a:t>
            </a:r>
          </a:p>
          <a:p>
            <a:pPr marL="0" indent="0">
              <a:buNone/>
            </a:pPr>
            <a:endParaRPr lang="en-US" sz="1800" dirty="0"/>
          </a:p>
        </p:txBody>
      </p:sp>
    </p:spTree>
    <p:extLst>
      <p:ext uri="{BB962C8B-B14F-4D97-AF65-F5344CB8AC3E}">
        <p14:creationId xmlns:p14="http://schemas.microsoft.com/office/powerpoint/2010/main" val="13013923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85000" lnSpcReduction="10000"/>
          </a:bodyPr>
          <a:lstStyle/>
          <a:p>
            <a:pPr fontAlgn="base"/>
            <a:r>
              <a:rPr lang="en-GB" b="1" dirty="0"/>
              <a:t>4. stop( ) : </a:t>
            </a:r>
            <a:r>
              <a:rPr lang="en-GB" dirty="0"/>
              <a:t>The </a:t>
            </a:r>
            <a:r>
              <a:rPr lang="en-GB" b="1" dirty="0"/>
              <a:t>stop( )</a:t>
            </a:r>
            <a:r>
              <a:rPr lang="en-GB" dirty="0"/>
              <a:t> method is called when a web browser leaves the HTML document containing the applet—when it goes to another page, for example. When </a:t>
            </a:r>
            <a:r>
              <a:rPr lang="en-GB" b="1" dirty="0"/>
              <a:t>stop( )</a:t>
            </a:r>
            <a:r>
              <a:rPr lang="en-GB" dirty="0"/>
              <a:t> is called, the applet is probably running. You should use </a:t>
            </a:r>
            <a:r>
              <a:rPr lang="en-GB" b="1" dirty="0"/>
              <a:t>stop( )</a:t>
            </a:r>
            <a:r>
              <a:rPr lang="en-GB" dirty="0"/>
              <a:t> to suspend threads that don’t need to run when the applet is not visible. You can restart them when </a:t>
            </a:r>
            <a:r>
              <a:rPr lang="en-GB" b="1" dirty="0"/>
              <a:t>start( )</a:t>
            </a:r>
            <a:r>
              <a:rPr lang="en-GB" dirty="0"/>
              <a:t> is called if the user returns to the page.</a:t>
            </a:r>
          </a:p>
          <a:p>
            <a:pPr fontAlgn="base"/>
            <a:r>
              <a:rPr lang="en-GB" b="1" dirty="0"/>
              <a:t>5. destroy( ) :</a:t>
            </a:r>
            <a:r>
              <a:rPr lang="en-GB" dirty="0"/>
              <a:t> The </a:t>
            </a:r>
            <a:r>
              <a:rPr lang="en-GB" b="1" dirty="0"/>
              <a:t>destroy( )</a:t>
            </a:r>
            <a:r>
              <a:rPr lang="en-GB" dirty="0"/>
              <a:t> method is called when the environment determines that your applet needs to be removed completely from memory. At this point, you should free up any resources the applet may be using. The </a:t>
            </a:r>
            <a:r>
              <a:rPr lang="en-GB" b="1" dirty="0"/>
              <a:t>stop( )</a:t>
            </a:r>
            <a:r>
              <a:rPr lang="en-GB" dirty="0"/>
              <a:t> method is always called before </a:t>
            </a:r>
            <a:r>
              <a:rPr lang="en-GB" b="1" dirty="0"/>
              <a:t>destroy( )</a:t>
            </a:r>
            <a:r>
              <a:rPr lang="en-GB" dirty="0"/>
              <a:t>.</a:t>
            </a:r>
          </a:p>
          <a:p>
            <a:pPr marL="0" indent="0">
              <a:buNone/>
            </a:pPr>
            <a:r>
              <a:rPr lang="en-GB" dirty="0"/>
              <a:t/>
            </a:r>
            <a:br>
              <a:rPr lang="en-GB" dirty="0"/>
            </a:br>
            <a:endParaRPr lang="en-US" dirty="0"/>
          </a:p>
        </p:txBody>
      </p:sp>
    </p:spTree>
    <p:extLst>
      <p:ext uri="{BB962C8B-B14F-4D97-AF65-F5344CB8AC3E}">
        <p14:creationId xmlns:p14="http://schemas.microsoft.com/office/powerpoint/2010/main" val="38838876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lnSpcReduction="10000"/>
          </a:bodyPr>
          <a:lstStyle/>
          <a:p>
            <a:r>
              <a:rPr lang="en-GB" dirty="0"/>
              <a:t>Advantage of Applet</a:t>
            </a:r>
          </a:p>
          <a:p>
            <a:r>
              <a:rPr lang="en-GB" dirty="0"/>
              <a:t>There are many advantages of applet. They are as follows</a:t>
            </a:r>
            <a:r>
              <a:rPr lang="en-GB" dirty="0" smtClean="0"/>
              <a:t>:</a:t>
            </a:r>
            <a:endParaRPr lang="en-GB" dirty="0"/>
          </a:p>
          <a:p>
            <a:r>
              <a:rPr lang="en-GB" dirty="0"/>
              <a:t>It works at client side so less response time.</a:t>
            </a:r>
          </a:p>
          <a:p>
            <a:r>
              <a:rPr lang="en-GB" dirty="0"/>
              <a:t>Secured</a:t>
            </a:r>
          </a:p>
          <a:p>
            <a:r>
              <a:rPr lang="en-GB" dirty="0"/>
              <a:t>It can be executed by browsers running under many </a:t>
            </a:r>
            <a:r>
              <a:rPr lang="en-GB" dirty="0" err="1"/>
              <a:t>plateforms</a:t>
            </a:r>
            <a:r>
              <a:rPr lang="en-GB" dirty="0"/>
              <a:t>, including Linux, Windows, Mac </a:t>
            </a:r>
            <a:r>
              <a:rPr lang="en-GB" dirty="0" err="1"/>
              <a:t>Os</a:t>
            </a:r>
            <a:r>
              <a:rPr lang="en-GB" dirty="0"/>
              <a:t> etc.</a:t>
            </a:r>
          </a:p>
          <a:p>
            <a:r>
              <a:rPr lang="en-GB" dirty="0"/>
              <a:t>Drawback of Applet</a:t>
            </a:r>
          </a:p>
          <a:p>
            <a:r>
              <a:rPr lang="en-GB" dirty="0"/>
              <a:t>Plugin is required at client browser to execute applet.</a:t>
            </a:r>
            <a:endParaRPr lang="en-US" dirty="0"/>
          </a:p>
        </p:txBody>
      </p:sp>
    </p:spTree>
    <p:extLst>
      <p:ext uri="{BB962C8B-B14F-4D97-AF65-F5344CB8AC3E}">
        <p14:creationId xmlns:p14="http://schemas.microsoft.com/office/powerpoint/2010/main" val="41430356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GB" dirty="0"/>
              <a:t>What is Thread in </a:t>
            </a:r>
            <a:r>
              <a:rPr lang="en-GB" dirty="0" smtClean="0"/>
              <a:t>java</a:t>
            </a:r>
            <a:endParaRPr lang="en-US" dirty="0"/>
          </a:p>
        </p:txBody>
      </p:sp>
      <p:sp>
        <p:nvSpPr>
          <p:cNvPr id="3" name="Content Placeholder 2"/>
          <p:cNvSpPr>
            <a:spLocks noGrp="1"/>
          </p:cNvSpPr>
          <p:nvPr>
            <p:ph idx="1"/>
          </p:nvPr>
        </p:nvSpPr>
        <p:spPr>
          <a:xfrm>
            <a:off x="457200" y="1295400"/>
            <a:ext cx="3733800" cy="4830763"/>
          </a:xfrm>
        </p:spPr>
        <p:txBody>
          <a:bodyPr>
            <a:normAutofit fontScale="85000" lnSpcReduction="20000"/>
          </a:bodyPr>
          <a:lstStyle/>
          <a:p>
            <a:r>
              <a:rPr lang="en-GB" sz="2400" dirty="0" smtClean="0"/>
              <a:t>A </a:t>
            </a:r>
            <a:r>
              <a:rPr lang="en-GB" sz="2400" dirty="0"/>
              <a:t>thread is a lightweight </a:t>
            </a:r>
            <a:r>
              <a:rPr lang="en-GB" sz="2400" dirty="0" err="1"/>
              <a:t>subprocess</a:t>
            </a:r>
            <a:r>
              <a:rPr lang="en-GB" sz="2400" dirty="0"/>
              <a:t>, the smallest unit of processing. It is a separate path of execution.</a:t>
            </a:r>
          </a:p>
          <a:p>
            <a:r>
              <a:rPr lang="en-GB" sz="2400" dirty="0"/>
              <a:t>Threads are independent. If there occurs exception in one thread, it doesn't affect other threads. It uses a shared memory area</a:t>
            </a:r>
            <a:r>
              <a:rPr lang="en-GB" sz="2400" dirty="0" smtClean="0"/>
              <a:t>.</a:t>
            </a:r>
          </a:p>
          <a:p>
            <a:r>
              <a:rPr lang="en-GB" sz="2400" dirty="0"/>
              <a:t>As shown in the above figure, a thread is executed inside the process. There is context-switching between the threads. There can be multiple processes inside the </a:t>
            </a:r>
            <a:r>
              <a:rPr lang="en-GB" sz="2400" dirty="0">
                <a:hlinkClick r:id="rId2"/>
              </a:rPr>
              <a:t>OS</a:t>
            </a:r>
            <a:r>
              <a:rPr lang="en-GB" sz="2400" dirty="0"/>
              <a:t>, and one process can have multiple threads.</a:t>
            </a:r>
            <a:br>
              <a:rPr lang="en-GB" sz="2400" dirty="0"/>
            </a:br>
            <a:endParaRPr lang="en-US" sz="24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1" y="1219200"/>
            <a:ext cx="43434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7426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Java Thread </a:t>
            </a:r>
            <a:r>
              <a:rPr lang="en-GB" dirty="0" smtClean="0"/>
              <a:t>class</a:t>
            </a:r>
            <a:endParaRPr lang="en-US" dirty="0"/>
          </a:p>
        </p:txBody>
      </p:sp>
      <p:sp>
        <p:nvSpPr>
          <p:cNvPr id="3" name="Content Placeholder 2"/>
          <p:cNvSpPr>
            <a:spLocks noGrp="1"/>
          </p:cNvSpPr>
          <p:nvPr>
            <p:ph idx="1"/>
          </p:nvPr>
        </p:nvSpPr>
        <p:spPr/>
        <p:txBody>
          <a:bodyPr/>
          <a:lstStyle/>
          <a:p>
            <a:r>
              <a:rPr lang="en-GB" dirty="0" smtClean="0"/>
              <a:t>Java </a:t>
            </a:r>
            <a:r>
              <a:rPr lang="en-GB" dirty="0"/>
              <a:t>provides </a:t>
            </a:r>
            <a:r>
              <a:rPr lang="en-GB" b="1" dirty="0"/>
              <a:t>Thread class</a:t>
            </a:r>
            <a:r>
              <a:rPr lang="en-GB" dirty="0"/>
              <a:t> to achieve thread programming. Thread class provides </a:t>
            </a:r>
            <a:r>
              <a:rPr lang="en-GB" dirty="0">
                <a:hlinkClick r:id="rId2"/>
              </a:rPr>
              <a:t>constructors</a:t>
            </a:r>
            <a:r>
              <a:rPr lang="en-GB" dirty="0"/>
              <a:t> and methods to create and perform operations on a thread. Thread class extends </a:t>
            </a:r>
            <a:r>
              <a:rPr lang="en-GB" dirty="0">
                <a:hlinkClick r:id="rId3"/>
              </a:rPr>
              <a:t>Object class</a:t>
            </a:r>
            <a:r>
              <a:rPr lang="en-GB" dirty="0"/>
              <a:t> and implements Runnable interface.</a:t>
            </a:r>
          </a:p>
          <a:p>
            <a:endParaRPr lang="en-US" dirty="0"/>
          </a:p>
        </p:txBody>
      </p:sp>
    </p:spTree>
    <p:extLst>
      <p:ext uri="{BB962C8B-B14F-4D97-AF65-F5344CB8AC3E}">
        <p14:creationId xmlns:p14="http://schemas.microsoft.com/office/powerpoint/2010/main" val="4746646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Multithreading in </a:t>
            </a:r>
            <a:r>
              <a:rPr lang="en-GB" b="1" dirty="0">
                <a:hlinkClick r:id="rId2"/>
              </a:rPr>
              <a:t>Java</a:t>
            </a:r>
            <a:endParaRPr lang="en-US" dirty="0"/>
          </a:p>
        </p:txBody>
      </p:sp>
      <p:sp>
        <p:nvSpPr>
          <p:cNvPr id="3" name="Content Placeholder 2"/>
          <p:cNvSpPr>
            <a:spLocks noGrp="1"/>
          </p:cNvSpPr>
          <p:nvPr>
            <p:ph idx="1"/>
          </p:nvPr>
        </p:nvSpPr>
        <p:spPr/>
        <p:txBody>
          <a:bodyPr>
            <a:normAutofit fontScale="85000" lnSpcReduction="20000"/>
          </a:bodyPr>
          <a:lstStyle/>
          <a:p>
            <a:r>
              <a:rPr lang="en-GB" dirty="0"/>
              <a:t> </a:t>
            </a:r>
            <a:r>
              <a:rPr lang="en-GB" dirty="0" smtClean="0"/>
              <a:t>It is </a:t>
            </a:r>
            <a:r>
              <a:rPr lang="en-GB" dirty="0"/>
              <a:t>a process of executing multiple threads simultaneously.</a:t>
            </a:r>
          </a:p>
          <a:p>
            <a:r>
              <a:rPr lang="en-GB" dirty="0"/>
              <a:t>A thread is a lightweight sub-process, the smallest unit of processing. Multiprocessing and multithreading, both are used to achieve multitasking.</a:t>
            </a:r>
          </a:p>
          <a:p>
            <a:r>
              <a:rPr lang="en-GB" dirty="0"/>
              <a:t>However, we use multithreading than multiprocessing because threads use a shared memory area. They don't allocate separate memory area so saves memory, and context-switching between the threads takes less time than process.</a:t>
            </a:r>
          </a:p>
          <a:p>
            <a:r>
              <a:rPr lang="en-GB" dirty="0"/>
              <a:t>Java Multithreading is mostly used in games, animation, etc.</a:t>
            </a:r>
          </a:p>
          <a:p>
            <a:endParaRPr lang="en-US" dirty="0"/>
          </a:p>
        </p:txBody>
      </p:sp>
    </p:spTree>
    <p:extLst>
      <p:ext uri="{BB962C8B-B14F-4D97-AF65-F5344CB8AC3E}">
        <p14:creationId xmlns:p14="http://schemas.microsoft.com/office/powerpoint/2010/main" val="11871277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Advantages of Java </a:t>
            </a:r>
            <a:r>
              <a:rPr lang="en-GB" dirty="0" smtClean="0"/>
              <a:t>Multithreading</a:t>
            </a:r>
            <a:endParaRPr lang="en-US" dirty="0"/>
          </a:p>
        </p:txBody>
      </p:sp>
      <p:sp>
        <p:nvSpPr>
          <p:cNvPr id="3" name="Content Placeholder 2"/>
          <p:cNvSpPr>
            <a:spLocks noGrp="1"/>
          </p:cNvSpPr>
          <p:nvPr>
            <p:ph idx="1"/>
          </p:nvPr>
        </p:nvSpPr>
        <p:spPr/>
        <p:txBody>
          <a:bodyPr>
            <a:normAutofit/>
          </a:bodyPr>
          <a:lstStyle/>
          <a:p>
            <a:pPr marL="0" indent="0">
              <a:buNone/>
            </a:pPr>
            <a:r>
              <a:rPr lang="en-GB" dirty="0" smtClean="0"/>
              <a:t> </a:t>
            </a:r>
            <a:r>
              <a:rPr lang="en-GB" dirty="0"/>
              <a:t>It </a:t>
            </a:r>
            <a:r>
              <a:rPr lang="en-GB" b="1" dirty="0"/>
              <a:t>doesn't block the user</a:t>
            </a:r>
            <a:r>
              <a:rPr lang="en-GB" dirty="0"/>
              <a:t> because threads are independent and you can perform multiple operations at the same time.</a:t>
            </a:r>
          </a:p>
          <a:p>
            <a:pPr marL="0" indent="0">
              <a:buNone/>
            </a:pPr>
            <a:r>
              <a:rPr lang="en-GB" dirty="0" smtClean="0"/>
              <a:t> </a:t>
            </a:r>
            <a:r>
              <a:rPr lang="en-GB" dirty="0"/>
              <a:t>You </a:t>
            </a:r>
            <a:r>
              <a:rPr lang="en-GB" b="1" dirty="0"/>
              <a:t>can perform many operations together, </a:t>
            </a:r>
            <a:r>
              <a:rPr lang="en-GB" b="1" dirty="0" smtClean="0"/>
              <a:t>so it </a:t>
            </a:r>
            <a:r>
              <a:rPr lang="en-GB" b="1" dirty="0"/>
              <a:t>saves time</a:t>
            </a:r>
            <a:r>
              <a:rPr lang="en-GB" dirty="0"/>
              <a:t>.</a:t>
            </a:r>
          </a:p>
          <a:p>
            <a:pPr marL="0" indent="0">
              <a:buNone/>
            </a:pPr>
            <a:r>
              <a:rPr lang="en-GB" dirty="0" smtClean="0"/>
              <a:t>Threads </a:t>
            </a:r>
            <a:r>
              <a:rPr lang="en-GB" dirty="0"/>
              <a:t>are </a:t>
            </a:r>
            <a:r>
              <a:rPr lang="en-GB" b="1" dirty="0"/>
              <a:t>independent</a:t>
            </a:r>
            <a:r>
              <a:rPr lang="en-GB" dirty="0"/>
              <a:t>, so it doesn't affect other threads if an exception occurs in a single thread.</a:t>
            </a:r>
          </a:p>
          <a:p>
            <a:endParaRPr lang="en-US" dirty="0"/>
          </a:p>
        </p:txBody>
      </p:sp>
    </p:spTree>
    <p:extLst>
      <p:ext uri="{BB962C8B-B14F-4D97-AF65-F5344CB8AC3E}">
        <p14:creationId xmlns:p14="http://schemas.microsoft.com/office/powerpoint/2010/main" val="31080543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GB" dirty="0" smtClean="0"/>
              <a:t>Multitasking</a:t>
            </a:r>
            <a:endParaRPr lang="en-US" dirty="0"/>
          </a:p>
        </p:txBody>
      </p:sp>
      <p:sp>
        <p:nvSpPr>
          <p:cNvPr id="3" name="Content Placeholder 2"/>
          <p:cNvSpPr>
            <a:spLocks noGrp="1"/>
          </p:cNvSpPr>
          <p:nvPr>
            <p:ph idx="1"/>
          </p:nvPr>
        </p:nvSpPr>
        <p:spPr>
          <a:xfrm>
            <a:off x="457200" y="1143000"/>
            <a:ext cx="8229600" cy="5562600"/>
          </a:xfrm>
        </p:spPr>
        <p:txBody>
          <a:bodyPr>
            <a:normAutofit fontScale="70000" lnSpcReduction="20000"/>
          </a:bodyPr>
          <a:lstStyle/>
          <a:p>
            <a:r>
              <a:rPr lang="en-GB" dirty="0" smtClean="0"/>
              <a:t>Multitasking </a:t>
            </a:r>
            <a:r>
              <a:rPr lang="en-GB" dirty="0"/>
              <a:t>is a process of executing multiple tasks simultaneously. We use multitasking to utilize the CPU. Multitasking can be achieved in two ways:</a:t>
            </a:r>
          </a:p>
          <a:p>
            <a:r>
              <a:rPr lang="en-GB" dirty="0"/>
              <a:t>Process-based Multitasking (Multiprocessing)</a:t>
            </a:r>
          </a:p>
          <a:p>
            <a:r>
              <a:rPr lang="en-GB" dirty="0"/>
              <a:t>Thread-based Multitasking (Multithreading)</a:t>
            </a:r>
          </a:p>
          <a:p>
            <a:pPr marL="0" indent="0">
              <a:buNone/>
            </a:pPr>
            <a:r>
              <a:rPr lang="en-GB" dirty="0"/>
              <a:t>1) Process-based Multitasking (Multiprocessing)</a:t>
            </a:r>
          </a:p>
          <a:p>
            <a:pPr marL="0" indent="0">
              <a:buNone/>
            </a:pPr>
            <a:r>
              <a:rPr lang="en-GB" dirty="0"/>
              <a:t>Each process has an address in memory. In other words, each </a:t>
            </a:r>
            <a:r>
              <a:rPr lang="en-GB" dirty="0" smtClean="0"/>
              <a:t>process allocates </a:t>
            </a:r>
            <a:r>
              <a:rPr lang="en-GB" dirty="0"/>
              <a:t>a separate memory area.</a:t>
            </a:r>
          </a:p>
          <a:p>
            <a:pPr marL="0" indent="0">
              <a:buNone/>
            </a:pPr>
            <a:r>
              <a:rPr lang="en-GB" dirty="0"/>
              <a:t>A </a:t>
            </a:r>
            <a:r>
              <a:rPr lang="en-GB" dirty="0" smtClean="0"/>
              <a:t>process </a:t>
            </a:r>
            <a:r>
              <a:rPr lang="en-GB" dirty="0"/>
              <a:t>is heavyweight.</a:t>
            </a:r>
          </a:p>
          <a:p>
            <a:pPr marL="0" indent="0">
              <a:buNone/>
            </a:pPr>
            <a:r>
              <a:rPr lang="en-GB" dirty="0"/>
              <a:t>Cost of communication between the process is high.</a:t>
            </a:r>
          </a:p>
          <a:p>
            <a:pPr marL="0" indent="0">
              <a:buNone/>
            </a:pPr>
            <a:r>
              <a:rPr lang="en-GB" dirty="0"/>
              <a:t>Switching from one process to another requires some time for saving and loading </a:t>
            </a:r>
            <a:r>
              <a:rPr lang="en-GB" dirty="0">
                <a:hlinkClick r:id="rId2"/>
              </a:rPr>
              <a:t>registers</a:t>
            </a:r>
            <a:r>
              <a:rPr lang="en-GB" dirty="0"/>
              <a:t>, memory maps, updating lists, etc.</a:t>
            </a:r>
          </a:p>
          <a:p>
            <a:pPr marL="0" indent="0">
              <a:buNone/>
            </a:pPr>
            <a:r>
              <a:rPr lang="en-GB" dirty="0"/>
              <a:t>2) Thread-based Multitasking (Multithreading)</a:t>
            </a:r>
          </a:p>
          <a:p>
            <a:pPr marL="0" indent="0">
              <a:buNone/>
            </a:pPr>
            <a:r>
              <a:rPr lang="en-GB" dirty="0"/>
              <a:t>Threads share the same address space.</a:t>
            </a:r>
          </a:p>
          <a:p>
            <a:pPr marL="0" indent="0">
              <a:buNone/>
            </a:pPr>
            <a:r>
              <a:rPr lang="en-GB" dirty="0"/>
              <a:t>A thread is lightweight.</a:t>
            </a:r>
          </a:p>
          <a:p>
            <a:pPr marL="0" indent="0">
              <a:buNone/>
            </a:pPr>
            <a:r>
              <a:rPr lang="en-GB" dirty="0"/>
              <a:t>Cost of communication between the thread is low.</a:t>
            </a:r>
          </a:p>
          <a:p>
            <a:endParaRPr lang="en-US" dirty="0"/>
          </a:p>
        </p:txBody>
      </p:sp>
    </p:spTree>
    <p:extLst>
      <p:ext uri="{BB962C8B-B14F-4D97-AF65-F5344CB8AC3E}">
        <p14:creationId xmlns:p14="http://schemas.microsoft.com/office/powerpoint/2010/main" val="18535519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Life cycle of a Thread (Thread States</a:t>
            </a:r>
            <a:r>
              <a:rPr lang="en-GB" dirty="0" smtClean="0"/>
              <a:t>)</a:t>
            </a:r>
            <a:endParaRPr lang="en-US" dirty="0"/>
          </a:p>
        </p:txBody>
      </p:sp>
      <p:sp>
        <p:nvSpPr>
          <p:cNvPr id="3" name="Content Placeholder 2"/>
          <p:cNvSpPr>
            <a:spLocks noGrp="1"/>
          </p:cNvSpPr>
          <p:nvPr>
            <p:ph idx="1"/>
          </p:nvPr>
        </p:nvSpPr>
        <p:spPr/>
        <p:txBody>
          <a:bodyPr>
            <a:normAutofit/>
          </a:bodyPr>
          <a:lstStyle/>
          <a:p>
            <a:r>
              <a:rPr lang="en-GB" dirty="0" smtClean="0"/>
              <a:t>In </a:t>
            </a:r>
            <a:r>
              <a:rPr lang="en-GB" dirty="0"/>
              <a:t>Java, a thread always exists in any one of the following states. These states are:</a:t>
            </a:r>
          </a:p>
          <a:p>
            <a:r>
              <a:rPr lang="en-GB" dirty="0"/>
              <a:t>New</a:t>
            </a:r>
          </a:p>
          <a:p>
            <a:r>
              <a:rPr lang="en-GB" dirty="0"/>
              <a:t>Active</a:t>
            </a:r>
          </a:p>
          <a:p>
            <a:r>
              <a:rPr lang="en-GB" dirty="0"/>
              <a:t>Blocked / Waiting</a:t>
            </a:r>
          </a:p>
          <a:p>
            <a:r>
              <a:rPr lang="en-GB" dirty="0"/>
              <a:t>Timed Waiting</a:t>
            </a:r>
          </a:p>
          <a:p>
            <a:r>
              <a:rPr lang="en-GB" dirty="0"/>
              <a:t>Terminated</a:t>
            </a:r>
          </a:p>
          <a:p>
            <a:endParaRPr lang="en-US" dirty="0"/>
          </a:p>
        </p:txBody>
      </p:sp>
    </p:spTree>
    <p:extLst>
      <p:ext uri="{BB962C8B-B14F-4D97-AF65-F5344CB8AC3E}">
        <p14:creationId xmlns:p14="http://schemas.microsoft.com/office/powerpoint/2010/main" val="13439717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GB" dirty="0"/>
              <a:t>Explanation of Different Thread </a:t>
            </a:r>
            <a:r>
              <a:rPr lang="en-GB" dirty="0" smtClean="0"/>
              <a:t>States</a:t>
            </a:r>
            <a:endParaRPr lang="en-US" dirty="0"/>
          </a:p>
        </p:txBody>
      </p:sp>
      <p:sp>
        <p:nvSpPr>
          <p:cNvPr id="3" name="Content Placeholder 2"/>
          <p:cNvSpPr>
            <a:spLocks noGrp="1"/>
          </p:cNvSpPr>
          <p:nvPr>
            <p:ph idx="1"/>
          </p:nvPr>
        </p:nvSpPr>
        <p:spPr>
          <a:xfrm>
            <a:off x="457200" y="1143000"/>
            <a:ext cx="8229600" cy="5410200"/>
          </a:xfrm>
        </p:spPr>
        <p:txBody>
          <a:bodyPr>
            <a:noAutofit/>
          </a:bodyPr>
          <a:lstStyle/>
          <a:p>
            <a:r>
              <a:rPr lang="en-GB" sz="1600" b="1" dirty="0" smtClean="0"/>
              <a:t>New</a:t>
            </a:r>
            <a:r>
              <a:rPr lang="en-GB" sz="1600" dirty="0"/>
              <a:t>: Whenever a new thread is created, it is always in the new state. For a thread in the new state, the code has not been run yet and thus has not begun its execution</a:t>
            </a:r>
            <a:r>
              <a:rPr lang="en-GB" sz="1600" dirty="0" smtClean="0"/>
              <a:t>.</a:t>
            </a:r>
            <a:endParaRPr lang="en-GB" sz="1600" dirty="0"/>
          </a:p>
          <a:p>
            <a:r>
              <a:rPr lang="en-GB" sz="1600" b="1" dirty="0"/>
              <a:t>Active: </a:t>
            </a:r>
            <a:r>
              <a:rPr lang="en-GB" sz="1600" dirty="0"/>
              <a:t>When a thread invokes the start() method, it moves from the new state to the active state. The active state contains two states within it: one is runnable, and the other is running.</a:t>
            </a:r>
          </a:p>
          <a:p>
            <a:r>
              <a:rPr lang="en-GB" sz="1600" b="1" dirty="0" smtClean="0"/>
              <a:t>Runnable</a:t>
            </a:r>
            <a:r>
              <a:rPr lang="en-GB" sz="1600" dirty="0"/>
              <a:t>: A thread, that is ready to run is then moved to the runnable state. In the runnable state, the thread may be running or may be ready to run at any given instant of time. It is the duty of the thread scheduler to provide the thread time to run, i.e., moving the thread the running state.</a:t>
            </a:r>
          </a:p>
          <a:p>
            <a:r>
              <a:rPr lang="en-GB" sz="1600" dirty="0"/>
              <a:t>A program implementing multithreading acquires a fixed slice of time to each individual thread. Each and every thread runs for a short span of time and when that allocated time slice is over, the thread voluntarily gives up the CPU to the other thread, so that the other threads can also run for their slice of time. Whenever such a scenario occurs, all those threads that are willing to run, waiting for their turn to run, lie in the runnable state. In the runnable state, there is a queue where the threads lie.</a:t>
            </a:r>
          </a:p>
          <a:p>
            <a:r>
              <a:rPr lang="en-GB" sz="1600" b="1" dirty="0"/>
              <a:t>Running: </a:t>
            </a:r>
            <a:r>
              <a:rPr lang="en-GB" sz="1600" dirty="0"/>
              <a:t>When the thread gets the CPU, it moves from the runnable to the running state. Generally, the most common change in the state of a thread is from runnable to running and again back to runnable.</a:t>
            </a:r>
          </a:p>
          <a:p>
            <a:r>
              <a:rPr lang="en-GB" sz="1600" b="1" dirty="0"/>
              <a:t>Blocked or Waiting: </a:t>
            </a:r>
            <a:r>
              <a:rPr lang="en-GB" sz="1600" dirty="0"/>
              <a:t>Whenever a thread is inactive for a span of time (not permanently) then, either the thread is in the blocked state or is in the waiting state</a:t>
            </a:r>
            <a:r>
              <a:rPr lang="en-GB" sz="1600" dirty="0" smtClean="0"/>
              <a:t>.</a:t>
            </a:r>
            <a:endParaRPr lang="en-US" sz="1600" dirty="0"/>
          </a:p>
        </p:txBody>
      </p:sp>
    </p:spTree>
    <p:extLst>
      <p:ext uri="{BB962C8B-B14F-4D97-AF65-F5344CB8AC3E}">
        <p14:creationId xmlns:p14="http://schemas.microsoft.com/office/powerpoint/2010/main" val="198704208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19800"/>
          </a:xfrm>
        </p:spPr>
        <p:txBody>
          <a:bodyPr>
            <a:normAutofit fontScale="70000" lnSpcReduction="20000"/>
          </a:bodyPr>
          <a:lstStyle/>
          <a:p>
            <a:r>
              <a:rPr lang="en-GB" dirty="0"/>
              <a:t>For example, a thread (let's say its name is A) may want to print some data from the printer. However, at the same time, the other thread (let's say its name is B) is using the printer to print some data. Therefore, thread A has to wait for thread B to use the printer. Thus, thread A is in the blocked state. A thread in the blocked state is unable to perform any execution and thus never consume any cycle of the Central Processing Unit (CPU). Hence, we can say that thread A remains idle until the thread scheduler reactivates thread A, which is in the waiting or blocked state.</a:t>
            </a:r>
          </a:p>
          <a:p>
            <a:r>
              <a:rPr lang="en-GB" dirty="0"/>
              <a:t>When the main thread invokes the join() method then, it is said that the main thread is in the waiting state. The main thread then waits for the child threads to complete their tasks. When the child threads complete their job, a notification is sent to the main thread, which again moves the thread from waiting to the active state.</a:t>
            </a:r>
          </a:p>
          <a:p>
            <a:r>
              <a:rPr lang="en-GB" dirty="0"/>
              <a:t>If there are a lot of threads in the waiting or blocked state, then it is the duty of the thread scheduler to determine which thread to choose and which one to reject, and the chosen thread is then given the opportunity to run.</a:t>
            </a:r>
          </a:p>
          <a:p>
            <a:endParaRPr lang="en-US" dirty="0"/>
          </a:p>
        </p:txBody>
      </p:sp>
    </p:spTree>
    <p:extLst>
      <p:ext uri="{BB962C8B-B14F-4D97-AF65-F5344CB8AC3E}">
        <p14:creationId xmlns:p14="http://schemas.microsoft.com/office/powerpoint/2010/main" val="3057808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Java I/O </a:t>
            </a:r>
            <a:r>
              <a:rPr lang="en-GB" dirty="0" smtClean="0"/>
              <a:t>Streams</a:t>
            </a:r>
            <a:endParaRPr lang="en-US" dirty="0"/>
          </a:p>
        </p:txBody>
      </p:sp>
      <p:sp>
        <p:nvSpPr>
          <p:cNvPr id="3" name="Content Placeholder 2"/>
          <p:cNvSpPr>
            <a:spLocks noGrp="1"/>
          </p:cNvSpPr>
          <p:nvPr>
            <p:ph idx="1"/>
          </p:nvPr>
        </p:nvSpPr>
        <p:spPr>
          <a:xfrm>
            <a:off x="457200" y="1295400"/>
            <a:ext cx="5715000" cy="5181600"/>
          </a:xfrm>
        </p:spPr>
        <p:txBody>
          <a:bodyPr>
            <a:normAutofit fontScale="62500" lnSpcReduction="20000"/>
          </a:bodyPr>
          <a:lstStyle/>
          <a:p>
            <a:r>
              <a:rPr lang="en-GB" dirty="0" smtClean="0"/>
              <a:t>In </a:t>
            </a:r>
            <a:r>
              <a:rPr lang="en-GB" dirty="0"/>
              <a:t>Java, streams are the sequence of data that are read from the source and written to the destination</a:t>
            </a:r>
            <a:r>
              <a:rPr lang="en-GB" dirty="0" smtClean="0"/>
              <a:t>.</a:t>
            </a:r>
            <a:endParaRPr lang="en-GB" dirty="0"/>
          </a:p>
          <a:p>
            <a:r>
              <a:rPr lang="en-GB" dirty="0"/>
              <a:t>An input stream is used to read data from the source. And, an output stream is used to write data to the destination</a:t>
            </a:r>
            <a:r>
              <a:rPr lang="en-GB" dirty="0" smtClean="0"/>
              <a:t>.</a:t>
            </a:r>
            <a:endParaRPr lang="en-GB" dirty="0"/>
          </a:p>
          <a:p>
            <a:pPr marL="0" indent="0">
              <a:buNone/>
            </a:pPr>
            <a:r>
              <a:rPr lang="en-GB" dirty="0"/>
              <a:t>class </a:t>
            </a:r>
            <a:r>
              <a:rPr lang="en-GB" dirty="0" err="1"/>
              <a:t>HelloWorld</a:t>
            </a:r>
            <a:r>
              <a:rPr lang="en-GB" dirty="0"/>
              <a:t> {</a:t>
            </a:r>
          </a:p>
          <a:p>
            <a:pPr marL="0" indent="0">
              <a:buNone/>
            </a:pPr>
            <a:r>
              <a:rPr lang="en-GB" dirty="0"/>
              <a:t>    public static void main(String[] </a:t>
            </a:r>
            <a:r>
              <a:rPr lang="en-GB" dirty="0" err="1"/>
              <a:t>args</a:t>
            </a:r>
            <a:r>
              <a:rPr lang="en-GB" dirty="0"/>
              <a:t>) {</a:t>
            </a:r>
          </a:p>
          <a:p>
            <a:pPr marL="0" indent="0">
              <a:buNone/>
            </a:pPr>
            <a:r>
              <a:rPr lang="en-GB" dirty="0"/>
              <a:t>        </a:t>
            </a:r>
            <a:r>
              <a:rPr lang="en-GB" dirty="0" err="1"/>
              <a:t>System.out.println</a:t>
            </a:r>
            <a:r>
              <a:rPr lang="en-GB" dirty="0"/>
              <a:t>("Hello, World!"); </a:t>
            </a:r>
          </a:p>
          <a:p>
            <a:pPr marL="0" indent="0">
              <a:buNone/>
            </a:pPr>
            <a:r>
              <a:rPr lang="en-GB" dirty="0"/>
              <a:t>    }</a:t>
            </a:r>
          </a:p>
          <a:p>
            <a:pPr marL="0" indent="0">
              <a:buNone/>
            </a:pPr>
            <a:r>
              <a:rPr lang="en-GB" dirty="0"/>
              <a:t>}</a:t>
            </a:r>
          </a:p>
          <a:p>
            <a:r>
              <a:rPr lang="en-GB" dirty="0"/>
              <a:t>For example, in our first Hello World example, we have used </a:t>
            </a:r>
            <a:r>
              <a:rPr lang="en-GB" dirty="0" err="1"/>
              <a:t>System.out</a:t>
            </a:r>
            <a:r>
              <a:rPr lang="en-GB" dirty="0"/>
              <a:t> to print a string. Here, the </a:t>
            </a:r>
            <a:r>
              <a:rPr lang="en-GB" dirty="0" err="1"/>
              <a:t>System.out</a:t>
            </a:r>
            <a:r>
              <a:rPr lang="en-GB" dirty="0"/>
              <a:t> is a type of output stream</a:t>
            </a:r>
            <a:r>
              <a:rPr lang="en-GB" dirty="0" smtClean="0"/>
              <a:t>.</a:t>
            </a:r>
            <a:endParaRPr lang="en-GB" dirty="0"/>
          </a:p>
          <a:p>
            <a:r>
              <a:rPr lang="en-GB" dirty="0"/>
              <a:t>Similarly, there are input streams to take input</a:t>
            </a:r>
            <a:r>
              <a:rPr lang="en-GB" dirty="0" smtClean="0"/>
              <a:t>.</a:t>
            </a:r>
            <a:endParaRPr lang="en-GB" dirty="0"/>
          </a:p>
          <a:p>
            <a:r>
              <a:rPr lang="en-GB" dirty="0"/>
              <a:t>Input stream reads data from source to program and output stream writes file from program to destination</a:t>
            </a:r>
            <a:endParaRPr 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0" y="1981200"/>
            <a:ext cx="4020935" cy="268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59984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70000" lnSpcReduction="20000"/>
          </a:bodyPr>
          <a:lstStyle/>
          <a:p>
            <a:r>
              <a:rPr lang="en-GB" b="1" dirty="0"/>
              <a:t>Timed Waiting:</a:t>
            </a:r>
            <a:r>
              <a:rPr lang="en-GB" dirty="0"/>
              <a:t> Sometimes, waiting for leads to starvation. For example, a thread (its name is A) has entered the critical section of a code and is not willing to leave that critical section. In such a scenario, another thread (its name is B) has to wait forever, which leads to starvation. To avoid such scenario, a timed waiting state is given to thread B. Thus, thread lies in the waiting state for a specific span of time, and not forever. A real example of timed waiting is when we invoke the sleep() method on a specific thread. The sleep() method puts the thread in the timed wait state. After the time runs out, the thread wakes up and start its execution from when it has left earlier.</a:t>
            </a:r>
          </a:p>
          <a:p>
            <a:r>
              <a:rPr lang="en-GB" b="1" dirty="0"/>
              <a:t>Terminated:</a:t>
            </a:r>
            <a:r>
              <a:rPr lang="en-GB" dirty="0"/>
              <a:t> A thread reaches the termination state because of the following reasons:</a:t>
            </a:r>
          </a:p>
          <a:p>
            <a:r>
              <a:rPr lang="en-GB" dirty="0"/>
              <a:t>When a thread has finished its job, then it exists or terminates normally.</a:t>
            </a:r>
          </a:p>
          <a:p>
            <a:r>
              <a:rPr lang="en-GB" b="1" dirty="0"/>
              <a:t>Abnormal termination:</a:t>
            </a:r>
            <a:r>
              <a:rPr lang="en-GB" dirty="0"/>
              <a:t> It occurs when some unusual events such as an unhandled exception or segmentation fault.</a:t>
            </a:r>
          </a:p>
          <a:p>
            <a:r>
              <a:rPr lang="en-GB" dirty="0"/>
              <a:t>A terminated thread means the thread is no more in the system. In other words, the thread is dead, and there is no way one can </a:t>
            </a:r>
            <a:r>
              <a:rPr lang="en-GB" dirty="0" err="1"/>
              <a:t>respawn</a:t>
            </a:r>
            <a:r>
              <a:rPr lang="en-GB" dirty="0"/>
              <a:t> (active after kill) the dead thread.</a:t>
            </a:r>
          </a:p>
          <a:p>
            <a:pPr marL="0" indent="0">
              <a:buNone/>
            </a:pPr>
            <a:endParaRPr lang="en-GB" dirty="0"/>
          </a:p>
          <a:p>
            <a:endParaRPr lang="en-US" dirty="0"/>
          </a:p>
        </p:txBody>
      </p:sp>
    </p:spTree>
    <p:extLst>
      <p:ext uri="{BB962C8B-B14F-4D97-AF65-F5344CB8AC3E}">
        <p14:creationId xmlns:p14="http://schemas.microsoft.com/office/powerpoint/2010/main" val="492599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200" dirty="0"/>
              <a:t>The following diagram shows the different states involved in the life cycle of a thread.</a:t>
            </a:r>
            <a:endParaRPr lang="en-US" sz="32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370" y="1914093"/>
            <a:ext cx="8556921" cy="3662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77704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GB" dirty="0"/>
              <a:t>Creating a Thread</a:t>
            </a:r>
            <a:endParaRPr lang="en-US" dirty="0"/>
          </a:p>
        </p:txBody>
      </p:sp>
      <p:sp>
        <p:nvSpPr>
          <p:cNvPr id="3" name="Content Placeholder 2"/>
          <p:cNvSpPr>
            <a:spLocks noGrp="1"/>
          </p:cNvSpPr>
          <p:nvPr>
            <p:ph idx="1"/>
          </p:nvPr>
        </p:nvSpPr>
        <p:spPr>
          <a:xfrm>
            <a:off x="457200" y="1143000"/>
            <a:ext cx="8229600" cy="4983163"/>
          </a:xfrm>
        </p:spPr>
        <p:txBody>
          <a:bodyPr>
            <a:noAutofit/>
          </a:bodyPr>
          <a:lstStyle/>
          <a:p>
            <a:r>
              <a:rPr lang="en-GB" sz="1600" dirty="0" smtClean="0"/>
              <a:t>In </a:t>
            </a:r>
            <a:r>
              <a:rPr lang="en-GB" sz="1600" dirty="0"/>
              <a:t>the most general sense, you create a thread by instantiating an object of type Thread. Java defines two ways in which this can be accomplished: </a:t>
            </a:r>
          </a:p>
          <a:p>
            <a:r>
              <a:rPr lang="en-GB" sz="1600" dirty="0" smtClean="0"/>
              <a:t>You </a:t>
            </a:r>
            <a:r>
              <a:rPr lang="en-GB" sz="1600" dirty="0"/>
              <a:t>can implement the Runnable interface. </a:t>
            </a:r>
            <a:r>
              <a:rPr lang="en-GB" sz="1600" dirty="0" smtClean="0"/>
              <a:t>You </a:t>
            </a:r>
            <a:r>
              <a:rPr lang="en-GB" sz="1600" dirty="0"/>
              <a:t>can extend the Thread class, itself. </a:t>
            </a:r>
            <a:endParaRPr lang="en-GB" sz="1600" dirty="0" smtClean="0"/>
          </a:p>
          <a:p>
            <a:r>
              <a:rPr lang="en-GB" sz="1600" dirty="0" smtClean="0"/>
              <a:t>The </a:t>
            </a:r>
            <a:r>
              <a:rPr lang="en-GB" sz="1600" dirty="0"/>
              <a:t>following two sections look at each method, in turn</a:t>
            </a:r>
            <a:r>
              <a:rPr lang="en-GB" sz="1600" dirty="0" smtClean="0"/>
              <a:t>.</a:t>
            </a:r>
          </a:p>
          <a:p>
            <a:pPr marL="0" indent="0">
              <a:buNone/>
            </a:pPr>
            <a:r>
              <a:rPr lang="en-GB" sz="1600" b="1" dirty="0"/>
              <a:t>Implementing Runnable</a:t>
            </a:r>
          </a:p>
          <a:p>
            <a:pPr marL="0" indent="0">
              <a:buNone/>
            </a:pPr>
            <a:r>
              <a:rPr lang="en-GB" sz="1600" dirty="0"/>
              <a:t>The easiest way to create a thread is to create a class that implements the Runnable</a:t>
            </a:r>
          </a:p>
          <a:p>
            <a:pPr marL="0" indent="0">
              <a:buNone/>
            </a:pPr>
            <a:r>
              <a:rPr lang="en-GB" sz="1600" dirty="0"/>
              <a:t>interface. Runnable abstracts a unit of executable code. You can construct a thread on any</a:t>
            </a:r>
          </a:p>
          <a:p>
            <a:pPr marL="0" indent="0">
              <a:buNone/>
            </a:pPr>
            <a:r>
              <a:rPr lang="en-GB" sz="1600" dirty="0"/>
              <a:t>object that implements Runnable. To implement Runnable, a class need only implement a</a:t>
            </a:r>
          </a:p>
          <a:p>
            <a:pPr marL="0" indent="0">
              <a:buNone/>
            </a:pPr>
            <a:r>
              <a:rPr lang="en-GB" sz="1600" dirty="0"/>
              <a:t>single method called run( ), which is declared like this:</a:t>
            </a:r>
          </a:p>
          <a:p>
            <a:r>
              <a:rPr lang="en-GB" sz="1600" dirty="0"/>
              <a:t>public void run( )</a:t>
            </a:r>
          </a:p>
          <a:p>
            <a:r>
              <a:rPr lang="en-GB" sz="1600" dirty="0"/>
              <a:t>Inside run( ), you will define the code that constitutes the new thread. It is important to</a:t>
            </a:r>
          </a:p>
          <a:p>
            <a:pPr marL="0" indent="0">
              <a:buNone/>
            </a:pPr>
            <a:r>
              <a:rPr lang="en-GB" sz="1600" dirty="0"/>
              <a:t>understand that run( ) can call other methods, use other classes, and declare variables, just like</a:t>
            </a:r>
          </a:p>
          <a:p>
            <a:pPr marL="0" indent="0">
              <a:buNone/>
            </a:pPr>
            <a:r>
              <a:rPr lang="en-GB" sz="1600" dirty="0"/>
              <a:t>the main thread can. The only difference is that run( ) establishes the entry point for another,</a:t>
            </a:r>
          </a:p>
          <a:p>
            <a:pPr marL="0" indent="0">
              <a:buNone/>
            </a:pPr>
            <a:r>
              <a:rPr lang="en-GB" sz="1600" dirty="0"/>
              <a:t>concurrent thread of execution within your program. This thread will end when run( )</a:t>
            </a:r>
          </a:p>
          <a:p>
            <a:pPr marL="0" indent="0">
              <a:buNone/>
            </a:pPr>
            <a:r>
              <a:rPr lang="en-GB" sz="1600" dirty="0"/>
              <a:t>returns.</a:t>
            </a:r>
            <a:endParaRPr lang="en-US" sz="1600" dirty="0"/>
          </a:p>
        </p:txBody>
      </p:sp>
    </p:spTree>
    <p:extLst>
      <p:ext uri="{BB962C8B-B14F-4D97-AF65-F5344CB8AC3E}">
        <p14:creationId xmlns:p14="http://schemas.microsoft.com/office/powerpoint/2010/main" val="9741465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normAutofit fontScale="85000" lnSpcReduction="10000"/>
          </a:bodyPr>
          <a:lstStyle/>
          <a:p>
            <a:r>
              <a:rPr lang="en-GB" dirty="0"/>
              <a:t>After you create a class that implements Runnable, you will instantiate an object of </a:t>
            </a:r>
            <a:r>
              <a:rPr lang="en-GB" dirty="0" smtClean="0"/>
              <a:t>type Thread </a:t>
            </a:r>
            <a:r>
              <a:rPr lang="en-GB" dirty="0"/>
              <a:t>from within that class. Thread defines several constructors. The one that we will </a:t>
            </a:r>
            <a:r>
              <a:rPr lang="en-GB" dirty="0" smtClean="0"/>
              <a:t>use is </a:t>
            </a:r>
            <a:r>
              <a:rPr lang="en-GB" dirty="0"/>
              <a:t>shown here:</a:t>
            </a:r>
          </a:p>
          <a:p>
            <a:r>
              <a:rPr lang="en-GB" dirty="0"/>
              <a:t>Thread(Runnable </a:t>
            </a:r>
            <a:r>
              <a:rPr lang="en-GB" dirty="0" err="1"/>
              <a:t>threadOb</a:t>
            </a:r>
            <a:r>
              <a:rPr lang="en-GB" dirty="0"/>
              <a:t>, String </a:t>
            </a:r>
            <a:r>
              <a:rPr lang="en-GB" dirty="0" err="1"/>
              <a:t>threadName</a:t>
            </a:r>
            <a:r>
              <a:rPr lang="en-GB" dirty="0"/>
              <a:t>)</a:t>
            </a:r>
          </a:p>
          <a:p>
            <a:r>
              <a:rPr lang="en-GB" dirty="0"/>
              <a:t>In this constructor, </a:t>
            </a:r>
            <a:r>
              <a:rPr lang="en-GB" dirty="0" err="1"/>
              <a:t>threadOb</a:t>
            </a:r>
            <a:r>
              <a:rPr lang="en-GB" dirty="0"/>
              <a:t> is an instance of a class that implements the </a:t>
            </a:r>
            <a:r>
              <a:rPr lang="en-GB" dirty="0" smtClean="0"/>
              <a:t>Runnable interface</a:t>
            </a:r>
            <a:r>
              <a:rPr lang="en-GB" dirty="0"/>
              <a:t>. This defines where execution of the thread will begin. The name of the </a:t>
            </a:r>
            <a:r>
              <a:rPr lang="en-GB" dirty="0" smtClean="0"/>
              <a:t>new thread </a:t>
            </a:r>
            <a:r>
              <a:rPr lang="en-GB" dirty="0"/>
              <a:t>is specified by </a:t>
            </a:r>
            <a:r>
              <a:rPr lang="en-GB" dirty="0" err="1"/>
              <a:t>threadName</a:t>
            </a:r>
            <a:r>
              <a:rPr lang="en-GB" dirty="0"/>
              <a:t>.</a:t>
            </a:r>
          </a:p>
          <a:p>
            <a:r>
              <a:rPr lang="en-GB" dirty="0"/>
              <a:t>After the new thread is created, it will not start running until you call its start( ) method</a:t>
            </a:r>
            <a:r>
              <a:rPr lang="en-GB" dirty="0" smtClean="0"/>
              <a:t>, which </a:t>
            </a:r>
            <a:r>
              <a:rPr lang="en-GB" dirty="0"/>
              <a:t>is declared within Thread. In essence, start( ) executes a call to run( ). The start( </a:t>
            </a:r>
            <a:r>
              <a:rPr lang="en-GB" dirty="0" smtClean="0"/>
              <a:t>) method </a:t>
            </a:r>
            <a:r>
              <a:rPr lang="en-GB" dirty="0"/>
              <a:t>is shown here:</a:t>
            </a:r>
          </a:p>
          <a:p>
            <a:r>
              <a:rPr lang="en-GB" dirty="0"/>
              <a:t>void start( )</a:t>
            </a:r>
            <a:endParaRPr lang="en-US" dirty="0"/>
          </a:p>
        </p:txBody>
      </p:sp>
    </p:spTree>
    <p:extLst>
      <p:ext uri="{BB962C8B-B14F-4D97-AF65-F5344CB8AC3E}">
        <p14:creationId xmlns:p14="http://schemas.microsoft.com/office/powerpoint/2010/main" val="27299255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3657600" cy="5745163"/>
          </a:xfrm>
        </p:spPr>
        <p:txBody>
          <a:bodyPr>
            <a:normAutofit fontScale="47500" lnSpcReduction="20000"/>
          </a:bodyPr>
          <a:lstStyle/>
          <a:p>
            <a:r>
              <a:rPr lang="en-GB" dirty="0"/>
              <a:t>Here is an example that creates a new thread and starts it running:</a:t>
            </a:r>
          </a:p>
          <a:p>
            <a:pPr marL="0" indent="0">
              <a:buNone/>
            </a:pPr>
            <a:r>
              <a:rPr lang="en-GB" dirty="0"/>
              <a:t>// Create a second thread.</a:t>
            </a:r>
          </a:p>
          <a:p>
            <a:pPr marL="0" indent="0">
              <a:buNone/>
            </a:pPr>
            <a:r>
              <a:rPr lang="en-GB" dirty="0"/>
              <a:t>class </a:t>
            </a:r>
            <a:r>
              <a:rPr lang="en-GB" dirty="0" err="1"/>
              <a:t>NewThread</a:t>
            </a:r>
            <a:r>
              <a:rPr lang="en-GB" dirty="0"/>
              <a:t> implements Runnable {</a:t>
            </a:r>
          </a:p>
          <a:p>
            <a:pPr marL="0" indent="0">
              <a:buNone/>
            </a:pPr>
            <a:r>
              <a:rPr lang="en-GB" dirty="0"/>
              <a:t> Thread t;</a:t>
            </a:r>
          </a:p>
          <a:p>
            <a:pPr marL="0" indent="0">
              <a:buNone/>
            </a:pPr>
            <a:r>
              <a:rPr lang="en-GB" dirty="0"/>
              <a:t> </a:t>
            </a:r>
            <a:r>
              <a:rPr lang="en-GB" dirty="0" err="1"/>
              <a:t>NewThread</a:t>
            </a:r>
            <a:r>
              <a:rPr lang="en-GB" dirty="0"/>
              <a:t>() {</a:t>
            </a:r>
          </a:p>
          <a:p>
            <a:pPr marL="0" indent="0">
              <a:buNone/>
            </a:pPr>
            <a:r>
              <a:rPr lang="en-GB" dirty="0"/>
              <a:t> // Create a new, second thread</a:t>
            </a:r>
          </a:p>
          <a:p>
            <a:pPr marL="0" indent="0">
              <a:buNone/>
            </a:pPr>
            <a:r>
              <a:rPr lang="en-GB" dirty="0"/>
              <a:t> t = new Thread(this, "Demo Thread");</a:t>
            </a:r>
          </a:p>
          <a:p>
            <a:pPr marL="0" indent="0">
              <a:buNone/>
            </a:pPr>
            <a:r>
              <a:rPr lang="en-GB" dirty="0"/>
              <a:t> </a:t>
            </a:r>
            <a:r>
              <a:rPr lang="en-GB" dirty="0" err="1"/>
              <a:t>System.out.println</a:t>
            </a:r>
            <a:r>
              <a:rPr lang="en-GB" dirty="0"/>
              <a:t>("Child thread: " + t);</a:t>
            </a:r>
          </a:p>
          <a:p>
            <a:pPr marL="0" indent="0">
              <a:buNone/>
            </a:pPr>
            <a:r>
              <a:rPr lang="en-GB" dirty="0"/>
              <a:t> </a:t>
            </a:r>
            <a:r>
              <a:rPr lang="en-GB" dirty="0" err="1"/>
              <a:t>t.start</a:t>
            </a:r>
            <a:r>
              <a:rPr lang="en-GB" dirty="0"/>
              <a:t>(); // Start the thread</a:t>
            </a:r>
          </a:p>
          <a:p>
            <a:pPr marL="0" indent="0">
              <a:buNone/>
            </a:pPr>
            <a:r>
              <a:rPr lang="en-GB" dirty="0"/>
              <a:t> }</a:t>
            </a:r>
          </a:p>
          <a:p>
            <a:pPr marL="0" indent="0">
              <a:buNone/>
            </a:pPr>
            <a:r>
              <a:rPr lang="en-GB" dirty="0"/>
              <a:t> // This is the entry point for the second thread.</a:t>
            </a:r>
          </a:p>
          <a:p>
            <a:pPr marL="0" indent="0">
              <a:buNone/>
            </a:pPr>
            <a:r>
              <a:rPr lang="en-GB" dirty="0"/>
              <a:t> public void run() {</a:t>
            </a:r>
          </a:p>
          <a:p>
            <a:pPr marL="0" indent="0">
              <a:buNone/>
            </a:pPr>
            <a:r>
              <a:rPr lang="en-GB" dirty="0"/>
              <a:t> try {</a:t>
            </a:r>
          </a:p>
          <a:p>
            <a:pPr marL="0" indent="0">
              <a:buNone/>
            </a:pPr>
            <a:r>
              <a:rPr lang="en-GB" dirty="0"/>
              <a:t> for(</a:t>
            </a:r>
            <a:r>
              <a:rPr lang="en-GB" dirty="0" err="1"/>
              <a:t>int</a:t>
            </a:r>
            <a:r>
              <a:rPr lang="en-GB" dirty="0"/>
              <a:t> i = 5; i &gt; 0; i--) {</a:t>
            </a:r>
          </a:p>
          <a:p>
            <a:pPr marL="0" indent="0">
              <a:buNone/>
            </a:pPr>
            <a:r>
              <a:rPr lang="en-GB" dirty="0"/>
              <a:t> </a:t>
            </a:r>
            <a:r>
              <a:rPr lang="en-GB" dirty="0" err="1"/>
              <a:t>System.out.println</a:t>
            </a:r>
            <a:r>
              <a:rPr lang="en-GB" dirty="0"/>
              <a:t>("Child Thread: " + i);</a:t>
            </a:r>
          </a:p>
          <a:p>
            <a:pPr marL="0" indent="0">
              <a:buNone/>
            </a:pPr>
            <a:r>
              <a:rPr lang="en-GB" dirty="0"/>
              <a:t> </a:t>
            </a:r>
            <a:r>
              <a:rPr lang="en-GB" dirty="0" err="1"/>
              <a:t>Thread.sleep</a:t>
            </a:r>
            <a:r>
              <a:rPr lang="en-GB" dirty="0"/>
              <a:t>(500);</a:t>
            </a:r>
          </a:p>
          <a:p>
            <a:pPr marL="0" indent="0">
              <a:buNone/>
            </a:pPr>
            <a:r>
              <a:rPr lang="en-GB" dirty="0"/>
              <a:t> }</a:t>
            </a:r>
          </a:p>
          <a:p>
            <a:pPr marL="0" indent="0">
              <a:buNone/>
            </a:pPr>
            <a:r>
              <a:rPr lang="en-GB" dirty="0"/>
              <a:t> } catch (</a:t>
            </a:r>
            <a:r>
              <a:rPr lang="en-GB" dirty="0" err="1"/>
              <a:t>InterruptedException</a:t>
            </a:r>
            <a:r>
              <a:rPr lang="en-GB" dirty="0"/>
              <a:t> e) {</a:t>
            </a:r>
          </a:p>
          <a:p>
            <a:pPr marL="0" indent="0">
              <a:buNone/>
            </a:pPr>
            <a:r>
              <a:rPr lang="en-GB" dirty="0"/>
              <a:t> </a:t>
            </a:r>
            <a:r>
              <a:rPr lang="en-GB" dirty="0" err="1"/>
              <a:t>System.out.println</a:t>
            </a:r>
            <a:r>
              <a:rPr lang="en-GB" dirty="0"/>
              <a:t>("Child interrupted.");</a:t>
            </a:r>
          </a:p>
          <a:p>
            <a:pPr marL="0" indent="0">
              <a:buNone/>
            </a:pPr>
            <a:r>
              <a:rPr lang="en-GB" dirty="0"/>
              <a:t> }</a:t>
            </a:r>
          </a:p>
          <a:p>
            <a:pPr marL="0" indent="0">
              <a:buNone/>
            </a:pPr>
            <a:r>
              <a:rPr lang="en-GB" dirty="0"/>
              <a:t> </a:t>
            </a:r>
            <a:r>
              <a:rPr lang="en-GB" dirty="0" err="1"/>
              <a:t>System.out.println</a:t>
            </a:r>
            <a:r>
              <a:rPr lang="en-GB" dirty="0"/>
              <a:t>("Exiting child thread.");</a:t>
            </a:r>
          </a:p>
          <a:p>
            <a:pPr marL="0" indent="0">
              <a:buNone/>
            </a:pPr>
            <a:r>
              <a:rPr lang="en-GB" dirty="0"/>
              <a:t> }</a:t>
            </a:r>
            <a:endParaRPr lang="en-US" dirty="0"/>
          </a:p>
        </p:txBody>
      </p:sp>
      <p:sp>
        <p:nvSpPr>
          <p:cNvPr id="4" name="TextBox 3"/>
          <p:cNvSpPr txBox="1"/>
          <p:nvPr/>
        </p:nvSpPr>
        <p:spPr>
          <a:xfrm>
            <a:off x="4648201" y="533400"/>
            <a:ext cx="3886200" cy="5201424"/>
          </a:xfrm>
          <a:prstGeom prst="rect">
            <a:avLst/>
          </a:prstGeom>
          <a:noFill/>
        </p:spPr>
        <p:txBody>
          <a:bodyPr wrap="square" rtlCol="0">
            <a:spAutoFit/>
          </a:bodyPr>
          <a:lstStyle/>
          <a:p>
            <a:r>
              <a:rPr lang="en-GB" sz="1600" dirty="0"/>
              <a:t>}</a:t>
            </a:r>
          </a:p>
          <a:p>
            <a:r>
              <a:rPr lang="en-GB" sz="1600" dirty="0"/>
              <a:t>class </a:t>
            </a:r>
            <a:r>
              <a:rPr lang="en-GB" sz="1600" dirty="0" err="1"/>
              <a:t>ThreadDemo</a:t>
            </a:r>
            <a:r>
              <a:rPr lang="en-GB" sz="1600" dirty="0"/>
              <a:t> {</a:t>
            </a:r>
          </a:p>
          <a:p>
            <a:r>
              <a:rPr lang="en-GB" sz="1600" dirty="0"/>
              <a:t> public static void main(String </a:t>
            </a:r>
            <a:r>
              <a:rPr lang="en-GB" sz="1600" dirty="0" err="1"/>
              <a:t>args</a:t>
            </a:r>
            <a:r>
              <a:rPr lang="en-GB" sz="1600" dirty="0"/>
              <a:t>[ ] ) {</a:t>
            </a:r>
          </a:p>
          <a:p>
            <a:r>
              <a:rPr lang="en-GB" sz="1600" dirty="0"/>
              <a:t> new </a:t>
            </a:r>
            <a:r>
              <a:rPr lang="en-GB" sz="1600" dirty="0" err="1"/>
              <a:t>NewThread</a:t>
            </a:r>
            <a:r>
              <a:rPr lang="en-GB" sz="1600" dirty="0"/>
              <a:t>(); // create a new thread</a:t>
            </a:r>
          </a:p>
          <a:p>
            <a:r>
              <a:rPr lang="en-GB" sz="1600" dirty="0"/>
              <a:t> try {</a:t>
            </a:r>
          </a:p>
          <a:p>
            <a:r>
              <a:rPr lang="en-GB" sz="1600" dirty="0"/>
              <a:t> for(</a:t>
            </a:r>
            <a:r>
              <a:rPr lang="en-GB" sz="1600" dirty="0" err="1"/>
              <a:t>int</a:t>
            </a:r>
            <a:r>
              <a:rPr lang="en-GB" sz="1600" dirty="0"/>
              <a:t> i = 5; i &gt; 0; i--) {</a:t>
            </a:r>
          </a:p>
          <a:p>
            <a:r>
              <a:rPr lang="en-GB" sz="1600" dirty="0"/>
              <a:t> </a:t>
            </a:r>
            <a:r>
              <a:rPr lang="en-GB" sz="1600" dirty="0" err="1"/>
              <a:t>System.out.println</a:t>
            </a:r>
            <a:r>
              <a:rPr lang="en-GB" sz="1600" dirty="0"/>
              <a:t>("Main Thread: " + i);</a:t>
            </a:r>
          </a:p>
          <a:p>
            <a:r>
              <a:rPr lang="en-GB" sz="1600" dirty="0"/>
              <a:t> </a:t>
            </a:r>
            <a:r>
              <a:rPr lang="en-GB" sz="1600" dirty="0" err="1"/>
              <a:t>Thread.sleep</a:t>
            </a:r>
            <a:r>
              <a:rPr lang="en-GB" sz="1600" dirty="0"/>
              <a:t>(1000);</a:t>
            </a:r>
          </a:p>
          <a:p>
            <a:r>
              <a:rPr lang="en-GB" sz="1600" dirty="0"/>
              <a:t> }</a:t>
            </a:r>
          </a:p>
          <a:p>
            <a:r>
              <a:rPr lang="en-GB" sz="1600" dirty="0"/>
              <a:t> } catch (</a:t>
            </a:r>
            <a:r>
              <a:rPr lang="en-GB" sz="1600" dirty="0" err="1"/>
              <a:t>InterruptedException</a:t>
            </a:r>
            <a:r>
              <a:rPr lang="en-GB" sz="1600" dirty="0"/>
              <a:t> e) {</a:t>
            </a:r>
          </a:p>
          <a:p>
            <a:r>
              <a:rPr lang="en-GB" sz="1600" dirty="0"/>
              <a:t> </a:t>
            </a:r>
            <a:r>
              <a:rPr lang="en-GB" sz="1600" dirty="0" err="1"/>
              <a:t>System.out.println</a:t>
            </a:r>
            <a:r>
              <a:rPr lang="en-GB" sz="1600" dirty="0"/>
              <a:t>("Main thread interrupted.");</a:t>
            </a:r>
          </a:p>
          <a:p>
            <a:r>
              <a:rPr lang="en-GB" sz="1600" dirty="0"/>
              <a:t> }</a:t>
            </a:r>
          </a:p>
          <a:p>
            <a:r>
              <a:rPr lang="en-GB" sz="1600" dirty="0"/>
              <a:t> </a:t>
            </a:r>
            <a:r>
              <a:rPr lang="en-GB" sz="1600" dirty="0" err="1"/>
              <a:t>System.out.println</a:t>
            </a:r>
            <a:r>
              <a:rPr lang="en-GB" sz="1600" dirty="0"/>
              <a:t>("Main thread exiting.");</a:t>
            </a:r>
          </a:p>
          <a:p>
            <a:r>
              <a:rPr lang="en-GB" sz="1600" dirty="0"/>
              <a:t> }</a:t>
            </a:r>
          </a:p>
          <a:p>
            <a:r>
              <a:rPr lang="en-GB" sz="1600" dirty="0"/>
              <a:t>}</a:t>
            </a:r>
          </a:p>
          <a:p>
            <a:r>
              <a:rPr lang="en-GB" sz="1600" dirty="0"/>
              <a:t>Inside </a:t>
            </a:r>
            <a:r>
              <a:rPr lang="en-GB" sz="1600" dirty="0" err="1"/>
              <a:t>NewThread’s</a:t>
            </a:r>
            <a:r>
              <a:rPr lang="en-GB" sz="1600" dirty="0"/>
              <a:t> constructor, a new Thread object is created by the following statement:</a:t>
            </a:r>
          </a:p>
          <a:p>
            <a:r>
              <a:rPr lang="en-GB" sz="1600" dirty="0"/>
              <a:t>t = new Thread(this, "Demo Thread");</a:t>
            </a:r>
            <a:endParaRPr lang="en-US" sz="1600" dirty="0"/>
          </a:p>
        </p:txBody>
      </p:sp>
    </p:spTree>
    <p:extLst>
      <p:ext uri="{BB962C8B-B14F-4D97-AF65-F5344CB8AC3E}">
        <p14:creationId xmlns:p14="http://schemas.microsoft.com/office/powerpoint/2010/main" val="23966627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47500" lnSpcReduction="20000"/>
          </a:bodyPr>
          <a:lstStyle/>
          <a:p>
            <a:r>
              <a:rPr lang="en-GB" dirty="0"/>
              <a:t>Passing this as the first argument indicates that you want the new thread to call the run( )</a:t>
            </a:r>
          </a:p>
          <a:p>
            <a:pPr marL="0" indent="0">
              <a:buNone/>
            </a:pPr>
            <a:r>
              <a:rPr lang="en-GB" dirty="0"/>
              <a:t>method on this object. Next, start( ) is called, which starts the thread of execution</a:t>
            </a:r>
          </a:p>
          <a:p>
            <a:pPr marL="0" indent="0">
              <a:buNone/>
            </a:pPr>
            <a:r>
              <a:rPr lang="en-GB" dirty="0"/>
              <a:t>beginning at the run( ) method. This causes the child thread’s for loop to begin. After</a:t>
            </a:r>
          </a:p>
          <a:p>
            <a:pPr marL="0" indent="0">
              <a:buNone/>
            </a:pPr>
            <a:r>
              <a:rPr lang="en-GB" dirty="0"/>
              <a:t>calling start( ), </a:t>
            </a:r>
            <a:r>
              <a:rPr lang="en-GB" dirty="0" err="1"/>
              <a:t>NewThread’s</a:t>
            </a:r>
            <a:r>
              <a:rPr lang="en-GB" dirty="0"/>
              <a:t> constructor returns to main( ). When the main thread</a:t>
            </a:r>
          </a:p>
          <a:p>
            <a:pPr marL="0" indent="0">
              <a:buNone/>
            </a:pPr>
            <a:r>
              <a:rPr lang="en-GB" dirty="0"/>
              <a:t>resumes, it enters its for loop. Both threads continue running, sharing the CPU in </a:t>
            </a:r>
            <a:r>
              <a:rPr lang="en-GB" dirty="0" err="1"/>
              <a:t>singlecore</a:t>
            </a:r>
            <a:r>
              <a:rPr lang="en-GB" dirty="0"/>
              <a:t> systems, until their loops finish. The output produced by this program is as follows.</a:t>
            </a:r>
          </a:p>
          <a:p>
            <a:pPr marL="0" indent="0">
              <a:buNone/>
            </a:pPr>
            <a:r>
              <a:rPr lang="en-GB" dirty="0"/>
              <a:t>(Your output may vary based upon the specific execution environment.)</a:t>
            </a:r>
          </a:p>
          <a:p>
            <a:pPr marL="0" indent="0">
              <a:buNone/>
            </a:pPr>
            <a:r>
              <a:rPr lang="en-GB" dirty="0"/>
              <a:t> Child thread: Thread[Demo Thread,5,main]</a:t>
            </a:r>
          </a:p>
          <a:p>
            <a:pPr marL="0" indent="0">
              <a:buNone/>
            </a:pPr>
            <a:r>
              <a:rPr lang="en-GB" dirty="0"/>
              <a:t> Main Thread: 5</a:t>
            </a:r>
          </a:p>
          <a:p>
            <a:pPr marL="0" indent="0">
              <a:buNone/>
            </a:pPr>
            <a:r>
              <a:rPr lang="en-GB" dirty="0"/>
              <a:t> Child Thread: 5</a:t>
            </a:r>
          </a:p>
          <a:p>
            <a:pPr marL="0" indent="0">
              <a:buNone/>
            </a:pPr>
            <a:r>
              <a:rPr lang="en-GB" dirty="0"/>
              <a:t> Child Thread: 4</a:t>
            </a:r>
          </a:p>
          <a:p>
            <a:pPr marL="0" indent="0">
              <a:buNone/>
            </a:pPr>
            <a:r>
              <a:rPr lang="en-GB" dirty="0"/>
              <a:t> Main Thread: 4</a:t>
            </a:r>
          </a:p>
          <a:p>
            <a:pPr marL="0" indent="0">
              <a:buNone/>
            </a:pPr>
            <a:r>
              <a:rPr lang="en-GB" dirty="0"/>
              <a:t> Child Thread: 3</a:t>
            </a:r>
          </a:p>
          <a:p>
            <a:pPr marL="0" indent="0">
              <a:buNone/>
            </a:pPr>
            <a:r>
              <a:rPr lang="en-GB" dirty="0"/>
              <a:t> Child Thread: 2</a:t>
            </a:r>
          </a:p>
          <a:p>
            <a:pPr marL="0" indent="0">
              <a:buNone/>
            </a:pPr>
            <a:r>
              <a:rPr lang="en-GB" dirty="0"/>
              <a:t> Main Thread: 3</a:t>
            </a:r>
          </a:p>
          <a:p>
            <a:pPr marL="0" indent="0">
              <a:buNone/>
            </a:pPr>
            <a:r>
              <a:rPr lang="en-GB" dirty="0"/>
              <a:t> Child Thread: 1</a:t>
            </a:r>
          </a:p>
          <a:p>
            <a:pPr marL="0" indent="0">
              <a:buNone/>
            </a:pPr>
            <a:r>
              <a:rPr lang="en-GB" dirty="0"/>
              <a:t> Exiting child thread.</a:t>
            </a:r>
          </a:p>
          <a:p>
            <a:pPr marL="0" indent="0">
              <a:buNone/>
            </a:pPr>
            <a:r>
              <a:rPr lang="en-GB" dirty="0"/>
              <a:t> Main Thread: 2</a:t>
            </a:r>
          </a:p>
          <a:p>
            <a:pPr marL="0" indent="0">
              <a:buNone/>
            </a:pPr>
            <a:r>
              <a:rPr lang="en-GB" dirty="0"/>
              <a:t> Main Thread: 1</a:t>
            </a:r>
          </a:p>
          <a:p>
            <a:pPr marL="0" indent="0">
              <a:buNone/>
            </a:pPr>
            <a:r>
              <a:rPr lang="en-GB" dirty="0"/>
              <a:t> Main thread exiting.</a:t>
            </a:r>
          </a:p>
          <a:p>
            <a:r>
              <a:rPr lang="en-GB" dirty="0"/>
              <a:t>As mentioned earlier, in a multithreaded program, often the main thread must be the</a:t>
            </a:r>
          </a:p>
          <a:p>
            <a:pPr marL="0" indent="0">
              <a:buNone/>
            </a:pPr>
            <a:r>
              <a:rPr lang="en-GB" dirty="0"/>
              <a:t>last thread to finish running</a:t>
            </a:r>
            <a:endParaRPr lang="en-US" dirty="0"/>
          </a:p>
        </p:txBody>
      </p:sp>
    </p:spTree>
    <p:extLst>
      <p:ext uri="{BB962C8B-B14F-4D97-AF65-F5344CB8AC3E}">
        <p14:creationId xmlns:p14="http://schemas.microsoft.com/office/powerpoint/2010/main" val="18972978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249362"/>
          </a:xfrm>
        </p:spPr>
        <p:txBody>
          <a:bodyPr>
            <a:noAutofit/>
          </a:bodyPr>
          <a:lstStyle/>
          <a:p>
            <a:r>
              <a:rPr lang="en-GB" sz="3600" dirty="0"/>
              <a:t>The Thread Class and the Runnable </a:t>
            </a:r>
            <a:r>
              <a:rPr lang="en-GB" sz="3600" dirty="0" smtClean="0"/>
              <a:t>Interface</a:t>
            </a:r>
            <a:endParaRPr lang="en-US" sz="3600" dirty="0"/>
          </a:p>
        </p:txBody>
      </p:sp>
      <p:sp>
        <p:nvSpPr>
          <p:cNvPr id="3" name="Content Placeholder 2"/>
          <p:cNvSpPr>
            <a:spLocks noGrp="1"/>
          </p:cNvSpPr>
          <p:nvPr>
            <p:ph idx="1"/>
          </p:nvPr>
        </p:nvSpPr>
        <p:spPr/>
        <p:txBody>
          <a:bodyPr>
            <a:normAutofit fontScale="85000" lnSpcReduction="10000"/>
          </a:bodyPr>
          <a:lstStyle/>
          <a:p>
            <a:r>
              <a:rPr lang="en-GB" dirty="0" smtClean="0"/>
              <a:t>Java’s </a:t>
            </a:r>
            <a:r>
              <a:rPr lang="en-GB" dirty="0"/>
              <a:t>multithreading system is built upon the Thread class, its methods, and its </a:t>
            </a:r>
            <a:r>
              <a:rPr lang="en-GB" dirty="0" smtClean="0"/>
              <a:t>companion interface</a:t>
            </a:r>
            <a:r>
              <a:rPr lang="en-GB" dirty="0"/>
              <a:t>, Runnable. Thread encapsulates a thread of execution. Since you can’t </a:t>
            </a:r>
            <a:r>
              <a:rPr lang="en-GB" dirty="0" smtClean="0"/>
              <a:t>directly refer </a:t>
            </a:r>
            <a:r>
              <a:rPr lang="en-GB" dirty="0"/>
              <a:t>to the ethereal state of a running thread, you will deal with it through its proxy, </a:t>
            </a:r>
            <a:r>
              <a:rPr lang="en-GB" dirty="0" smtClean="0"/>
              <a:t>the Thread </a:t>
            </a:r>
            <a:r>
              <a:rPr lang="en-GB" dirty="0"/>
              <a:t>instance that spawned it. To create a new thread, your program will either extend</a:t>
            </a:r>
          </a:p>
          <a:p>
            <a:r>
              <a:rPr lang="en-GB" dirty="0"/>
              <a:t>Thread or implement the Runnable interface.</a:t>
            </a:r>
          </a:p>
          <a:p>
            <a:r>
              <a:rPr lang="en-GB" dirty="0"/>
              <a:t>The Thread class defines several methods that help manage threads. Several of </a:t>
            </a:r>
            <a:r>
              <a:rPr lang="en-GB" dirty="0" smtClean="0"/>
              <a:t>those used </a:t>
            </a:r>
            <a:r>
              <a:rPr lang="en-GB" dirty="0"/>
              <a:t>in this chapter are shown here:</a:t>
            </a:r>
            <a:endParaRPr lang="en-US" dirty="0"/>
          </a:p>
        </p:txBody>
      </p:sp>
    </p:spTree>
    <p:extLst>
      <p:ext uri="{BB962C8B-B14F-4D97-AF65-F5344CB8AC3E}">
        <p14:creationId xmlns:p14="http://schemas.microsoft.com/office/powerpoint/2010/main" val="37951740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533400"/>
            <a:ext cx="8099251" cy="5029200"/>
          </a:xfrm>
        </p:spPr>
      </p:pic>
    </p:spTree>
    <p:extLst>
      <p:ext uri="{BB962C8B-B14F-4D97-AF65-F5344CB8AC3E}">
        <p14:creationId xmlns:p14="http://schemas.microsoft.com/office/powerpoint/2010/main" val="19409306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074492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GB" b="1" dirty="0"/>
              <a:t>Byte Streams and Character </a:t>
            </a:r>
            <a:r>
              <a:rPr lang="en-GB" b="1" dirty="0" smtClean="0"/>
              <a:t>Streams</a:t>
            </a:r>
            <a:endParaRPr lang="en-US" dirty="0"/>
          </a:p>
        </p:txBody>
      </p:sp>
      <p:sp>
        <p:nvSpPr>
          <p:cNvPr id="3" name="Content Placeholder 2"/>
          <p:cNvSpPr>
            <a:spLocks noGrp="1"/>
          </p:cNvSpPr>
          <p:nvPr>
            <p:ph idx="1"/>
          </p:nvPr>
        </p:nvSpPr>
        <p:spPr>
          <a:xfrm>
            <a:off x="457200" y="1219200"/>
            <a:ext cx="8229600" cy="5410200"/>
          </a:xfrm>
        </p:spPr>
        <p:txBody>
          <a:bodyPr>
            <a:noAutofit/>
          </a:bodyPr>
          <a:lstStyle/>
          <a:p>
            <a:r>
              <a:rPr lang="en-GB" sz="2000" dirty="0" smtClean="0"/>
              <a:t>Java </a:t>
            </a:r>
            <a:r>
              <a:rPr lang="en-GB" sz="2000" dirty="0"/>
              <a:t>defines two types of streams: byte and character. </a:t>
            </a:r>
            <a:r>
              <a:rPr lang="en-GB" sz="2000" i="1" dirty="0"/>
              <a:t>Byte streams </a:t>
            </a:r>
            <a:r>
              <a:rPr lang="en-GB" sz="2000" dirty="0"/>
              <a:t>provide a </a:t>
            </a:r>
            <a:r>
              <a:rPr lang="en-GB" sz="2000" dirty="0" smtClean="0"/>
              <a:t>convenient means </a:t>
            </a:r>
            <a:r>
              <a:rPr lang="en-GB" sz="2000" dirty="0"/>
              <a:t>for handling input and output of bytes. Byte streams are used, for example, </a:t>
            </a:r>
            <a:r>
              <a:rPr lang="en-GB" sz="2000" dirty="0" smtClean="0"/>
              <a:t>when reading </a:t>
            </a:r>
            <a:r>
              <a:rPr lang="en-GB" sz="2000" dirty="0"/>
              <a:t>or writing binary data. </a:t>
            </a:r>
            <a:r>
              <a:rPr lang="en-GB" sz="2000" i="1" dirty="0"/>
              <a:t>Character streams </a:t>
            </a:r>
            <a:r>
              <a:rPr lang="en-GB" sz="2000" dirty="0"/>
              <a:t>provide a convenient means for </a:t>
            </a:r>
            <a:r>
              <a:rPr lang="en-GB" sz="2000" dirty="0" smtClean="0"/>
              <a:t>handling input </a:t>
            </a:r>
            <a:r>
              <a:rPr lang="en-GB" sz="2000" dirty="0"/>
              <a:t>and output of characters. They use Unicode and, therefore, can be internationalized</a:t>
            </a:r>
            <a:r>
              <a:rPr lang="en-GB" sz="2000" dirty="0" smtClean="0"/>
              <a:t>. Also</a:t>
            </a:r>
            <a:r>
              <a:rPr lang="en-GB" sz="2000" dirty="0"/>
              <a:t>, in some cases, character streams are more efficient than byte streams.</a:t>
            </a:r>
          </a:p>
          <a:p>
            <a:r>
              <a:rPr lang="en-GB" sz="2000" dirty="0"/>
              <a:t>The original version of Java (Java 1.0) did not include character streams and, thus, </a:t>
            </a:r>
            <a:r>
              <a:rPr lang="en-GB" sz="2000" dirty="0" smtClean="0"/>
              <a:t>all I/O </a:t>
            </a:r>
            <a:r>
              <a:rPr lang="en-GB" sz="2000" dirty="0"/>
              <a:t>was byte-oriented. Character streams were added by Java 1.1, and certain </a:t>
            </a:r>
            <a:r>
              <a:rPr lang="en-GB" sz="2000" dirty="0" smtClean="0"/>
              <a:t>byte- oriented classes </a:t>
            </a:r>
            <a:r>
              <a:rPr lang="en-GB" sz="2000" dirty="0"/>
              <a:t>and methods were deprecated. Although old code that doesn’t use character </a:t>
            </a:r>
            <a:r>
              <a:rPr lang="en-GB" sz="2000" dirty="0" smtClean="0"/>
              <a:t>streams is </a:t>
            </a:r>
            <a:r>
              <a:rPr lang="en-GB" sz="2000" dirty="0"/>
              <a:t>becoming increasingly rare, it may still be encountered from time to time. As a </a:t>
            </a:r>
            <a:r>
              <a:rPr lang="en-GB" sz="2000" dirty="0" smtClean="0"/>
              <a:t>general rule</a:t>
            </a:r>
            <a:r>
              <a:rPr lang="en-GB" sz="2000" dirty="0"/>
              <a:t>, old code should be updated to take advantage of character streams where appropriate</a:t>
            </a:r>
            <a:r>
              <a:rPr lang="en-GB" sz="2000" dirty="0" smtClean="0"/>
              <a:t>. One </a:t>
            </a:r>
            <a:r>
              <a:rPr lang="en-GB" sz="2000" dirty="0"/>
              <a:t>other point: at the lowest level, all I/O is still byte-oriented. The </a:t>
            </a:r>
            <a:r>
              <a:rPr lang="en-GB" sz="2000" dirty="0" smtClean="0"/>
              <a:t>character-based streams </a:t>
            </a:r>
            <a:r>
              <a:rPr lang="en-GB" sz="2000" dirty="0"/>
              <a:t>simply provide a convenient and efficient means for handling characters.</a:t>
            </a:r>
            <a:endParaRPr lang="en-US" sz="2000" dirty="0"/>
          </a:p>
        </p:txBody>
      </p:sp>
    </p:spTree>
    <p:extLst>
      <p:ext uri="{BB962C8B-B14F-4D97-AF65-F5344CB8AC3E}">
        <p14:creationId xmlns:p14="http://schemas.microsoft.com/office/powerpoint/2010/main" val="3439907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t>Byte </a:t>
            </a:r>
            <a:r>
              <a:rPr lang="en-GB" b="1" dirty="0" smtClean="0"/>
              <a:t>Stream</a:t>
            </a:r>
            <a:endParaRPr lang="en-US" dirty="0"/>
          </a:p>
        </p:txBody>
      </p:sp>
      <p:sp>
        <p:nvSpPr>
          <p:cNvPr id="3" name="Content Placeholder 2"/>
          <p:cNvSpPr>
            <a:spLocks noGrp="1"/>
          </p:cNvSpPr>
          <p:nvPr>
            <p:ph idx="1"/>
          </p:nvPr>
        </p:nvSpPr>
        <p:spPr/>
        <p:txBody>
          <a:bodyPr>
            <a:normAutofit/>
          </a:bodyPr>
          <a:lstStyle/>
          <a:p>
            <a:r>
              <a:rPr lang="en-GB" dirty="0" smtClean="0"/>
              <a:t>Byte </a:t>
            </a:r>
            <a:r>
              <a:rPr lang="en-GB" dirty="0"/>
              <a:t>stream is used to read and write a single byte (8 bits) of data</a:t>
            </a:r>
            <a:r>
              <a:rPr lang="en-GB" dirty="0" smtClean="0"/>
              <a:t>. All </a:t>
            </a:r>
            <a:r>
              <a:rPr lang="en-GB" dirty="0"/>
              <a:t>byte stream classes are derived from base abstract </a:t>
            </a:r>
            <a:r>
              <a:rPr lang="en-GB" dirty="0" smtClean="0"/>
              <a:t>classes called</a:t>
            </a:r>
            <a:r>
              <a:rPr lang="en-GB" dirty="0"/>
              <a:t> InputStream and OutputStream.</a:t>
            </a:r>
          </a:p>
          <a:p>
            <a:r>
              <a:rPr lang="en-GB" dirty="0" smtClean="0"/>
              <a:t>Java </a:t>
            </a:r>
            <a:r>
              <a:rPr lang="en-GB" dirty="0"/>
              <a:t>InputStream Class</a:t>
            </a:r>
          </a:p>
          <a:p>
            <a:r>
              <a:rPr lang="en-GB" dirty="0"/>
              <a:t>Java OutputStream Class</a:t>
            </a:r>
          </a:p>
          <a:p>
            <a:endParaRPr lang="en-US" dirty="0"/>
          </a:p>
        </p:txBody>
      </p:sp>
    </p:spTree>
    <p:extLst>
      <p:ext uri="{BB962C8B-B14F-4D97-AF65-F5344CB8AC3E}">
        <p14:creationId xmlns:p14="http://schemas.microsoft.com/office/powerpoint/2010/main" val="1739434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r="5725"/>
          <a:stretch/>
        </p:blipFill>
        <p:spPr>
          <a:xfrm>
            <a:off x="152400" y="0"/>
            <a:ext cx="8111836" cy="5741168"/>
          </a:xfrm>
        </p:spPr>
      </p:pic>
      <p:sp>
        <p:nvSpPr>
          <p:cNvPr id="5" name="TextBox 4"/>
          <p:cNvSpPr txBox="1"/>
          <p:nvPr/>
        </p:nvSpPr>
        <p:spPr>
          <a:xfrm>
            <a:off x="304800" y="5692307"/>
            <a:ext cx="8680133" cy="1200329"/>
          </a:xfrm>
          <a:prstGeom prst="rect">
            <a:avLst/>
          </a:prstGeom>
          <a:noFill/>
        </p:spPr>
        <p:txBody>
          <a:bodyPr wrap="none" rtlCol="0">
            <a:spAutoFit/>
          </a:bodyPr>
          <a:lstStyle/>
          <a:p>
            <a:r>
              <a:rPr lang="en-GB" dirty="0"/>
              <a:t>The abstract classes </a:t>
            </a:r>
            <a:r>
              <a:rPr lang="en-GB" b="1" dirty="0"/>
              <a:t>InputStream </a:t>
            </a:r>
            <a:r>
              <a:rPr lang="en-GB" dirty="0"/>
              <a:t>and </a:t>
            </a:r>
            <a:r>
              <a:rPr lang="en-GB" b="1" dirty="0"/>
              <a:t>OutputStream </a:t>
            </a:r>
            <a:r>
              <a:rPr lang="en-GB" dirty="0"/>
              <a:t>define several key methods that</a:t>
            </a:r>
          </a:p>
          <a:p>
            <a:r>
              <a:rPr lang="en-GB" dirty="0"/>
              <a:t>the other stream classes implement. Two of the most important are </a:t>
            </a:r>
            <a:r>
              <a:rPr lang="en-GB" b="1" dirty="0"/>
              <a:t>read( ) </a:t>
            </a:r>
            <a:r>
              <a:rPr lang="en-GB" dirty="0"/>
              <a:t>and </a:t>
            </a:r>
            <a:r>
              <a:rPr lang="en-GB" b="1" dirty="0"/>
              <a:t>write( )</a:t>
            </a:r>
            <a:r>
              <a:rPr lang="en-GB" dirty="0"/>
              <a:t>,</a:t>
            </a:r>
          </a:p>
          <a:p>
            <a:r>
              <a:rPr lang="en-GB" dirty="0"/>
              <a:t>which, respectively, read and write bytes of data. Each has a form that is abstract and must</a:t>
            </a:r>
          </a:p>
          <a:p>
            <a:r>
              <a:rPr lang="en-GB" dirty="0"/>
              <a:t>be overridden by derived stream classes.</a:t>
            </a:r>
            <a:endParaRPr lang="en-US" dirty="0"/>
          </a:p>
        </p:txBody>
      </p:sp>
    </p:spTree>
    <p:extLst>
      <p:ext uri="{BB962C8B-B14F-4D97-AF65-F5344CB8AC3E}">
        <p14:creationId xmlns:p14="http://schemas.microsoft.com/office/powerpoint/2010/main" val="748957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r>
              <a:rPr lang="en-GB" sz="2000" b="1" dirty="0"/>
              <a:t>InputStream</a:t>
            </a:r>
          </a:p>
          <a:p>
            <a:r>
              <a:rPr lang="en-GB" sz="2000" dirty="0"/>
              <a:t>Java application uses an input stream to read data from a source; it may be a file, an array, peripheral device or socket</a:t>
            </a:r>
            <a:r>
              <a:rPr lang="en-GB" sz="2000" dirty="0" smtClean="0"/>
              <a:t>.</a:t>
            </a:r>
          </a:p>
          <a:p>
            <a:r>
              <a:rPr lang="en-GB" sz="2000" b="1" dirty="0"/>
              <a:t>OutputStream</a:t>
            </a:r>
          </a:p>
          <a:p>
            <a:r>
              <a:rPr lang="en-GB" sz="2000" dirty="0"/>
              <a:t>Java application uses an output stream to write data to a destination; it may be a file, an array, peripheral device or socket</a:t>
            </a:r>
            <a:r>
              <a:rPr lang="en-GB" sz="2000" dirty="0" smtClean="0"/>
              <a:t>.</a:t>
            </a:r>
            <a:endParaRPr lang="en-GB" sz="2000" dirty="0"/>
          </a:p>
          <a:p>
            <a:r>
              <a:rPr lang="en-GB" sz="2000" dirty="0" smtClean="0"/>
              <a:t>Let's </a:t>
            </a:r>
            <a:r>
              <a:rPr lang="en-GB" sz="2000" dirty="0"/>
              <a:t>understand the working of Java OutputStream and InputStream by the figure given below.</a:t>
            </a:r>
          </a:p>
          <a:p>
            <a:pPr marL="0" indent="0">
              <a:buNone/>
            </a:pPr>
            <a:endParaRPr lang="en-GB" sz="20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428999"/>
            <a:ext cx="8540875" cy="271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74008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Character </a:t>
            </a:r>
            <a:r>
              <a:rPr lang="en-GB" dirty="0" smtClean="0"/>
              <a:t>Stream</a:t>
            </a:r>
            <a:endParaRPr lang="en-US" dirty="0"/>
          </a:p>
        </p:txBody>
      </p:sp>
      <p:sp>
        <p:nvSpPr>
          <p:cNvPr id="3" name="Content Placeholder 2"/>
          <p:cNvSpPr>
            <a:spLocks noGrp="1"/>
          </p:cNvSpPr>
          <p:nvPr>
            <p:ph idx="1"/>
          </p:nvPr>
        </p:nvSpPr>
        <p:spPr/>
        <p:txBody>
          <a:bodyPr>
            <a:normAutofit/>
          </a:bodyPr>
          <a:lstStyle/>
          <a:p>
            <a:r>
              <a:rPr lang="en-GB" dirty="0" smtClean="0"/>
              <a:t>Character </a:t>
            </a:r>
            <a:r>
              <a:rPr lang="en-GB" dirty="0"/>
              <a:t>stream is used to read and write a single character of data</a:t>
            </a:r>
            <a:r>
              <a:rPr lang="en-GB" dirty="0" smtClean="0"/>
              <a:t>. All </a:t>
            </a:r>
            <a:r>
              <a:rPr lang="en-GB" dirty="0"/>
              <a:t>the character stream classes are derived from base abstract classes Reader and Writer</a:t>
            </a:r>
            <a:r>
              <a:rPr lang="en-GB" dirty="0" smtClean="0"/>
              <a:t>.</a:t>
            </a:r>
            <a:endParaRPr lang="en-GB" dirty="0"/>
          </a:p>
          <a:p>
            <a:r>
              <a:rPr lang="en-GB" dirty="0"/>
              <a:t>Java Reader Class</a:t>
            </a:r>
          </a:p>
          <a:p>
            <a:r>
              <a:rPr lang="en-GB" dirty="0"/>
              <a:t>Java Writer Class</a:t>
            </a:r>
            <a:endParaRPr lang="en-US" dirty="0"/>
          </a:p>
        </p:txBody>
      </p:sp>
    </p:spTree>
    <p:extLst>
      <p:ext uri="{BB962C8B-B14F-4D97-AF65-F5344CB8AC3E}">
        <p14:creationId xmlns:p14="http://schemas.microsoft.com/office/powerpoint/2010/main" val="14967953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578</TotalTime>
  <Words>4325</Words>
  <Application>Microsoft Office PowerPoint</Application>
  <PresentationFormat>On-screen Show (4:3)</PresentationFormat>
  <Paragraphs>436</Paragraphs>
  <Slides>48</Slides>
  <Notes>0</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Office Theme</vt:lpstr>
      <vt:lpstr>UNIT 6 </vt:lpstr>
      <vt:lpstr>Topics</vt:lpstr>
      <vt:lpstr>Streams</vt:lpstr>
      <vt:lpstr>Java I/O Streams</vt:lpstr>
      <vt:lpstr>Byte Streams and Character Streams</vt:lpstr>
      <vt:lpstr>Byte Stream</vt:lpstr>
      <vt:lpstr>PowerPoint Presentation</vt:lpstr>
      <vt:lpstr>PowerPoint Presentation</vt:lpstr>
      <vt:lpstr>Character Stream</vt:lpstr>
      <vt:lpstr>PowerPoint Presentation</vt:lpstr>
      <vt:lpstr>Java Reader Class</vt:lpstr>
      <vt:lpstr>Java Writer Class</vt:lpstr>
      <vt:lpstr>The Predefined Streams</vt:lpstr>
      <vt:lpstr>Reading Console Input</vt:lpstr>
      <vt:lpstr>Using the Console Class</vt:lpstr>
      <vt:lpstr>PowerPoint Presentation</vt:lpstr>
      <vt:lpstr>How to Read Character in Java</vt:lpstr>
      <vt:lpstr>PowerPoint Presentation</vt:lpstr>
      <vt:lpstr>How to take String input in Java</vt:lpstr>
      <vt:lpstr>Writing console output</vt:lpstr>
      <vt:lpstr>The PrintWriter Class</vt:lpstr>
      <vt:lpstr>PowerPoint Presentation</vt:lpstr>
      <vt:lpstr>Reading and Writing Files</vt:lpstr>
      <vt:lpstr>PowerPoint Presentation</vt:lpstr>
      <vt:lpstr>PowerPoint Presentation</vt:lpstr>
      <vt:lpstr>PowerPoint Presentation</vt:lpstr>
      <vt:lpstr>What is Applet? </vt:lpstr>
      <vt:lpstr>Life cycle of an applet </vt:lpstr>
      <vt:lpstr>PowerPoint Presentation</vt:lpstr>
      <vt:lpstr>PowerPoint Presentation</vt:lpstr>
      <vt:lpstr>PowerPoint Presentation</vt:lpstr>
      <vt:lpstr>What is Thread in java</vt:lpstr>
      <vt:lpstr>Java Thread class</vt:lpstr>
      <vt:lpstr>Multithreading in Java</vt:lpstr>
      <vt:lpstr>Advantages of Java Multithreading</vt:lpstr>
      <vt:lpstr>Multitasking</vt:lpstr>
      <vt:lpstr>Life cycle of a Thread (Thread States)</vt:lpstr>
      <vt:lpstr>Explanation of Different Thread States</vt:lpstr>
      <vt:lpstr>PowerPoint Presentation</vt:lpstr>
      <vt:lpstr>PowerPoint Presentation</vt:lpstr>
      <vt:lpstr>The following diagram shows the different states involved in the life cycle of a thread.</vt:lpstr>
      <vt:lpstr>Creating a Thread</vt:lpstr>
      <vt:lpstr>PowerPoint Presentation</vt:lpstr>
      <vt:lpstr>PowerPoint Presentation</vt:lpstr>
      <vt:lpstr>PowerPoint Presentation</vt:lpstr>
      <vt:lpstr>The Thread Class and the Runnable Interface</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6 </dc:title>
  <dc:creator>ycce</dc:creator>
  <cp:lastModifiedBy>ycce</cp:lastModifiedBy>
  <cp:revision>69</cp:revision>
  <dcterms:created xsi:type="dcterms:W3CDTF">2006-08-16T00:00:00Z</dcterms:created>
  <dcterms:modified xsi:type="dcterms:W3CDTF">2021-12-22T07:03:03Z</dcterms:modified>
</cp:coreProperties>
</file>