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4" r:id="rId3"/>
    <p:sldId id="301" r:id="rId4"/>
    <p:sldId id="257" r:id="rId5"/>
    <p:sldId id="258" r:id="rId6"/>
    <p:sldId id="259" r:id="rId7"/>
    <p:sldId id="260" r:id="rId8"/>
    <p:sldId id="261" r:id="rId9"/>
    <p:sldId id="262" r:id="rId10"/>
    <p:sldId id="263" r:id="rId11"/>
    <p:sldId id="264" r:id="rId12"/>
    <p:sldId id="265" r:id="rId13"/>
    <p:sldId id="266" r:id="rId14"/>
    <p:sldId id="267" r:id="rId15"/>
    <p:sldId id="269" r:id="rId16"/>
    <p:sldId id="275" r:id="rId17"/>
    <p:sldId id="272" r:id="rId18"/>
    <p:sldId id="270" r:id="rId19"/>
    <p:sldId id="276" r:id="rId20"/>
    <p:sldId id="268" r:id="rId21"/>
    <p:sldId id="271" r:id="rId22"/>
    <p:sldId id="303" r:id="rId23"/>
    <p:sldId id="304" r:id="rId24"/>
    <p:sldId id="305" r:id="rId25"/>
    <p:sldId id="273" r:id="rId26"/>
    <p:sldId id="277" r:id="rId27"/>
    <p:sldId id="278" r:id="rId28"/>
    <p:sldId id="279" r:id="rId29"/>
    <p:sldId id="280" r:id="rId30"/>
    <p:sldId id="281" r:id="rId31"/>
    <p:sldId id="282" r:id="rId32"/>
    <p:sldId id="283" r:id="rId33"/>
    <p:sldId id="302"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57" autoAdjust="0"/>
  </p:normalViewPr>
  <p:slideViewPr>
    <p:cSldViewPr snapToGrid="0">
      <p:cViewPr>
        <p:scale>
          <a:sx n="80" d="100"/>
          <a:sy n="80" d="100"/>
        </p:scale>
        <p:origin x="378" y="-3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79C97-2E73-48CE-BE66-3F91AF602CF6}"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06058-C42E-482F-8300-FF7201FE9934}" type="slidenum">
              <a:rPr lang="en-US" smtClean="0"/>
              <a:t>‹#›</a:t>
            </a:fld>
            <a:endParaRPr lang="en-US"/>
          </a:p>
        </p:txBody>
      </p:sp>
    </p:spTree>
    <p:extLst>
      <p:ext uri="{BB962C8B-B14F-4D97-AF65-F5344CB8AC3E}">
        <p14:creationId xmlns:p14="http://schemas.microsoft.com/office/powerpoint/2010/main" val="253774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65FE00-2F61-43C7-AFD2-27377CBB91B3}" type="slidenum">
              <a:rPr lang="en-CA" altLang="en-US"/>
              <a:pPr eaLnBrk="1" hangingPunct="1"/>
              <a:t>26</a:t>
            </a:fld>
            <a:endParaRPr lang="en-CA"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8785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9BBF6F-AE40-4157-9D29-9BE0CFAB9385}" type="slidenum">
              <a:rPr lang="en-CA" altLang="en-US"/>
              <a:pPr eaLnBrk="1" hangingPunct="1"/>
              <a:t>39</a:t>
            </a:fld>
            <a:endParaRPr lang="en-CA"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67011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3784F5-5FEC-4E78-B360-DF159FEC6139}" type="slidenum">
              <a:rPr lang="en-CA" altLang="en-US"/>
              <a:pPr eaLnBrk="1" hangingPunct="1"/>
              <a:t>40</a:t>
            </a:fld>
            <a:endParaRPr lang="en-CA"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6158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D62040-589A-4E29-83A4-FAFCD2C1C8B2}" type="slidenum">
              <a:rPr lang="en-CA" altLang="en-US"/>
              <a:pPr eaLnBrk="1" hangingPunct="1"/>
              <a:t>27</a:t>
            </a:fld>
            <a:endParaRPr lang="en-CA"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0437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6BE5CD-25BC-4EEE-95F2-E19FF12FDD32}" type="slidenum">
              <a:rPr lang="en-CA" altLang="en-US"/>
              <a:pPr eaLnBrk="1" hangingPunct="1"/>
              <a:t>28</a:t>
            </a:fld>
            <a:endParaRPr lang="en-CA"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3451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596AFF-2B61-4574-8F51-ACF3F562BDD9}" type="slidenum">
              <a:rPr lang="en-CA" altLang="en-US"/>
              <a:pPr eaLnBrk="1" hangingPunct="1"/>
              <a:t>29</a:t>
            </a:fld>
            <a:endParaRPr lang="en-CA"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1304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75CCCB-76C2-4C42-9608-7FECF681F372}" type="slidenum">
              <a:rPr lang="en-CA" altLang="en-US"/>
              <a:pPr eaLnBrk="1" hangingPunct="1"/>
              <a:t>30</a:t>
            </a:fld>
            <a:endParaRPr lang="en-CA"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8201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3BA5CD-347D-481F-B96D-0FA5458DE8A0}" type="slidenum">
              <a:rPr lang="en-CA" altLang="en-US"/>
              <a:pPr eaLnBrk="1" hangingPunct="1"/>
              <a:t>31</a:t>
            </a:fld>
            <a:endParaRPr lang="en-CA"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4296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9B34A6-E9BA-4E46-815D-DD23A246C0D1}" type="slidenum">
              <a:rPr lang="en-CA" altLang="en-US"/>
              <a:pPr eaLnBrk="1" hangingPunct="1"/>
              <a:t>32</a:t>
            </a:fld>
            <a:endParaRPr lang="en-CA"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5932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9A84CB-9CCC-469E-9971-BEA0565BC1DF}" type="slidenum">
              <a:rPr lang="en-CA" altLang="en-US"/>
              <a:pPr eaLnBrk="1" hangingPunct="1"/>
              <a:t>34</a:t>
            </a:fld>
            <a:endParaRPr lang="en-CA"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1684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7C5F73-720D-4C2F-993C-BEA4060B43CE}" type="slidenum">
              <a:rPr lang="en-CA" altLang="en-US"/>
              <a:pPr eaLnBrk="1" hangingPunct="1"/>
              <a:t>38</a:t>
            </a:fld>
            <a:endParaRPr lang="en-CA"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7510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4E1D7A-6824-4CF9-AC8A-A11C61CE535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219271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E1D7A-6824-4CF9-AC8A-A11C61CE535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283484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E1D7A-6824-4CF9-AC8A-A11C61CE535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127099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E1D7A-6824-4CF9-AC8A-A11C61CE535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183575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E1D7A-6824-4CF9-AC8A-A11C61CE5356}"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30218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4E1D7A-6824-4CF9-AC8A-A11C61CE535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194028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4E1D7A-6824-4CF9-AC8A-A11C61CE5356}"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299281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4E1D7A-6824-4CF9-AC8A-A11C61CE5356}"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29404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E1D7A-6824-4CF9-AC8A-A11C61CE5356}"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8961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E1D7A-6824-4CF9-AC8A-A11C61CE535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422275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4E1D7A-6824-4CF9-AC8A-A11C61CE5356}"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DC77E-7AA2-45AB-8A81-0D1B069B4C83}" type="slidenum">
              <a:rPr lang="en-US" smtClean="0"/>
              <a:t>‹#›</a:t>
            </a:fld>
            <a:endParaRPr lang="en-US"/>
          </a:p>
        </p:txBody>
      </p:sp>
    </p:spTree>
    <p:extLst>
      <p:ext uri="{BB962C8B-B14F-4D97-AF65-F5344CB8AC3E}">
        <p14:creationId xmlns:p14="http://schemas.microsoft.com/office/powerpoint/2010/main" val="218484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E1D7A-6824-4CF9-AC8A-A11C61CE5356}" type="datetimeFigureOut">
              <a:rPr lang="en-US" smtClean="0"/>
              <a:t>10/8/2021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DC77E-7AA2-45AB-8A81-0D1B069B4C83}" type="slidenum">
              <a:rPr lang="en-US" smtClean="0"/>
              <a:t>‹#›</a:t>
            </a:fld>
            <a:endParaRPr lang="en-US"/>
          </a:p>
        </p:txBody>
      </p:sp>
    </p:spTree>
    <p:extLst>
      <p:ext uri="{BB962C8B-B14F-4D97-AF65-F5344CB8AC3E}">
        <p14:creationId xmlns:p14="http://schemas.microsoft.com/office/powerpoint/2010/main" val="158184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p>
        </p:txBody>
      </p:sp>
      <p:sp>
        <p:nvSpPr>
          <p:cNvPr id="3" name="Subtitle 2"/>
          <p:cNvSpPr>
            <a:spLocks noGrp="1"/>
          </p:cNvSpPr>
          <p:nvPr>
            <p:ph type="subTitle" idx="1"/>
          </p:nvPr>
        </p:nvSpPr>
        <p:spPr/>
        <p:txBody>
          <a:bodyPr/>
          <a:lstStyle/>
          <a:p>
            <a:r>
              <a:rPr lang="en-US" dirty="0"/>
              <a:t>Unit I</a:t>
            </a:r>
          </a:p>
        </p:txBody>
      </p:sp>
    </p:spTree>
    <p:extLst>
      <p:ext uri="{BB962C8B-B14F-4D97-AF65-F5344CB8AC3E}">
        <p14:creationId xmlns:p14="http://schemas.microsoft.com/office/powerpoint/2010/main" val="32439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284" y="734096"/>
            <a:ext cx="10724551" cy="5074276"/>
          </a:xfrm>
          <a:prstGeom prst="rect">
            <a:avLst/>
          </a:prstGeom>
        </p:spPr>
      </p:pic>
    </p:spTree>
    <p:extLst>
      <p:ext uri="{BB962C8B-B14F-4D97-AF65-F5344CB8AC3E}">
        <p14:creationId xmlns:p14="http://schemas.microsoft.com/office/powerpoint/2010/main" val="97075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2960" y="695458"/>
            <a:ext cx="9919861" cy="5666705"/>
          </a:xfrm>
          <a:prstGeom prst="rect">
            <a:avLst/>
          </a:prstGeom>
        </p:spPr>
      </p:pic>
    </p:spTree>
    <p:extLst>
      <p:ext uri="{BB962C8B-B14F-4D97-AF65-F5344CB8AC3E}">
        <p14:creationId xmlns:p14="http://schemas.microsoft.com/office/powerpoint/2010/main" val="382623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6220" y="250366"/>
            <a:ext cx="9968248" cy="6401378"/>
          </a:xfrm>
          <a:prstGeom prst="rect">
            <a:avLst/>
          </a:prstGeom>
        </p:spPr>
      </p:pic>
    </p:spTree>
    <p:extLst>
      <p:ext uri="{BB962C8B-B14F-4D97-AF65-F5344CB8AC3E}">
        <p14:creationId xmlns:p14="http://schemas.microsoft.com/office/powerpoint/2010/main" val="276088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7735" y="262574"/>
            <a:ext cx="9826580" cy="6352275"/>
          </a:xfrm>
          <a:prstGeom prst="rect">
            <a:avLst/>
          </a:prstGeom>
        </p:spPr>
      </p:pic>
    </p:spTree>
    <p:extLst>
      <p:ext uri="{BB962C8B-B14F-4D97-AF65-F5344CB8AC3E}">
        <p14:creationId xmlns:p14="http://schemas.microsoft.com/office/powerpoint/2010/main" val="62671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4248" y="86106"/>
            <a:ext cx="8929352" cy="5662232"/>
          </a:xfrm>
          <a:prstGeom prst="rect">
            <a:avLst/>
          </a:prstGeom>
        </p:spPr>
      </p:pic>
    </p:spTree>
    <p:extLst>
      <p:ext uri="{BB962C8B-B14F-4D97-AF65-F5344CB8AC3E}">
        <p14:creationId xmlns:p14="http://schemas.microsoft.com/office/powerpoint/2010/main" val="347326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 oriented languages</a:t>
            </a:r>
          </a:p>
        </p:txBody>
      </p:sp>
      <p:pic>
        <p:nvPicPr>
          <p:cNvPr id="2050" name="Picture 2" descr="OOP_C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435178"/>
            <a:ext cx="6248400" cy="5170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29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Procedural Paradigm</a:t>
            </a:r>
            <a:endParaRPr lang="en-US" dirty="0"/>
          </a:p>
        </p:txBody>
      </p:sp>
      <p:sp>
        <p:nvSpPr>
          <p:cNvPr id="3" name="Content Placeholder 2"/>
          <p:cNvSpPr>
            <a:spLocks noGrp="1"/>
          </p:cNvSpPr>
          <p:nvPr>
            <p:ph idx="1"/>
          </p:nvPr>
        </p:nvSpPr>
        <p:spPr>
          <a:xfrm>
            <a:off x="838200" y="1825625"/>
            <a:ext cx="4676335" cy="4351338"/>
          </a:xfrm>
        </p:spPr>
        <p:txBody>
          <a:bodyPr/>
          <a:lstStyle/>
          <a:p>
            <a:r>
              <a:rPr lang="en-US" altLang="en-US" dirty="0"/>
              <a:t>Operations are separate from data but manipulate it.</a:t>
            </a:r>
          </a:p>
          <a:p>
            <a:r>
              <a:rPr lang="en-US" altLang="en-US" dirty="0"/>
              <a:t>Example: A stack data type</a:t>
            </a:r>
          </a:p>
          <a:p>
            <a:pPr lvl="1"/>
            <a:r>
              <a:rPr lang="en-US" altLang="en-US" dirty="0"/>
              <a:t>Data store (array, linked list)</a:t>
            </a:r>
          </a:p>
          <a:p>
            <a:pPr lvl="1"/>
            <a:r>
              <a:rPr lang="en-US" altLang="en-US" dirty="0"/>
              <a:t>Separate operations for pushing, popping, etc.</a:t>
            </a:r>
          </a:p>
          <a:p>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281082431"/>
              </p:ext>
            </p:extLst>
          </p:nvPr>
        </p:nvGraphicFramePr>
        <p:xfrm>
          <a:off x="7859078" y="1690688"/>
          <a:ext cx="2033587" cy="3378200"/>
        </p:xfrm>
        <a:graphic>
          <a:graphicData uri="http://schemas.openxmlformats.org/presentationml/2006/ole">
            <mc:AlternateContent xmlns:mc="http://schemas.openxmlformats.org/markup-compatibility/2006">
              <mc:Choice xmlns:v="urn:schemas-microsoft-com:vml" Requires="v">
                <p:oleObj name="Visio" r:id="rId2" imgW="769315" imgH="1317955" progId="Visio.Drawing.11">
                  <p:embed/>
                </p:oleObj>
              </mc:Choice>
              <mc:Fallback>
                <p:oleObj name="Visio" r:id="rId2" imgW="769315" imgH="1317955" progId="Visio.Drawing.11">
                  <p:embed/>
                  <p:pic>
                    <p:nvPicPr>
                      <p:cNvPr id="102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078" y="1690688"/>
                        <a:ext cx="203358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647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idx="1"/>
          </p:nvPr>
        </p:nvSpPr>
        <p:spPr/>
        <p:txBody>
          <a:bodyPr/>
          <a:lstStyle/>
          <a:p>
            <a:r>
              <a:rPr lang="en-US" dirty="0"/>
              <a:t>Emphasis is on doing things</a:t>
            </a:r>
          </a:p>
          <a:p>
            <a:r>
              <a:rPr lang="en-US" dirty="0"/>
              <a:t>Large programs are divided into smaller programs known as functions</a:t>
            </a:r>
          </a:p>
          <a:p>
            <a:r>
              <a:rPr lang="en-US" dirty="0"/>
              <a:t>Most of the functions share global data</a:t>
            </a:r>
          </a:p>
          <a:p>
            <a:r>
              <a:rPr lang="en-US" dirty="0"/>
              <a:t>Data move openly around the system from function to function</a:t>
            </a:r>
          </a:p>
          <a:p>
            <a:r>
              <a:rPr lang="en-US" dirty="0"/>
              <a:t>Functions transform data from one form to another</a:t>
            </a:r>
          </a:p>
          <a:p>
            <a:r>
              <a:rPr lang="en-US" dirty="0"/>
              <a:t>Employs top-down approach in program design</a:t>
            </a:r>
          </a:p>
        </p:txBody>
      </p:sp>
    </p:spTree>
    <p:extLst>
      <p:ext uri="{BB962C8B-B14F-4D97-AF65-F5344CB8AC3E}">
        <p14:creationId xmlns:p14="http://schemas.microsoft.com/office/powerpoint/2010/main" val="89386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language</a:t>
            </a:r>
          </a:p>
        </p:txBody>
      </p:sp>
      <p:pic>
        <p:nvPicPr>
          <p:cNvPr id="3074" name="Picture 2" descr="OOP_Obje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022" y="1600201"/>
            <a:ext cx="7482579" cy="46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5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Object-Oriented Paradigm</a:t>
            </a:r>
            <a:endParaRPr lang="en-US" dirty="0"/>
          </a:p>
        </p:txBody>
      </p:sp>
      <p:sp>
        <p:nvSpPr>
          <p:cNvPr id="3" name="Content Placeholder 2"/>
          <p:cNvSpPr>
            <a:spLocks noGrp="1"/>
          </p:cNvSpPr>
          <p:nvPr>
            <p:ph idx="1"/>
          </p:nvPr>
        </p:nvSpPr>
        <p:spPr>
          <a:xfrm>
            <a:off x="838200" y="1825625"/>
            <a:ext cx="5717345" cy="4351338"/>
          </a:xfrm>
        </p:spPr>
        <p:txBody>
          <a:bodyPr/>
          <a:lstStyle/>
          <a:p>
            <a:r>
              <a:rPr lang="en-US" altLang="en-US" dirty="0"/>
              <a:t>Data is packaged (encapsulated) with the operations that manipulate it.</a:t>
            </a:r>
          </a:p>
          <a:p>
            <a:r>
              <a:rPr lang="en-US" altLang="en-US" dirty="0"/>
              <a:t>Example: a stack object</a:t>
            </a:r>
          </a:p>
          <a:p>
            <a:pPr lvl="1"/>
            <a:r>
              <a:rPr lang="en-US" altLang="en-US" dirty="0"/>
              <a:t>Data store within a stack object</a:t>
            </a:r>
          </a:p>
          <a:p>
            <a:pPr lvl="1"/>
            <a:r>
              <a:rPr lang="en-US" altLang="en-US" dirty="0"/>
              <a:t>Operations within the stack object</a:t>
            </a:r>
          </a:p>
          <a:p>
            <a:endParaRPr lang="en-US" dirty="0"/>
          </a:p>
        </p:txBody>
      </p:sp>
      <p:graphicFrame>
        <p:nvGraphicFramePr>
          <p:cNvPr id="4" name="Object 7"/>
          <p:cNvGraphicFramePr>
            <a:graphicFrameLocks noChangeAspect="1"/>
          </p:cNvGraphicFramePr>
          <p:nvPr>
            <p:extLst>
              <p:ext uri="{D42A27DB-BD31-4B8C-83A1-F6EECF244321}">
                <p14:modId xmlns:p14="http://schemas.microsoft.com/office/powerpoint/2010/main" val="2679171939"/>
              </p:ext>
            </p:extLst>
          </p:nvPr>
        </p:nvGraphicFramePr>
        <p:xfrm>
          <a:off x="8274955" y="1825625"/>
          <a:ext cx="2805112" cy="2724150"/>
        </p:xfrm>
        <a:graphic>
          <a:graphicData uri="http://schemas.openxmlformats.org/presentationml/2006/ole">
            <mc:AlternateContent xmlns:mc="http://schemas.openxmlformats.org/markup-compatibility/2006">
              <mc:Choice xmlns:v="urn:schemas-microsoft-com:vml" Requires="v">
                <p:oleObj name="Visio" r:id="rId2" imgW="952195" imgH="952195" progId="Visio.Drawing.11">
                  <p:embed/>
                </p:oleObj>
              </mc:Choice>
              <mc:Fallback>
                <p:oleObj name="Visio" r:id="rId2" imgW="952195" imgH="952195" progId="Visio.Drawing.11">
                  <p:embed/>
                  <p:pic>
                    <p:nvPicPr>
                      <p:cNvPr id="205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55" y="1825625"/>
                        <a:ext cx="2805112"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1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474967"/>
          </a:xfrm>
        </p:spPr>
        <p:txBody>
          <a:bodyPr>
            <a:normAutofit/>
          </a:bodyPr>
          <a:lstStyle/>
          <a:p>
            <a:r>
              <a:rPr lang="en-IN" dirty="0"/>
              <a:t>To introduce object oriented programming features and its diagrammatic representation of its model components</a:t>
            </a:r>
          </a:p>
          <a:p>
            <a:r>
              <a:rPr lang="en-IN" dirty="0"/>
              <a:t>To understand concept of class, handling its features and the reusability concept in object oriented language. </a:t>
            </a:r>
          </a:p>
          <a:p>
            <a:r>
              <a:rPr lang="en-IN" dirty="0"/>
              <a:t>To understand the mechanism to make use of files and standard libraries. </a:t>
            </a:r>
          </a:p>
          <a:p>
            <a:r>
              <a:rPr lang="en-IN" dirty="0"/>
              <a:t>To introduce the exception handling mechanism and the MVC architecture along with web components to design the software solution. </a:t>
            </a:r>
          </a:p>
          <a:p>
            <a:r>
              <a:rPr lang="en-IN" dirty="0"/>
              <a:t>To introduce how to perform the event driven programming. </a:t>
            </a:r>
          </a:p>
          <a:p>
            <a:endParaRPr lang="en-IN" dirty="0"/>
          </a:p>
          <a:p>
            <a:endParaRPr lang="en-US" dirty="0"/>
          </a:p>
        </p:txBody>
      </p:sp>
      <p:sp>
        <p:nvSpPr>
          <p:cNvPr id="6"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Objective</a:t>
            </a:r>
            <a:endParaRPr lang="en-US" dirty="0"/>
          </a:p>
        </p:txBody>
      </p:sp>
    </p:spTree>
    <p:extLst>
      <p:ext uri="{BB962C8B-B14F-4D97-AF65-F5344CB8AC3E}">
        <p14:creationId xmlns:p14="http://schemas.microsoft.com/office/powerpoint/2010/main" val="179235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2" y="210489"/>
            <a:ext cx="9916732" cy="6080840"/>
          </a:xfrm>
          <a:prstGeom prst="rect">
            <a:avLst/>
          </a:prstGeom>
        </p:spPr>
      </p:pic>
    </p:spTree>
    <p:extLst>
      <p:ext uri="{BB962C8B-B14F-4D97-AF65-F5344CB8AC3E}">
        <p14:creationId xmlns:p14="http://schemas.microsoft.com/office/powerpoint/2010/main" val="286904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504" y="783934"/>
            <a:ext cx="6211105" cy="4948180"/>
          </a:xfrm>
          <a:prstGeom prst="rect">
            <a:avLst/>
          </a:prstGeom>
        </p:spPr>
      </p:pic>
    </p:spTree>
    <p:extLst>
      <p:ext uri="{BB962C8B-B14F-4D97-AF65-F5344CB8AC3E}">
        <p14:creationId xmlns:p14="http://schemas.microsoft.com/office/powerpoint/2010/main" val="75460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6A8E-A20D-481E-B4ED-579E7BA90BE0}"/>
              </a:ext>
            </a:extLst>
          </p:cNvPr>
          <p:cNvSpPr>
            <a:spLocks noGrp="1"/>
          </p:cNvSpPr>
          <p:nvPr>
            <p:ph type="title"/>
          </p:nvPr>
        </p:nvSpPr>
        <p:spPr/>
        <p:txBody>
          <a:bodyPr/>
          <a:lstStyle/>
          <a:p>
            <a:r>
              <a:rPr lang="en-US" dirty="0"/>
              <a:t>Why is it extensively used?</a:t>
            </a:r>
          </a:p>
        </p:txBody>
      </p:sp>
      <p:sp>
        <p:nvSpPr>
          <p:cNvPr id="3" name="Content Placeholder 2">
            <a:extLst>
              <a:ext uri="{FF2B5EF4-FFF2-40B4-BE49-F238E27FC236}">
                <a16:creationId xmlns:a16="http://schemas.microsoft.com/office/drawing/2014/main" id="{22E03DDC-0386-4C98-9443-BEE485B46123}"/>
              </a:ext>
            </a:extLst>
          </p:cNvPr>
          <p:cNvSpPr>
            <a:spLocks noGrp="1"/>
          </p:cNvSpPr>
          <p:nvPr>
            <p:ph idx="1"/>
          </p:nvPr>
        </p:nvSpPr>
        <p:spPr/>
        <p:txBody>
          <a:bodyPr/>
          <a:lstStyle/>
          <a:p>
            <a:pPr lvl="1"/>
            <a:r>
              <a:rPr lang="en-US" dirty="0"/>
              <a:t>Well suited for building trivial and complex applications</a:t>
            </a:r>
          </a:p>
          <a:p>
            <a:pPr lvl="1"/>
            <a:r>
              <a:rPr lang="en-US" dirty="0"/>
              <a:t>Allows re-use of code thereby increasing productivity</a:t>
            </a:r>
          </a:p>
          <a:p>
            <a:pPr lvl="1"/>
            <a:r>
              <a:rPr lang="en-US" dirty="0"/>
              <a:t>New features can be easily built into the existing code </a:t>
            </a:r>
          </a:p>
          <a:p>
            <a:pPr lvl="1"/>
            <a:r>
              <a:rPr lang="en-US" dirty="0"/>
              <a:t>Reduced production cost and maintenance cost</a:t>
            </a:r>
          </a:p>
        </p:txBody>
      </p:sp>
      <p:sp>
        <p:nvSpPr>
          <p:cNvPr id="4" name="Rectangle 1">
            <a:extLst>
              <a:ext uri="{FF2B5EF4-FFF2-40B4-BE49-F238E27FC236}">
                <a16:creationId xmlns:a16="http://schemas.microsoft.com/office/drawing/2014/main" id="{E1C0877B-24A7-4657-A87D-B6C9126E4E5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cs typeface="Arial" panose="020B0604020202020204" pitchFamily="34" charset="0"/>
              </a:rPr>
              <a:t>Well suited for building trivial and complex applications</a:t>
            </a:r>
            <a:endParaRPr kumimoji="0" lang="en-US" altLang="en-US" sz="900" b="0" i="0" u="none" strike="noStrike" cap="none" normalizeH="0" baseline="0">
              <a:ln>
                <a:noFill/>
              </a:ln>
              <a:solidFill>
                <a:srgbClr val="3333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cs typeface="Arial" panose="020B0604020202020204" pitchFamily="34" charset="0"/>
              </a:rPr>
              <a:t>Allows re-use of code thereby increasing productivity</a:t>
            </a:r>
            <a:endParaRPr kumimoji="0" lang="en-US" altLang="en-US" sz="900" b="0" i="0" u="none" strike="noStrike" cap="none" normalizeH="0" baseline="0">
              <a:ln>
                <a:noFill/>
              </a:ln>
              <a:solidFill>
                <a:srgbClr val="3333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cs typeface="Arial" panose="020B0604020202020204" pitchFamily="34" charset="0"/>
              </a:rPr>
              <a:t>New features can be easily built into the existing code </a:t>
            </a:r>
            <a:endParaRPr kumimoji="0" lang="en-US" altLang="en-US" sz="900" b="0" i="0" u="none" strike="noStrike" cap="none" normalizeH="0" baseline="0">
              <a:ln>
                <a:noFill/>
              </a:ln>
              <a:solidFill>
                <a:srgbClr val="3333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FFFFFF"/>
                </a:solidFill>
                <a:effectLst/>
                <a:latin typeface="Arial" panose="020B0604020202020204" pitchFamily="34" charset="0"/>
                <a:cs typeface="Arial" panose="020B0604020202020204" pitchFamily="34" charset="0"/>
              </a:rPr>
              <a:t>Reduced production cost and maintenance cost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D0F6F1E-F908-4DDB-9563-FD1D0784BF01}"/>
              </a:ext>
            </a:extLst>
          </p:cNvPr>
          <p:cNvSpPr>
            <a:spLocks noChangeArrowheads="1"/>
          </p:cNvSpPr>
          <p:nvPr/>
        </p:nvSpPr>
        <p:spPr bwMode="auto">
          <a:xfrm>
            <a:off x="152400" y="-355431"/>
            <a:ext cx="64718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cs typeface="Arial" panose="020B0604020202020204" pitchFamily="34" charset="0"/>
              </a:rPr>
              <a:t>Well suited for building trivial and complex applications</a:t>
            </a:r>
            <a:endParaRPr kumimoji="0" lang="en-US" altLang="en-US" sz="900" b="0" i="0" u="none" strike="noStrike" cap="none" normalizeH="0" baseline="0" dirty="0">
              <a:ln>
                <a:noFill/>
              </a:ln>
              <a:solidFill>
                <a:srgbClr val="3333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cs typeface="Arial" panose="020B0604020202020204" pitchFamily="34" charset="0"/>
              </a:rPr>
              <a:t>Allows re-use of code thereby increasing productivity</a:t>
            </a:r>
            <a:endParaRPr kumimoji="0" lang="en-US" altLang="en-US" sz="900" b="0" i="0" u="none" strike="noStrike" cap="none" normalizeH="0" baseline="0" dirty="0">
              <a:ln>
                <a:noFill/>
              </a:ln>
              <a:solidFill>
                <a:srgbClr val="3333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FFFFFF"/>
                </a:solidFill>
                <a:effectLst/>
                <a:latin typeface="Arial" panose="020B0604020202020204" pitchFamily="34" charset="0"/>
                <a:cs typeface="Arial" panose="020B0604020202020204" pitchFamily="34" charset="0"/>
              </a:rPr>
              <a:t>New features can be easily built into the existing code </a:t>
            </a:r>
            <a:endParaRPr kumimoji="0" lang="en-US" altLang="en-US" sz="900" b="0" i="0" u="none" strike="noStrike" cap="none" normalizeH="0" baseline="0" dirty="0">
              <a:ln>
                <a:noFill/>
              </a:ln>
              <a:solidFill>
                <a:srgbClr val="3333FF"/>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49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5058-BF0A-4BF9-98B7-690D957B6486}"/>
              </a:ext>
            </a:extLst>
          </p:cNvPr>
          <p:cNvSpPr>
            <a:spLocks noGrp="1"/>
          </p:cNvSpPr>
          <p:nvPr>
            <p:ph type="title"/>
          </p:nvPr>
        </p:nvSpPr>
        <p:spPr/>
        <p:txBody>
          <a:bodyPr/>
          <a:lstStyle/>
          <a:p>
            <a:r>
              <a:rPr lang="en-US" dirty="0"/>
              <a:t>What is OOP?</a:t>
            </a:r>
          </a:p>
        </p:txBody>
      </p:sp>
      <p:sp>
        <p:nvSpPr>
          <p:cNvPr id="5" name="Content Placeholder 2">
            <a:extLst>
              <a:ext uri="{FF2B5EF4-FFF2-40B4-BE49-F238E27FC236}">
                <a16:creationId xmlns:a16="http://schemas.microsoft.com/office/drawing/2014/main" id="{A75FD04F-E0F1-46F3-81BD-6D3061EFCD93}"/>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Rectangle 2">
            <a:extLst>
              <a:ext uri="{FF2B5EF4-FFF2-40B4-BE49-F238E27FC236}">
                <a16:creationId xmlns:a16="http://schemas.microsoft.com/office/drawing/2014/main" id="{3879DEC8-9103-43EC-86C9-302C31CDCD9A}"/>
              </a:ext>
            </a:extLst>
          </p:cNvPr>
          <p:cNvSpPr/>
          <p:nvPr/>
        </p:nvSpPr>
        <p:spPr>
          <a:xfrm>
            <a:off x="685800" y="2228672"/>
            <a:ext cx="10090052" cy="3724096"/>
          </a:xfrm>
          <a:prstGeom prst="rect">
            <a:avLst/>
          </a:prstGeom>
        </p:spPr>
        <p:txBody>
          <a:bodyPr wrap="square">
            <a:spAutoFit/>
          </a:bodyPr>
          <a:lstStyle/>
          <a:p>
            <a:pPr>
              <a:buFont typeface="Arial" panose="020B0604020202020204" pitchFamily="34" charset="0"/>
              <a:buChar char="•"/>
            </a:pPr>
            <a:r>
              <a:rPr lang="en-US" sz="3200" dirty="0">
                <a:latin typeface="Arial" panose="020B0604020202020204" pitchFamily="34" charset="0"/>
              </a:rPr>
              <a:t>Paradigm for problem solving by interaction among objects </a:t>
            </a:r>
            <a:endParaRPr lang="en-US" sz="1100" dirty="0">
              <a:latin typeface="Arial" panose="020B0604020202020204" pitchFamily="34" charset="0"/>
            </a:endParaRPr>
          </a:p>
          <a:p>
            <a:pPr>
              <a:buFont typeface="Arial" panose="020B0604020202020204" pitchFamily="34" charset="0"/>
              <a:buChar char="•"/>
            </a:pPr>
            <a:r>
              <a:rPr lang="en-US" sz="3200" dirty="0">
                <a:latin typeface="Arial" panose="020B0604020202020204" pitchFamily="34" charset="0"/>
              </a:rPr>
              <a:t>It follows a natural way of solving problems</a:t>
            </a:r>
            <a:endParaRPr lang="en-US" sz="1100" dirty="0">
              <a:latin typeface="Arial" panose="020B0604020202020204" pitchFamily="34" charset="0"/>
            </a:endParaRPr>
          </a:p>
          <a:p>
            <a:pPr marL="742950" lvl="1" indent="-285750">
              <a:buFont typeface="Arial" panose="020B0604020202020204" pitchFamily="34" charset="0"/>
              <a:buChar char="•"/>
            </a:pPr>
            <a:r>
              <a:rPr lang="en-US" sz="2800" dirty="0">
                <a:latin typeface="Arial" panose="020B0604020202020204" pitchFamily="34" charset="0"/>
              </a:rPr>
              <a:t>Ex. </a:t>
            </a:r>
            <a:r>
              <a:rPr lang="en-US" sz="2800" dirty="0" err="1">
                <a:latin typeface="Arial" panose="020B0604020202020204" pitchFamily="34" charset="0"/>
              </a:rPr>
              <a:t>Priya</a:t>
            </a:r>
            <a:r>
              <a:rPr lang="en-US" sz="2800" dirty="0">
                <a:latin typeface="Arial" panose="020B0604020202020204" pitchFamily="34" charset="0"/>
              </a:rPr>
              <a:t> wants to start her car</a:t>
            </a:r>
            <a:endParaRPr lang="en-US" sz="1050" dirty="0">
              <a:latin typeface="Arial" panose="020B0604020202020204" pitchFamily="34" charset="0"/>
            </a:endParaRPr>
          </a:p>
          <a:p>
            <a:r>
              <a:rPr lang="en-US" sz="2800" dirty="0">
                <a:latin typeface="Arial" panose="020B0604020202020204" pitchFamily="34" charset="0"/>
              </a:rPr>
              <a:t>(1) </a:t>
            </a:r>
            <a:r>
              <a:rPr lang="en-US" sz="2800" dirty="0" err="1">
                <a:latin typeface="Arial" panose="020B0604020202020204" pitchFamily="34" charset="0"/>
              </a:rPr>
              <a:t>Priya</a:t>
            </a:r>
            <a:r>
              <a:rPr lang="en-US" sz="2800" dirty="0">
                <a:latin typeface="Arial" panose="020B0604020202020204" pitchFamily="34" charset="0"/>
              </a:rPr>
              <a:t> walks to her car</a:t>
            </a:r>
          </a:p>
          <a:p>
            <a:r>
              <a:rPr lang="en-US" sz="2800" dirty="0">
                <a:latin typeface="Arial" panose="020B0604020202020204" pitchFamily="34" charset="0"/>
              </a:rPr>
              <a:t>(2) </a:t>
            </a:r>
            <a:r>
              <a:rPr lang="en-US" sz="2800" dirty="0" err="1">
                <a:latin typeface="Arial" panose="020B0604020202020204" pitchFamily="34" charset="0"/>
              </a:rPr>
              <a:t>Priya</a:t>
            </a:r>
            <a:r>
              <a:rPr lang="en-US" sz="2800" dirty="0">
                <a:latin typeface="Arial" panose="020B0604020202020204" pitchFamily="34" charset="0"/>
              </a:rPr>
              <a:t> sends a message to the car to start by turning on the ignition</a:t>
            </a:r>
          </a:p>
          <a:p>
            <a:r>
              <a:rPr lang="en-US" sz="2800" dirty="0">
                <a:latin typeface="Arial" panose="020B0604020202020204" pitchFamily="34" charset="0"/>
              </a:rPr>
              <a:t>(3)The car starts</a:t>
            </a:r>
          </a:p>
        </p:txBody>
      </p:sp>
    </p:spTree>
    <p:extLst>
      <p:ext uri="{BB962C8B-B14F-4D97-AF65-F5344CB8AC3E}">
        <p14:creationId xmlns:p14="http://schemas.microsoft.com/office/powerpoint/2010/main" val="655091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A3AC-07B3-43D9-9B5D-CA807BE4783C}"/>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93A574A2-833B-4F83-973B-B52380404C85}"/>
              </a:ext>
            </a:extLst>
          </p:cNvPr>
          <p:cNvSpPr>
            <a:spLocks noGrp="1"/>
          </p:cNvSpPr>
          <p:nvPr>
            <p:ph idx="1"/>
          </p:nvPr>
        </p:nvSpPr>
        <p:spPr/>
        <p:txBody>
          <a:bodyPr/>
          <a:lstStyle/>
          <a:p>
            <a:r>
              <a:rPr lang="en-US" dirty="0"/>
              <a:t>Problem: Ann wants to start her car</a:t>
            </a:r>
          </a:p>
          <a:p>
            <a:pPr marL="0" indent="0">
              <a:buNone/>
            </a:pPr>
            <a:r>
              <a:rPr lang="en-US" dirty="0"/>
              <a:t>Object: </a:t>
            </a:r>
            <a:r>
              <a:rPr lang="en-US" dirty="0" err="1"/>
              <a:t>Priya</a:t>
            </a:r>
            <a:r>
              <a:rPr lang="en-US" dirty="0"/>
              <a:t>                                                                 Object: </a:t>
            </a:r>
            <a:r>
              <a:rPr lang="en-US" dirty="0" err="1"/>
              <a:t>Priya’s</a:t>
            </a:r>
            <a:r>
              <a:rPr lang="en-US" dirty="0"/>
              <a:t> Car</a:t>
            </a:r>
          </a:p>
          <a:p>
            <a:pPr marL="0" indent="0">
              <a:buNone/>
            </a:pPr>
            <a:endParaRPr lang="en-US" dirty="0"/>
          </a:p>
          <a:p>
            <a:pPr marL="0" indent="0">
              <a:buNone/>
            </a:pPr>
            <a:r>
              <a:rPr lang="en-US" dirty="0"/>
              <a:t>                                             Massage</a:t>
            </a:r>
          </a:p>
        </p:txBody>
      </p:sp>
      <p:grpSp>
        <p:nvGrpSpPr>
          <p:cNvPr id="17" name="Group 16">
            <a:extLst>
              <a:ext uri="{FF2B5EF4-FFF2-40B4-BE49-F238E27FC236}">
                <a16:creationId xmlns:a16="http://schemas.microsoft.com/office/drawing/2014/main" id="{803B271F-0784-41BF-84DB-B879BB25DAE2}"/>
              </a:ext>
            </a:extLst>
          </p:cNvPr>
          <p:cNvGrpSpPr/>
          <p:nvPr/>
        </p:nvGrpSpPr>
        <p:grpSpPr>
          <a:xfrm>
            <a:off x="1139483" y="2883877"/>
            <a:ext cx="9197927" cy="2321169"/>
            <a:chOff x="1139483" y="2883877"/>
            <a:chExt cx="9197927" cy="2321169"/>
          </a:xfrm>
        </p:grpSpPr>
        <p:grpSp>
          <p:nvGrpSpPr>
            <p:cNvPr id="9" name="Group 8">
              <a:extLst>
                <a:ext uri="{FF2B5EF4-FFF2-40B4-BE49-F238E27FC236}">
                  <a16:creationId xmlns:a16="http://schemas.microsoft.com/office/drawing/2014/main" id="{64DAC38C-E6C4-4811-93FD-5F59AA3C7849}"/>
                </a:ext>
              </a:extLst>
            </p:cNvPr>
            <p:cNvGrpSpPr/>
            <p:nvPr/>
          </p:nvGrpSpPr>
          <p:grpSpPr>
            <a:xfrm>
              <a:off x="1139483" y="2883877"/>
              <a:ext cx="2264899" cy="2321169"/>
              <a:chOff x="1139483" y="2883877"/>
              <a:chExt cx="2264899" cy="2321169"/>
            </a:xfrm>
          </p:grpSpPr>
          <p:sp>
            <p:nvSpPr>
              <p:cNvPr id="5" name="Rectangle 4">
                <a:extLst>
                  <a:ext uri="{FF2B5EF4-FFF2-40B4-BE49-F238E27FC236}">
                    <a16:creationId xmlns:a16="http://schemas.microsoft.com/office/drawing/2014/main" id="{9AE0DA27-1060-4550-BAAF-5823D2F71039}"/>
                  </a:ext>
                </a:extLst>
              </p:cNvPr>
              <p:cNvSpPr/>
              <p:nvPr/>
            </p:nvSpPr>
            <p:spPr>
              <a:xfrm>
                <a:off x="1139483" y="2883877"/>
                <a:ext cx="2264899" cy="2321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ln>
                      <a:solidFill>
                        <a:srgbClr val="D91405"/>
                      </a:solidFill>
                    </a:ln>
                    <a:noFill/>
                  </a:rPr>
                  <a:t>Name: </a:t>
                </a:r>
                <a:r>
                  <a:rPr lang="en-US" dirty="0" err="1">
                    <a:ln>
                      <a:solidFill>
                        <a:srgbClr val="D91405"/>
                      </a:solidFill>
                    </a:ln>
                    <a:noFill/>
                  </a:rPr>
                  <a:t>Priya</a:t>
                </a:r>
                <a:endParaRPr lang="en-US" dirty="0">
                  <a:ln>
                    <a:solidFill>
                      <a:srgbClr val="D91405"/>
                    </a:solidFill>
                  </a:ln>
                  <a:noFill/>
                </a:endParaRPr>
              </a:p>
              <a:p>
                <a:r>
                  <a:rPr lang="en-US" dirty="0">
                    <a:ln>
                      <a:solidFill>
                        <a:srgbClr val="D91405"/>
                      </a:solidFill>
                    </a:ln>
                    <a:noFill/>
                  </a:rPr>
                  <a:t>Age: 21</a:t>
                </a:r>
              </a:p>
              <a:p>
                <a:endParaRPr lang="en-US" dirty="0">
                  <a:ln>
                    <a:solidFill>
                      <a:srgbClr val="D91405"/>
                    </a:solidFill>
                  </a:ln>
                  <a:noFill/>
                </a:endParaRPr>
              </a:p>
              <a:p>
                <a:r>
                  <a:rPr lang="en-US" dirty="0">
                    <a:ln>
                      <a:solidFill>
                        <a:srgbClr val="D91405"/>
                      </a:solidFill>
                    </a:ln>
                    <a:noFill/>
                  </a:rPr>
                  <a:t>Speaks()</a:t>
                </a:r>
              </a:p>
              <a:p>
                <a:r>
                  <a:rPr lang="en-US" dirty="0">
                    <a:ln>
                      <a:solidFill>
                        <a:srgbClr val="D91405"/>
                      </a:solidFill>
                    </a:ln>
                    <a:noFill/>
                  </a:rPr>
                  <a:t>Run()</a:t>
                </a:r>
              </a:p>
              <a:p>
                <a:r>
                  <a:rPr lang="en-US" dirty="0">
                    <a:ln>
                      <a:solidFill>
                        <a:srgbClr val="D91405"/>
                      </a:solidFill>
                    </a:ln>
                    <a:noFill/>
                  </a:rPr>
                  <a:t>Walk()</a:t>
                </a:r>
              </a:p>
            </p:txBody>
          </p:sp>
          <p:cxnSp>
            <p:nvCxnSpPr>
              <p:cNvPr id="7" name="Straight Connector 6">
                <a:extLst>
                  <a:ext uri="{FF2B5EF4-FFF2-40B4-BE49-F238E27FC236}">
                    <a16:creationId xmlns:a16="http://schemas.microsoft.com/office/drawing/2014/main" id="{1F2AAC81-9825-47B6-9A8E-7EE8796DA5BD}"/>
                  </a:ext>
                </a:extLst>
              </p:cNvPr>
              <p:cNvCxnSpPr/>
              <p:nvPr/>
            </p:nvCxnSpPr>
            <p:spPr>
              <a:xfrm>
                <a:off x="1139483" y="3685735"/>
                <a:ext cx="2264899" cy="0"/>
              </a:xfrm>
              <a:prstGeom prst="line">
                <a:avLst/>
              </a:prstGeom>
              <a:ln>
                <a:solidFill>
                  <a:srgbClr val="D91405"/>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5D479648-7B43-4F11-BBE6-BFC80CE2E3E5}"/>
                </a:ext>
              </a:extLst>
            </p:cNvPr>
            <p:cNvGrpSpPr/>
            <p:nvPr/>
          </p:nvGrpSpPr>
          <p:grpSpPr>
            <a:xfrm>
              <a:off x="8072511" y="2883878"/>
              <a:ext cx="2264899" cy="2321168"/>
              <a:chOff x="8072511" y="2883878"/>
              <a:chExt cx="2264899" cy="2321168"/>
            </a:xfrm>
          </p:grpSpPr>
          <p:sp>
            <p:nvSpPr>
              <p:cNvPr id="11" name="Rectangle 10">
                <a:extLst>
                  <a:ext uri="{FF2B5EF4-FFF2-40B4-BE49-F238E27FC236}">
                    <a16:creationId xmlns:a16="http://schemas.microsoft.com/office/drawing/2014/main" id="{35FF834D-F833-4715-BB01-FC2A3377F134}"/>
                  </a:ext>
                </a:extLst>
              </p:cNvPr>
              <p:cNvSpPr/>
              <p:nvPr/>
            </p:nvSpPr>
            <p:spPr>
              <a:xfrm>
                <a:off x="8072511" y="2883878"/>
                <a:ext cx="2264899" cy="232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ln>
                      <a:solidFill>
                        <a:srgbClr val="D91405"/>
                      </a:solidFill>
                    </a:ln>
                    <a:noFill/>
                  </a:rPr>
                  <a:t>Color: White</a:t>
                </a:r>
              </a:p>
              <a:p>
                <a:r>
                  <a:rPr lang="en-US" dirty="0">
                    <a:ln>
                      <a:solidFill>
                        <a:srgbClr val="D91405"/>
                      </a:solidFill>
                    </a:ln>
                    <a:noFill/>
                  </a:rPr>
                  <a:t>Brand: Maruti Suzuki</a:t>
                </a:r>
              </a:p>
              <a:p>
                <a:r>
                  <a:rPr lang="en-US" dirty="0">
                    <a:ln>
                      <a:solidFill>
                        <a:srgbClr val="D91405"/>
                      </a:solidFill>
                    </a:ln>
                    <a:noFill/>
                  </a:rPr>
                  <a:t>Model: </a:t>
                </a:r>
                <a:r>
                  <a:rPr lang="en-US" dirty="0" err="1">
                    <a:ln>
                      <a:solidFill>
                        <a:srgbClr val="D91405"/>
                      </a:solidFill>
                    </a:ln>
                    <a:noFill/>
                  </a:rPr>
                  <a:t>Celerio</a:t>
                </a:r>
                <a:endParaRPr lang="en-US" dirty="0">
                  <a:ln>
                    <a:solidFill>
                      <a:srgbClr val="D91405"/>
                    </a:solidFill>
                  </a:ln>
                  <a:noFill/>
                </a:endParaRPr>
              </a:p>
              <a:p>
                <a:endParaRPr lang="en-US" dirty="0">
                  <a:ln>
                    <a:solidFill>
                      <a:srgbClr val="D91405"/>
                    </a:solidFill>
                  </a:ln>
                  <a:noFill/>
                </a:endParaRPr>
              </a:p>
              <a:p>
                <a:r>
                  <a:rPr lang="en-US" dirty="0">
                    <a:ln>
                      <a:solidFill>
                        <a:srgbClr val="D91405"/>
                      </a:solidFill>
                    </a:ln>
                    <a:noFill/>
                  </a:rPr>
                  <a:t>Start()</a:t>
                </a:r>
              </a:p>
              <a:p>
                <a:r>
                  <a:rPr lang="en-US" dirty="0">
                    <a:ln>
                      <a:solidFill>
                        <a:srgbClr val="D91405"/>
                      </a:solidFill>
                    </a:ln>
                    <a:noFill/>
                  </a:rPr>
                  <a:t>Accelerate()</a:t>
                </a:r>
              </a:p>
              <a:p>
                <a:r>
                  <a:rPr lang="en-US" dirty="0">
                    <a:ln>
                      <a:solidFill>
                        <a:srgbClr val="D91405"/>
                      </a:solidFill>
                    </a:ln>
                    <a:noFill/>
                  </a:rPr>
                  <a:t>Stop()</a:t>
                </a:r>
              </a:p>
              <a:p>
                <a:endParaRPr lang="en-US" dirty="0">
                  <a:ln>
                    <a:solidFill>
                      <a:srgbClr val="D91405"/>
                    </a:solidFill>
                  </a:ln>
                  <a:noFill/>
                </a:endParaRPr>
              </a:p>
            </p:txBody>
          </p:sp>
          <p:cxnSp>
            <p:nvCxnSpPr>
              <p:cNvPr id="12" name="Straight Connector 11">
                <a:extLst>
                  <a:ext uri="{FF2B5EF4-FFF2-40B4-BE49-F238E27FC236}">
                    <a16:creationId xmlns:a16="http://schemas.microsoft.com/office/drawing/2014/main" id="{D7F7922B-5FB8-4EA6-8B67-5AC5A6DEAC43}"/>
                  </a:ext>
                </a:extLst>
              </p:cNvPr>
              <p:cNvCxnSpPr>
                <a:cxnSpLocks/>
              </p:cNvCxnSpPr>
              <p:nvPr/>
            </p:nvCxnSpPr>
            <p:spPr>
              <a:xfrm>
                <a:off x="8072511" y="3953021"/>
                <a:ext cx="2264899" cy="0"/>
              </a:xfrm>
              <a:prstGeom prst="line">
                <a:avLst/>
              </a:prstGeom>
              <a:ln>
                <a:solidFill>
                  <a:srgbClr val="D91405"/>
                </a:solidFill>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25F07907-C6A5-4E00-8A10-2E9174398ED9}"/>
                </a:ext>
              </a:extLst>
            </p:cNvPr>
            <p:cNvCxnSpPr/>
            <p:nvPr/>
          </p:nvCxnSpPr>
          <p:spPr>
            <a:xfrm>
              <a:off x="3404382" y="3429000"/>
              <a:ext cx="4668129" cy="974188"/>
            </a:xfrm>
            <a:prstGeom prst="straightConnector1">
              <a:avLst/>
            </a:prstGeom>
            <a:ln>
              <a:solidFill>
                <a:srgbClr val="D9140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64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Object oriented programming</a:t>
            </a:r>
          </a:p>
        </p:txBody>
      </p:sp>
      <p:sp>
        <p:nvSpPr>
          <p:cNvPr id="3" name="Content Placeholder 2"/>
          <p:cNvSpPr>
            <a:spLocks noGrp="1"/>
          </p:cNvSpPr>
          <p:nvPr>
            <p:ph idx="1"/>
          </p:nvPr>
        </p:nvSpPr>
        <p:spPr/>
        <p:txBody>
          <a:bodyPr/>
          <a:lstStyle/>
          <a:p>
            <a:r>
              <a:rPr lang="en-US" dirty="0" err="1"/>
              <a:t>Oop</a:t>
            </a:r>
            <a:r>
              <a:rPr lang="en-US" dirty="0"/>
              <a:t> treats data as a critical element</a:t>
            </a:r>
          </a:p>
          <a:p>
            <a:r>
              <a:rPr lang="en-US" dirty="0"/>
              <a:t>It ties data more closely to the functions that operate on it</a:t>
            </a:r>
          </a:p>
          <a:p>
            <a:r>
              <a:rPr lang="en-US" dirty="0"/>
              <a:t>Data and functions are build around the objects</a:t>
            </a:r>
          </a:p>
          <a:p>
            <a:r>
              <a:rPr lang="en-US" dirty="0"/>
              <a:t>Data structures are designed such that they characterize the objects</a:t>
            </a:r>
          </a:p>
          <a:p>
            <a:r>
              <a:rPr lang="en-US" dirty="0"/>
              <a:t>Data is hidden and can not be accessed by external functions</a:t>
            </a:r>
          </a:p>
          <a:p>
            <a:r>
              <a:rPr lang="en-US" dirty="0"/>
              <a:t>New data and functions can be easily added whenever necessary</a:t>
            </a:r>
          </a:p>
          <a:p>
            <a:endParaRPr lang="en-US" dirty="0"/>
          </a:p>
          <a:p>
            <a:endParaRPr lang="en-US" dirty="0"/>
          </a:p>
          <a:p>
            <a:endParaRPr lang="en-US" dirty="0"/>
          </a:p>
        </p:txBody>
      </p:sp>
    </p:spTree>
    <p:extLst>
      <p:ext uri="{BB962C8B-B14F-4D97-AF65-F5344CB8AC3E}">
        <p14:creationId xmlns:p14="http://schemas.microsoft.com/office/powerpoint/2010/main" val="252849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752523-7D26-4C3E-9E0C-BAD451DEC8FE}" type="slidenum">
              <a:rPr lang="en-CA" altLang="en-US"/>
              <a:pPr eaLnBrk="1" hangingPunct="1"/>
              <a:t>26</a:t>
            </a:fld>
            <a:endParaRPr lang="en-CA" altLang="en-US"/>
          </a:p>
        </p:txBody>
      </p:sp>
      <p:sp>
        <p:nvSpPr>
          <p:cNvPr id="21508" name="Rectangle 2"/>
          <p:cNvSpPr>
            <a:spLocks noGrp="1" noChangeArrowheads="1"/>
          </p:cNvSpPr>
          <p:nvPr>
            <p:ph type="title"/>
          </p:nvPr>
        </p:nvSpPr>
        <p:spPr/>
        <p:txBody>
          <a:bodyPr/>
          <a:lstStyle/>
          <a:p>
            <a:pPr eaLnBrk="1" hangingPunct="1"/>
            <a:r>
              <a:rPr lang="en-US" altLang="en-US" sz="4000"/>
              <a:t>Problems with the OO Paradigm</a:t>
            </a:r>
            <a:endParaRPr lang="en-CA" altLang="en-US" sz="4000"/>
          </a:p>
        </p:txBody>
      </p:sp>
      <p:sp>
        <p:nvSpPr>
          <p:cNvPr id="21509" name="Rectangle 3"/>
          <p:cNvSpPr>
            <a:spLocks noGrp="1" noChangeArrowheads="1"/>
          </p:cNvSpPr>
          <p:nvPr>
            <p:ph type="body" idx="1"/>
          </p:nvPr>
        </p:nvSpPr>
        <p:spPr/>
        <p:txBody>
          <a:bodyPr/>
          <a:lstStyle/>
          <a:p>
            <a:pPr eaLnBrk="1" hangingPunct="1"/>
            <a:r>
              <a:rPr lang="en-US" altLang="en-US"/>
              <a:t>It’s a lot more complicated than the procedural paradigm.</a:t>
            </a:r>
          </a:p>
          <a:p>
            <a:pPr lvl="1" eaLnBrk="1" hangingPunct="1"/>
            <a:r>
              <a:rPr lang="en-US" altLang="en-US"/>
              <a:t>Harder to learn</a:t>
            </a:r>
          </a:p>
          <a:p>
            <a:pPr lvl="1" eaLnBrk="1" hangingPunct="1"/>
            <a:r>
              <a:rPr lang="en-US" altLang="en-US"/>
              <a:t>Harder to use properly</a:t>
            </a:r>
          </a:p>
        </p:txBody>
      </p:sp>
    </p:spTree>
    <p:extLst>
      <p:ext uri="{BB962C8B-B14F-4D97-AF65-F5344CB8AC3E}">
        <p14:creationId xmlns:p14="http://schemas.microsoft.com/office/powerpoint/2010/main" val="2062273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FC8FBC-F675-4194-86B3-164A70ECE741}" type="slidenum">
              <a:rPr lang="en-CA" altLang="en-US"/>
              <a:pPr eaLnBrk="1" hangingPunct="1"/>
              <a:t>27</a:t>
            </a:fld>
            <a:endParaRPr lang="en-CA" altLang="en-US"/>
          </a:p>
        </p:txBody>
      </p:sp>
      <p:sp>
        <p:nvSpPr>
          <p:cNvPr id="22532" name="Rectangle 2"/>
          <p:cNvSpPr>
            <a:spLocks noGrp="1" noChangeArrowheads="1"/>
          </p:cNvSpPr>
          <p:nvPr>
            <p:ph type="title"/>
          </p:nvPr>
        </p:nvSpPr>
        <p:spPr/>
        <p:txBody>
          <a:bodyPr/>
          <a:lstStyle/>
          <a:p>
            <a:pPr eaLnBrk="1" hangingPunct="1"/>
            <a:r>
              <a:rPr lang="en-US" altLang="en-US"/>
              <a:t>Objects</a:t>
            </a:r>
          </a:p>
        </p:txBody>
      </p:sp>
      <p:sp>
        <p:nvSpPr>
          <p:cNvPr id="69636" name="AutoShape 4"/>
          <p:cNvSpPr>
            <a:spLocks noChangeArrowheads="1"/>
          </p:cNvSpPr>
          <p:nvPr/>
        </p:nvSpPr>
        <p:spPr bwMode="auto">
          <a:xfrm>
            <a:off x="2667000" y="1566150"/>
            <a:ext cx="7010400" cy="1430179"/>
          </a:xfrm>
          <a:prstGeom prst="roundRect">
            <a:avLst>
              <a:gd name="adj" fmla="val 17519"/>
            </a:avLst>
          </a:prstGeom>
          <a:solidFill>
            <a:schemeClr val="bg1"/>
          </a:solidFill>
          <a:ln w="12700">
            <a:solidFill>
              <a:srgbClr val="000000"/>
            </a:solidFill>
            <a:round/>
            <a:headEnd type="none" w="sm" len="sm"/>
            <a:tailEnd type="none" w="sm" len="sm"/>
          </a:ln>
          <a:effectLst>
            <a:outerShdw dist="107763" dir="2700000" algn="ctr" rotWithShape="0">
              <a:srgbClr val="371117"/>
            </a:outerShdw>
          </a:effectLst>
        </p:spPr>
        <p:txBody>
          <a:bodyPr lIns="274320" tIns="274320" rIns="274320" bIns="274320" anchor="ctr">
            <a:spAutoFit/>
          </a:bodyPr>
          <a:lstStyle/>
          <a:p>
            <a:pPr algn="ctr" eaLnBrk="0" hangingPunct="0">
              <a:defRPr/>
            </a:pPr>
            <a:r>
              <a:rPr kumimoji="1" lang="en-US" sz="2400">
                <a:solidFill>
                  <a:srgbClr val="000066"/>
                </a:solidFill>
                <a:latin typeface="Tahoma" charset="0"/>
              </a:rPr>
              <a:t>An</a:t>
            </a:r>
            <a:r>
              <a:rPr kumimoji="1" lang="en-US" sz="2400" b="1">
                <a:solidFill>
                  <a:srgbClr val="000066"/>
                </a:solidFill>
                <a:latin typeface="Tahoma" charset="0"/>
              </a:rPr>
              <a:t> object</a:t>
            </a:r>
            <a:r>
              <a:rPr kumimoji="1" lang="en-US" sz="2400">
                <a:solidFill>
                  <a:srgbClr val="000066"/>
                </a:solidFill>
                <a:latin typeface="Tahoma" charset="0"/>
              </a:rPr>
              <a:t> is an entity that has </a:t>
            </a:r>
            <a:br>
              <a:rPr kumimoji="1" lang="en-US" sz="2400">
                <a:solidFill>
                  <a:srgbClr val="000066"/>
                </a:solidFill>
                <a:latin typeface="Tahoma" charset="0"/>
              </a:rPr>
            </a:br>
            <a:r>
              <a:rPr kumimoji="1" lang="en-US" sz="2400">
                <a:solidFill>
                  <a:srgbClr val="000066"/>
                </a:solidFill>
                <a:latin typeface="Tahoma" charset="0"/>
              </a:rPr>
              <a:t>properties and exhibits behavior.</a:t>
            </a:r>
            <a:endParaRPr kumimoji="1" lang="en-CA" sz="2400">
              <a:solidFill>
                <a:srgbClr val="000066"/>
              </a:solidFill>
              <a:latin typeface="Tahoma" charset="0"/>
            </a:endParaRPr>
          </a:p>
        </p:txBody>
      </p:sp>
      <p:sp>
        <p:nvSpPr>
          <p:cNvPr id="22534" name="Rectangle 5"/>
          <p:cNvSpPr>
            <a:spLocks noGrp="1" noChangeArrowheads="1"/>
          </p:cNvSpPr>
          <p:nvPr>
            <p:ph type="body" idx="1"/>
          </p:nvPr>
        </p:nvSpPr>
        <p:spPr>
          <a:xfrm>
            <a:off x="2209800" y="3429001"/>
            <a:ext cx="7848600" cy="2697163"/>
          </a:xfrm>
          <a:noFill/>
        </p:spPr>
        <p:txBody>
          <a:bodyPr/>
          <a:lstStyle/>
          <a:p>
            <a:pPr eaLnBrk="1" hangingPunct="1"/>
            <a:r>
              <a:rPr lang="en-US" altLang="en-US"/>
              <a:t>Things are </a:t>
            </a:r>
            <a:r>
              <a:rPr lang="en-US" altLang="en-US" i="1"/>
              <a:t>encapsulated</a:t>
            </a:r>
            <a:r>
              <a:rPr lang="en-US" altLang="en-US"/>
              <a:t> when they are packaged together in a container.</a:t>
            </a:r>
          </a:p>
          <a:p>
            <a:pPr eaLnBrk="1" hangingPunct="1"/>
            <a:r>
              <a:rPr lang="en-US" altLang="en-US"/>
              <a:t>Objects encapsulate properties and behavior.</a:t>
            </a:r>
          </a:p>
          <a:p>
            <a:pPr eaLnBrk="1" hangingPunct="1"/>
            <a:r>
              <a:rPr lang="en-US" altLang="en-US"/>
              <a:t>Ideally, objects model things in the world.</a:t>
            </a:r>
          </a:p>
          <a:p>
            <a:pPr lvl="1" eaLnBrk="1" hangingPunct="1"/>
            <a:r>
              <a:rPr lang="en-US" altLang="en-US"/>
              <a:t>Example: Traffic simulation</a:t>
            </a:r>
          </a:p>
        </p:txBody>
      </p:sp>
    </p:spTree>
    <p:extLst>
      <p:ext uri="{BB962C8B-B14F-4D97-AF65-F5344CB8AC3E}">
        <p14:creationId xmlns:p14="http://schemas.microsoft.com/office/powerpoint/2010/main" val="102687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0B142-8EE2-475A-B8E5-9350421AE689}" type="slidenum">
              <a:rPr lang="en-CA" altLang="en-US"/>
              <a:pPr eaLnBrk="1" hangingPunct="1"/>
              <a:t>28</a:t>
            </a:fld>
            <a:endParaRPr lang="en-CA" altLang="en-US"/>
          </a:p>
        </p:txBody>
      </p:sp>
      <p:sp>
        <p:nvSpPr>
          <p:cNvPr id="23556" name="Rectangle 2"/>
          <p:cNvSpPr>
            <a:spLocks noGrp="1" noChangeArrowheads="1"/>
          </p:cNvSpPr>
          <p:nvPr>
            <p:ph type="title"/>
          </p:nvPr>
        </p:nvSpPr>
        <p:spPr/>
        <p:txBody>
          <a:bodyPr/>
          <a:lstStyle/>
          <a:p>
            <a:pPr eaLnBrk="1" hangingPunct="1"/>
            <a:r>
              <a:rPr lang="en-US" altLang="en-US"/>
              <a:t>Attributes and Operations</a:t>
            </a:r>
          </a:p>
        </p:txBody>
      </p:sp>
      <p:sp>
        <p:nvSpPr>
          <p:cNvPr id="72708" name="AutoShape 4"/>
          <p:cNvSpPr>
            <a:spLocks noChangeArrowheads="1"/>
          </p:cNvSpPr>
          <p:nvPr/>
        </p:nvSpPr>
        <p:spPr bwMode="auto">
          <a:xfrm>
            <a:off x="2703514" y="1746331"/>
            <a:ext cx="7013575" cy="3473291"/>
          </a:xfrm>
          <a:prstGeom prst="roundRect">
            <a:avLst>
              <a:gd name="adj" fmla="val 17519"/>
            </a:avLst>
          </a:prstGeom>
          <a:solidFill>
            <a:schemeClr val="bg1"/>
          </a:solidFill>
          <a:ln w="12700">
            <a:solidFill>
              <a:srgbClr val="000000"/>
            </a:solidFill>
            <a:round/>
            <a:headEnd type="none" w="sm" len="sm"/>
            <a:tailEnd type="none" w="sm" len="sm"/>
          </a:ln>
          <a:effectLst>
            <a:outerShdw dist="107763" dir="2700000" algn="ctr" rotWithShape="0">
              <a:srgbClr val="371117"/>
            </a:outerShdw>
          </a:effectLst>
        </p:spPr>
        <p:txBody>
          <a:bodyPr lIns="274320" tIns="274320" rIns="274320" bIns="274320" anchor="ctr">
            <a:spAutoFit/>
          </a:bodyPr>
          <a:lstStyle/>
          <a:p>
            <a:pPr algn="ctr" eaLnBrk="0" hangingPunct="0">
              <a:defRPr/>
            </a:pPr>
            <a:r>
              <a:rPr kumimoji="1" lang="en-US" sz="2400">
                <a:solidFill>
                  <a:srgbClr val="000066"/>
                </a:solidFill>
                <a:latin typeface="Tahoma" charset="0"/>
              </a:rPr>
              <a:t>An</a:t>
            </a:r>
            <a:r>
              <a:rPr kumimoji="1" lang="en-US" sz="2400" b="1">
                <a:solidFill>
                  <a:srgbClr val="000066"/>
                </a:solidFill>
                <a:latin typeface="Tahoma" charset="0"/>
              </a:rPr>
              <a:t> attribute</a:t>
            </a:r>
            <a:r>
              <a:rPr kumimoji="1" lang="en-US" sz="2400">
                <a:solidFill>
                  <a:srgbClr val="000066"/>
                </a:solidFill>
                <a:latin typeface="Tahoma" charset="0"/>
              </a:rPr>
              <a:t> is a named data value </a:t>
            </a:r>
            <a:br>
              <a:rPr kumimoji="1" lang="en-US" sz="2400">
                <a:solidFill>
                  <a:srgbClr val="000066"/>
                </a:solidFill>
                <a:latin typeface="Tahoma" charset="0"/>
              </a:rPr>
            </a:br>
            <a:r>
              <a:rPr kumimoji="1" lang="en-US" sz="2400">
                <a:solidFill>
                  <a:srgbClr val="000066"/>
                </a:solidFill>
                <a:latin typeface="Tahoma" charset="0"/>
              </a:rPr>
              <a:t>held by an object or a class.</a:t>
            </a:r>
          </a:p>
          <a:p>
            <a:pPr algn="ctr" eaLnBrk="0" hangingPunct="0">
              <a:defRPr/>
            </a:pPr>
            <a:endParaRPr kumimoji="1" lang="en-US" sz="2400">
              <a:solidFill>
                <a:srgbClr val="000066"/>
              </a:solidFill>
              <a:latin typeface="Tahoma" charset="0"/>
            </a:endParaRPr>
          </a:p>
          <a:p>
            <a:pPr algn="ctr" eaLnBrk="0" hangingPunct="0">
              <a:defRPr/>
            </a:pPr>
            <a:r>
              <a:rPr kumimoji="1" lang="en-US" sz="2400">
                <a:solidFill>
                  <a:srgbClr val="000066"/>
                </a:solidFill>
                <a:latin typeface="Tahoma" charset="0"/>
              </a:rPr>
              <a:t>An </a:t>
            </a:r>
            <a:r>
              <a:rPr kumimoji="1" lang="en-US" sz="2400" b="1">
                <a:solidFill>
                  <a:srgbClr val="000066"/>
                </a:solidFill>
                <a:latin typeface="Tahoma" charset="0"/>
              </a:rPr>
              <a:t>operation</a:t>
            </a:r>
            <a:r>
              <a:rPr kumimoji="1" lang="en-US" sz="2400">
                <a:solidFill>
                  <a:srgbClr val="000066"/>
                </a:solidFill>
                <a:latin typeface="Tahoma" charset="0"/>
              </a:rPr>
              <a:t> is a named </a:t>
            </a:r>
            <a:br>
              <a:rPr kumimoji="1" lang="en-US" sz="2400">
                <a:solidFill>
                  <a:srgbClr val="000066"/>
                </a:solidFill>
                <a:latin typeface="Tahoma" charset="0"/>
              </a:rPr>
            </a:br>
            <a:r>
              <a:rPr kumimoji="1" lang="en-US" sz="2400">
                <a:solidFill>
                  <a:srgbClr val="000066"/>
                </a:solidFill>
                <a:latin typeface="Tahoma" charset="0"/>
              </a:rPr>
              <a:t>object or class behavior.</a:t>
            </a:r>
          </a:p>
          <a:p>
            <a:pPr algn="ctr" eaLnBrk="0" hangingPunct="0">
              <a:defRPr/>
            </a:pPr>
            <a:endParaRPr kumimoji="1" lang="en-US" sz="2400">
              <a:solidFill>
                <a:srgbClr val="000066"/>
              </a:solidFill>
              <a:latin typeface="Tahoma" charset="0"/>
            </a:endParaRPr>
          </a:p>
          <a:p>
            <a:pPr algn="ctr" eaLnBrk="0" hangingPunct="0">
              <a:defRPr/>
            </a:pPr>
            <a:r>
              <a:rPr kumimoji="1" lang="en-US" sz="2400">
                <a:solidFill>
                  <a:srgbClr val="000066"/>
                </a:solidFill>
                <a:latin typeface="Tahoma" charset="0"/>
              </a:rPr>
              <a:t>A </a:t>
            </a:r>
            <a:r>
              <a:rPr kumimoji="1" lang="en-US" sz="2400" b="1">
                <a:solidFill>
                  <a:srgbClr val="000066"/>
                </a:solidFill>
                <a:latin typeface="Tahoma" charset="0"/>
              </a:rPr>
              <a:t>feature</a:t>
            </a:r>
            <a:r>
              <a:rPr kumimoji="1" lang="en-US" sz="2400">
                <a:solidFill>
                  <a:srgbClr val="000066"/>
                </a:solidFill>
                <a:latin typeface="Tahoma" charset="0"/>
              </a:rPr>
              <a:t> is an attribute or operation.</a:t>
            </a:r>
            <a:endParaRPr kumimoji="1" lang="en-CA" sz="2400">
              <a:solidFill>
                <a:srgbClr val="000066"/>
              </a:solidFill>
              <a:latin typeface="Tahoma" charset="0"/>
            </a:endParaRPr>
          </a:p>
        </p:txBody>
      </p:sp>
    </p:spTree>
    <p:extLst>
      <p:ext uri="{BB962C8B-B14F-4D97-AF65-F5344CB8AC3E}">
        <p14:creationId xmlns:p14="http://schemas.microsoft.com/office/powerpoint/2010/main" val="161176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307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B042D8-179F-4354-8B5F-B488D3CBF09F}" type="slidenum">
              <a:rPr lang="en-CA" altLang="en-US"/>
              <a:pPr eaLnBrk="1" hangingPunct="1"/>
              <a:t>29</a:t>
            </a:fld>
            <a:endParaRPr lang="en-CA" altLang="en-US"/>
          </a:p>
        </p:txBody>
      </p:sp>
      <p:sp>
        <p:nvSpPr>
          <p:cNvPr id="3077" name="Rectangle 2"/>
          <p:cNvSpPr>
            <a:spLocks noGrp="1" noChangeArrowheads="1"/>
          </p:cNvSpPr>
          <p:nvPr>
            <p:ph type="title"/>
          </p:nvPr>
        </p:nvSpPr>
        <p:spPr/>
        <p:txBody>
          <a:bodyPr/>
          <a:lstStyle/>
          <a:p>
            <a:pPr eaLnBrk="1" hangingPunct="1"/>
            <a:r>
              <a:rPr lang="en-US" altLang="en-US" sz="4000"/>
              <a:t>Attribute and Operation Examples</a:t>
            </a:r>
          </a:p>
        </p:txBody>
      </p:sp>
      <p:graphicFrame>
        <p:nvGraphicFramePr>
          <p:cNvPr id="3074" name="Object 7"/>
          <p:cNvGraphicFramePr>
            <a:graphicFrameLocks noGrp="1" noChangeAspect="1"/>
          </p:cNvGraphicFramePr>
          <p:nvPr>
            <p:ph idx="1"/>
          </p:nvPr>
        </p:nvGraphicFramePr>
        <p:xfrm>
          <a:off x="2481264" y="2438400"/>
          <a:ext cx="7419975" cy="2387600"/>
        </p:xfrm>
        <a:graphic>
          <a:graphicData uri="http://schemas.openxmlformats.org/presentationml/2006/ole">
            <mc:AlternateContent xmlns:mc="http://schemas.openxmlformats.org/markup-compatibility/2006">
              <mc:Choice xmlns:v="urn:schemas-microsoft-com:vml" Requires="v">
                <p:oleObj name="Visio" r:id="rId3" imgW="3283839" imgH="1089279" progId="Visio.Drawing.11">
                  <p:embed/>
                </p:oleObj>
              </mc:Choice>
              <mc:Fallback>
                <p:oleObj name="Visio" r:id="rId3" imgW="3283839" imgH="1089279" progId="Visio.Drawing.11">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4" y="2438400"/>
                        <a:ext cx="7419975"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1050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r>
              <a:rPr lang="en-IN" dirty="0"/>
              <a:t> Introduction to object oriented programming paradigm</a:t>
            </a:r>
          </a:p>
          <a:p>
            <a:r>
              <a:rPr lang="en-IN" dirty="0"/>
              <a:t>procedure oriented programming </a:t>
            </a:r>
            <a:r>
              <a:rPr lang="en-IN" dirty="0" err="1"/>
              <a:t>vs</a:t>
            </a:r>
            <a:r>
              <a:rPr lang="en-IN" dirty="0"/>
              <a:t> OOP</a:t>
            </a:r>
          </a:p>
          <a:p>
            <a:r>
              <a:rPr lang="en-IN" dirty="0"/>
              <a:t>features of OOP </a:t>
            </a:r>
          </a:p>
          <a:p>
            <a:r>
              <a:rPr lang="en-IN" dirty="0"/>
              <a:t>benefits of OOP </a:t>
            </a:r>
          </a:p>
          <a:p>
            <a:r>
              <a:rPr lang="en-IN" dirty="0"/>
              <a:t>defining class</a:t>
            </a:r>
          </a:p>
          <a:p>
            <a:r>
              <a:rPr lang="en-IN" dirty="0"/>
              <a:t>instantiating a class. </a:t>
            </a:r>
          </a:p>
          <a:p>
            <a:r>
              <a:rPr lang="en-IN" dirty="0"/>
              <a:t>UML diagrams to represent class, objects and various relationships.</a:t>
            </a:r>
          </a:p>
        </p:txBody>
      </p:sp>
    </p:spTree>
    <p:extLst>
      <p:ext uri="{BB962C8B-B14F-4D97-AF65-F5344CB8AC3E}">
        <p14:creationId xmlns:p14="http://schemas.microsoft.com/office/powerpoint/2010/main" val="1414606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977143-4C00-496B-93AF-E7230C7EF4DE}" type="slidenum">
              <a:rPr lang="en-CA" altLang="en-US"/>
              <a:pPr eaLnBrk="1" hangingPunct="1"/>
              <a:t>30</a:t>
            </a:fld>
            <a:endParaRPr lang="en-CA" altLang="en-US"/>
          </a:p>
        </p:txBody>
      </p:sp>
      <p:sp>
        <p:nvSpPr>
          <p:cNvPr id="24580" name="Rectangle 2"/>
          <p:cNvSpPr>
            <a:spLocks noGrp="1" noChangeArrowheads="1"/>
          </p:cNvSpPr>
          <p:nvPr>
            <p:ph type="title"/>
          </p:nvPr>
        </p:nvSpPr>
        <p:spPr/>
        <p:txBody>
          <a:bodyPr/>
          <a:lstStyle/>
          <a:p>
            <a:pPr eaLnBrk="1" hangingPunct="1"/>
            <a:r>
              <a:rPr lang="en-US" altLang="en-US"/>
              <a:t>Object Characteristics</a:t>
            </a:r>
          </a:p>
        </p:txBody>
      </p:sp>
      <p:sp>
        <p:nvSpPr>
          <p:cNvPr id="24581" name="Rectangle 3"/>
          <p:cNvSpPr>
            <a:spLocks noGrp="1" noChangeArrowheads="1"/>
          </p:cNvSpPr>
          <p:nvPr>
            <p:ph type="body" idx="1"/>
          </p:nvPr>
        </p:nvSpPr>
        <p:spPr/>
        <p:txBody>
          <a:bodyPr/>
          <a:lstStyle/>
          <a:p>
            <a:pPr eaLnBrk="1" hangingPunct="1"/>
            <a:r>
              <a:rPr lang="en-US" altLang="en-US"/>
              <a:t>Every object has its own </a:t>
            </a:r>
            <a:r>
              <a:rPr lang="en-US" altLang="en-US" b="1"/>
              <a:t>attributes </a:t>
            </a:r>
            <a:r>
              <a:rPr lang="en-US" altLang="en-US"/>
              <a:t>and </a:t>
            </a:r>
            <a:r>
              <a:rPr lang="en-US" altLang="en-US" b="1"/>
              <a:t>operations</a:t>
            </a:r>
            <a:r>
              <a:rPr lang="en-US" altLang="en-US"/>
              <a:t>, though these may be the same as some other objects.</a:t>
            </a:r>
          </a:p>
          <a:p>
            <a:pPr eaLnBrk="1" hangingPunct="1"/>
            <a:r>
              <a:rPr lang="en-US" altLang="en-US"/>
              <a:t>Every object has a </a:t>
            </a:r>
            <a:r>
              <a:rPr lang="en-US" altLang="en-US" b="1"/>
              <a:t>unique identity</a:t>
            </a:r>
            <a:r>
              <a:rPr lang="en-US" altLang="en-US"/>
              <a:t>.</a:t>
            </a:r>
          </a:p>
          <a:p>
            <a:pPr lvl="1" eaLnBrk="1" hangingPunct="1"/>
            <a:r>
              <a:rPr lang="en-US" altLang="en-US"/>
              <a:t>Two objects with the same attributes holding the same values and behaviors are distinct.</a:t>
            </a:r>
          </a:p>
        </p:txBody>
      </p:sp>
    </p:spTree>
    <p:extLst>
      <p:ext uri="{BB962C8B-B14F-4D97-AF65-F5344CB8AC3E}">
        <p14:creationId xmlns:p14="http://schemas.microsoft.com/office/powerpoint/2010/main" val="339245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72C57D-0767-4930-B133-5CDC55154045}" type="slidenum">
              <a:rPr lang="en-CA" altLang="en-US"/>
              <a:pPr eaLnBrk="1" hangingPunct="1"/>
              <a:t>31</a:t>
            </a:fld>
            <a:endParaRPr lang="en-CA" altLang="en-US"/>
          </a:p>
        </p:txBody>
      </p:sp>
      <p:sp>
        <p:nvSpPr>
          <p:cNvPr id="25604" name="Rectangle 2"/>
          <p:cNvSpPr>
            <a:spLocks noGrp="1" noChangeArrowheads="1"/>
          </p:cNvSpPr>
          <p:nvPr>
            <p:ph type="title"/>
          </p:nvPr>
        </p:nvSpPr>
        <p:spPr/>
        <p:txBody>
          <a:bodyPr/>
          <a:lstStyle/>
          <a:p>
            <a:pPr eaLnBrk="1" hangingPunct="1"/>
            <a:r>
              <a:rPr lang="en-US" altLang="en-US"/>
              <a:t>Messages</a:t>
            </a:r>
          </a:p>
        </p:txBody>
      </p:sp>
      <p:sp>
        <p:nvSpPr>
          <p:cNvPr id="25605" name="Rectangle 3"/>
          <p:cNvSpPr>
            <a:spLocks noGrp="1" noChangeArrowheads="1"/>
          </p:cNvSpPr>
          <p:nvPr>
            <p:ph type="body" idx="1"/>
          </p:nvPr>
        </p:nvSpPr>
        <p:spPr/>
        <p:txBody>
          <a:bodyPr/>
          <a:lstStyle/>
          <a:p>
            <a:pPr eaLnBrk="1" hangingPunct="1"/>
            <a:r>
              <a:rPr lang="en-US" altLang="en-US"/>
              <a:t>Objects communicate by sending one another messages.</a:t>
            </a:r>
          </a:p>
          <a:p>
            <a:pPr eaLnBrk="1" hangingPunct="1"/>
            <a:r>
              <a:rPr lang="en-US" altLang="en-US"/>
              <a:t>Messages are abstractions of function calls, signals, exceptions, etc.</a:t>
            </a:r>
          </a:p>
          <a:p>
            <a:pPr eaLnBrk="1" hangingPunct="1"/>
            <a:r>
              <a:rPr lang="en-US" altLang="en-US"/>
              <a:t>Ideally, objects send messages that model real-world communications between things.</a:t>
            </a:r>
          </a:p>
          <a:p>
            <a:pPr lvl="1" eaLnBrk="1" hangingPunct="1"/>
            <a:r>
              <a:rPr lang="en-US" altLang="en-US"/>
              <a:t>Example: Traffic simulation</a:t>
            </a:r>
          </a:p>
        </p:txBody>
      </p:sp>
    </p:spTree>
    <p:extLst>
      <p:ext uri="{BB962C8B-B14F-4D97-AF65-F5344CB8AC3E}">
        <p14:creationId xmlns:p14="http://schemas.microsoft.com/office/powerpoint/2010/main" val="263882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E4062F-7771-430E-AB51-FE296DA44BB0}" type="slidenum">
              <a:rPr lang="en-CA" altLang="en-US"/>
              <a:pPr eaLnBrk="1" hangingPunct="1"/>
              <a:t>32</a:t>
            </a:fld>
            <a:endParaRPr lang="en-CA" altLang="en-US"/>
          </a:p>
        </p:txBody>
      </p:sp>
      <p:sp>
        <p:nvSpPr>
          <p:cNvPr id="26628" name="Rectangle 2"/>
          <p:cNvSpPr>
            <a:spLocks noGrp="1" noChangeArrowheads="1"/>
          </p:cNvSpPr>
          <p:nvPr>
            <p:ph type="title"/>
          </p:nvPr>
        </p:nvSpPr>
        <p:spPr/>
        <p:txBody>
          <a:bodyPr/>
          <a:lstStyle/>
          <a:p>
            <a:pPr eaLnBrk="1" hangingPunct="1"/>
            <a:r>
              <a:rPr lang="en-US" altLang="en-US"/>
              <a:t>Classes</a:t>
            </a:r>
          </a:p>
        </p:txBody>
      </p:sp>
      <p:sp>
        <p:nvSpPr>
          <p:cNvPr id="26629" name="Rectangle 3"/>
          <p:cNvSpPr>
            <a:spLocks noGrp="1" noChangeArrowheads="1"/>
          </p:cNvSpPr>
          <p:nvPr>
            <p:ph type="body" idx="1"/>
          </p:nvPr>
        </p:nvSpPr>
        <p:spPr>
          <a:xfrm>
            <a:off x="2601914" y="3505201"/>
            <a:ext cx="7913687" cy="2620963"/>
          </a:xfrm>
        </p:spPr>
        <p:txBody>
          <a:bodyPr/>
          <a:lstStyle/>
          <a:p>
            <a:pPr eaLnBrk="1" hangingPunct="1"/>
            <a:r>
              <a:rPr lang="en-US" altLang="en-US"/>
              <a:t>Classes have attributes and operations.</a:t>
            </a:r>
          </a:p>
          <a:p>
            <a:pPr eaLnBrk="1" hangingPunct="1"/>
            <a:r>
              <a:rPr lang="en-US" altLang="en-US" b="1"/>
              <a:t>A class is not a set of objects—it is more like a blueprint or a specification</a:t>
            </a:r>
            <a:r>
              <a:rPr lang="en-US" altLang="en-US"/>
              <a:t>.</a:t>
            </a:r>
          </a:p>
          <a:p>
            <a:pPr eaLnBrk="1" hangingPunct="1"/>
            <a:r>
              <a:rPr lang="en-US" altLang="en-US"/>
              <a:t>Objects are said to be  </a:t>
            </a:r>
            <a:r>
              <a:rPr lang="en-US" altLang="en-US" i="1"/>
              <a:t>instances</a:t>
            </a:r>
            <a:r>
              <a:rPr lang="en-US" altLang="en-US"/>
              <a:t> of classes.</a:t>
            </a:r>
          </a:p>
        </p:txBody>
      </p:sp>
      <p:sp>
        <p:nvSpPr>
          <p:cNvPr id="71684" name="AutoShape 4"/>
          <p:cNvSpPr>
            <a:spLocks noChangeArrowheads="1"/>
          </p:cNvSpPr>
          <p:nvPr/>
        </p:nvSpPr>
        <p:spPr bwMode="auto">
          <a:xfrm>
            <a:off x="2446339" y="1566150"/>
            <a:ext cx="7451725" cy="1430179"/>
          </a:xfrm>
          <a:prstGeom prst="roundRect">
            <a:avLst>
              <a:gd name="adj" fmla="val 17519"/>
            </a:avLst>
          </a:prstGeom>
          <a:solidFill>
            <a:schemeClr val="bg1"/>
          </a:solidFill>
          <a:ln w="12700">
            <a:solidFill>
              <a:srgbClr val="000000"/>
            </a:solidFill>
            <a:round/>
            <a:headEnd type="none" w="sm" len="sm"/>
            <a:tailEnd type="none" w="sm" len="sm"/>
          </a:ln>
          <a:effectLst>
            <a:outerShdw dist="107763" dir="2700000" algn="ctr" rotWithShape="0">
              <a:srgbClr val="371117"/>
            </a:outerShdw>
          </a:effectLst>
        </p:spPr>
        <p:txBody>
          <a:bodyPr lIns="274320" tIns="274320" rIns="274320" bIns="274320" anchor="ctr">
            <a:spAutoFit/>
          </a:bodyPr>
          <a:lstStyle/>
          <a:p>
            <a:pPr algn="ctr" eaLnBrk="0" hangingPunct="0">
              <a:defRPr/>
            </a:pPr>
            <a:r>
              <a:rPr kumimoji="1" lang="en-US" sz="2400">
                <a:solidFill>
                  <a:srgbClr val="000066"/>
                </a:solidFill>
                <a:latin typeface="Tahoma" charset="0"/>
              </a:rPr>
              <a:t>An</a:t>
            </a:r>
            <a:r>
              <a:rPr kumimoji="1" lang="en-US" sz="2400" b="1">
                <a:solidFill>
                  <a:srgbClr val="000066"/>
                </a:solidFill>
                <a:latin typeface="Tahoma" charset="0"/>
              </a:rPr>
              <a:t> class</a:t>
            </a:r>
            <a:r>
              <a:rPr kumimoji="1" lang="en-US" sz="2400">
                <a:solidFill>
                  <a:srgbClr val="000066"/>
                </a:solidFill>
                <a:latin typeface="Tahoma" charset="0"/>
              </a:rPr>
              <a:t> is an abstraction of a set of objects </a:t>
            </a:r>
            <a:br>
              <a:rPr kumimoji="1" lang="en-US" sz="2400">
                <a:solidFill>
                  <a:srgbClr val="000066"/>
                </a:solidFill>
                <a:latin typeface="Tahoma" charset="0"/>
              </a:rPr>
            </a:br>
            <a:r>
              <a:rPr kumimoji="1" lang="en-US" sz="2400">
                <a:solidFill>
                  <a:srgbClr val="000066"/>
                </a:solidFill>
                <a:latin typeface="Tahoma" charset="0"/>
              </a:rPr>
              <a:t>with common attributes and operations.</a:t>
            </a:r>
            <a:endParaRPr kumimoji="1" lang="en-CA" sz="2400">
              <a:solidFill>
                <a:srgbClr val="000066"/>
              </a:solidFill>
              <a:latin typeface="Tahoma" charset="0"/>
            </a:endParaRPr>
          </a:p>
        </p:txBody>
      </p:sp>
    </p:spTree>
    <p:extLst>
      <p:ext uri="{BB962C8B-B14F-4D97-AF65-F5344CB8AC3E}">
        <p14:creationId xmlns:p14="http://schemas.microsoft.com/office/powerpoint/2010/main" val="140374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D9AC-E8A2-4FB5-BFE1-0911021FBB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2ED30F-AB1D-4738-B6BB-C667E2F291DE}"/>
              </a:ext>
            </a:extLst>
          </p:cNvPr>
          <p:cNvSpPr>
            <a:spLocks noGrp="1"/>
          </p:cNvSpPr>
          <p:nvPr>
            <p:ph idx="1"/>
          </p:nvPr>
        </p:nvSpPr>
        <p:spPr/>
        <p:txBody>
          <a:bodyPr>
            <a:normAutofit lnSpcReduction="10000"/>
          </a:bodyPr>
          <a:lstStyle/>
          <a:p>
            <a:r>
              <a:rPr lang="en-US" dirty="0"/>
              <a:t>A class is a user defined blueprint or prototype from which objects are created</a:t>
            </a:r>
          </a:p>
          <a:p>
            <a:r>
              <a:rPr lang="en-US" dirty="0"/>
              <a:t>In the real world, you'll often find many individual objects all of the same kind.</a:t>
            </a:r>
          </a:p>
          <a:p>
            <a:r>
              <a:rPr lang="en-US" dirty="0"/>
              <a:t>There may be thousands of other bicycles in existence, all of the same make and model. </a:t>
            </a:r>
          </a:p>
          <a:p>
            <a:r>
              <a:rPr lang="en-US" dirty="0"/>
              <a:t>Each bicycle was built from the same set of blueprints and therefore contains the same components. </a:t>
            </a:r>
          </a:p>
          <a:p>
            <a:r>
              <a:rPr lang="en-US" dirty="0"/>
              <a:t>In object-oriented terms, we say that your bicycle is an </a:t>
            </a:r>
            <a:r>
              <a:rPr lang="en-US" i="1" dirty="0"/>
              <a:t>instance</a:t>
            </a:r>
            <a:r>
              <a:rPr lang="en-US" dirty="0"/>
              <a:t> of the </a:t>
            </a:r>
            <a:r>
              <a:rPr lang="en-US" i="1" dirty="0"/>
              <a:t>class of objects</a:t>
            </a:r>
            <a:r>
              <a:rPr lang="en-US" dirty="0"/>
              <a:t> known as bicycles</a:t>
            </a:r>
          </a:p>
        </p:txBody>
      </p:sp>
    </p:spTree>
    <p:extLst>
      <p:ext uri="{BB962C8B-B14F-4D97-AF65-F5344CB8AC3E}">
        <p14:creationId xmlns:p14="http://schemas.microsoft.com/office/powerpoint/2010/main" val="808724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410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B70DAE-C15E-4B13-9FEC-9E2CC1FF476A}" type="slidenum">
              <a:rPr lang="en-CA" altLang="en-US"/>
              <a:pPr eaLnBrk="1" hangingPunct="1"/>
              <a:t>34</a:t>
            </a:fld>
            <a:endParaRPr lang="en-CA" altLang="en-US"/>
          </a:p>
        </p:txBody>
      </p:sp>
      <p:sp>
        <p:nvSpPr>
          <p:cNvPr id="4101" name="Rectangle 2"/>
          <p:cNvSpPr>
            <a:spLocks noGrp="1" noChangeArrowheads="1"/>
          </p:cNvSpPr>
          <p:nvPr>
            <p:ph type="title"/>
          </p:nvPr>
        </p:nvSpPr>
        <p:spPr/>
        <p:txBody>
          <a:bodyPr/>
          <a:lstStyle/>
          <a:p>
            <a:pPr eaLnBrk="1" hangingPunct="1"/>
            <a:r>
              <a:rPr lang="en-US" altLang="en-US"/>
              <a:t>Examples of Classes</a:t>
            </a:r>
            <a:endParaRPr lang="en-CA" altLang="en-US"/>
          </a:p>
        </p:txBody>
      </p:sp>
      <p:graphicFrame>
        <p:nvGraphicFramePr>
          <p:cNvPr id="4098" name="Object 4"/>
          <p:cNvGraphicFramePr>
            <a:graphicFrameLocks noGrp="1" noChangeAspect="1"/>
          </p:cNvGraphicFramePr>
          <p:nvPr>
            <p:ph idx="1"/>
          </p:nvPr>
        </p:nvGraphicFramePr>
        <p:xfrm>
          <a:off x="2366963" y="2286001"/>
          <a:ext cx="7377112" cy="2632075"/>
        </p:xfrm>
        <a:graphic>
          <a:graphicData uri="http://schemas.openxmlformats.org/presentationml/2006/ole">
            <mc:AlternateContent xmlns:mc="http://schemas.openxmlformats.org/markup-compatibility/2006">
              <mc:Choice xmlns:v="urn:schemas-microsoft-com:vml" Requires="v">
                <p:oleObj name="Visio" r:id="rId3" imgW="2963799" imgH="1089279" progId="Visio.Drawing.11">
                  <p:embed/>
                </p:oleObj>
              </mc:Choice>
              <mc:Fallback>
                <p:oleObj name="Visio" r:id="rId3" imgW="2963799" imgH="1089279" progId="Visio.Drawing.11">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2286001"/>
                        <a:ext cx="7377112"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7955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programming</a:t>
            </a:r>
          </a:p>
        </p:txBody>
      </p:sp>
      <p:pic>
        <p:nvPicPr>
          <p:cNvPr id="4098" name="Picture 2" descr="Basic OOPS concep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09700"/>
            <a:ext cx="8001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134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pic>
        <p:nvPicPr>
          <p:cNvPr id="3074" name="Picture 2" descr="real life example of encapsulation i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1822450"/>
            <a:ext cx="5724525" cy="381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43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dirty="0"/>
              <a:t>Hide the data from outside world</a:t>
            </a:r>
          </a:p>
          <a:p>
            <a:r>
              <a:rPr lang="en-US" dirty="0"/>
              <a:t>In </a:t>
            </a:r>
            <a:r>
              <a:rPr lang="en-US" dirty="0" err="1"/>
              <a:t>c++</a:t>
            </a:r>
            <a:r>
              <a:rPr lang="en-US" dirty="0"/>
              <a:t>, encapsulation achieved using the access </a:t>
            </a:r>
            <a:r>
              <a:rPr lang="en-US" dirty="0" err="1"/>
              <a:t>specifiers</a:t>
            </a:r>
            <a:r>
              <a:rPr lang="en-US" dirty="0"/>
              <a:t> (private, public and protected)</a:t>
            </a:r>
          </a:p>
          <a:p>
            <a:r>
              <a:rPr lang="en-US" dirty="0"/>
              <a:t>By encapsulation we can preventing direct access from outside, and thus have complete control, protection and integrity of the data.</a:t>
            </a:r>
          </a:p>
        </p:txBody>
      </p:sp>
    </p:spTree>
    <p:extLst>
      <p:ext uri="{BB962C8B-B14F-4D97-AF65-F5344CB8AC3E}">
        <p14:creationId xmlns:p14="http://schemas.microsoft.com/office/powerpoint/2010/main" val="1218567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DD2DC9-F9A7-4C66-B95C-361D88CCFEAC}" type="slidenum">
              <a:rPr lang="en-CA" altLang="en-US"/>
              <a:pPr eaLnBrk="1" hangingPunct="1"/>
              <a:t>38</a:t>
            </a:fld>
            <a:endParaRPr lang="en-CA" altLang="en-US"/>
          </a:p>
        </p:txBody>
      </p:sp>
      <p:sp>
        <p:nvSpPr>
          <p:cNvPr id="18436" name="Rectangle 2"/>
          <p:cNvSpPr>
            <a:spLocks noGrp="1" noChangeArrowheads="1"/>
          </p:cNvSpPr>
          <p:nvPr>
            <p:ph type="title"/>
          </p:nvPr>
        </p:nvSpPr>
        <p:spPr/>
        <p:txBody>
          <a:bodyPr/>
          <a:lstStyle/>
          <a:p>
            <a:pPr eaLnBrk="1" hangingPunct="1"/>
            <a:r>
              <a:rPr lang="en-US" altLang="en-US"/>
              <a:t>Encapsulation Advantages 1</a:t>
            </a:r>
          </a:p>
        </p:txBody>
      </p:sp>
      <p:sp>
        <p:nvSpPr>
          <p:cNvPr id="18437" name="Rectangle 3"/>
          <p:cNvSpPr>
            <a:spLocks noGrp="1" noChangeArrowheads="1"/>
          </p:cNvSpPr>
          <p:nvPr>
            <p:ph type="body" idx="1"/>
          </p:nvPr>
        </p:nvSpPr>
        <p:spPr>
          <a:xfrm>
            <a:off x="2209800" y="1600201"/>
            <a:ext cx="7691438" cy="4525963"/>
          </a:xfrm>
        </p:spPr>
        <p:txBody>
          <a:bodyPr/>
          <a:lstStyle/>
          <a:p>
            <a:pPr eaLnBrk="1" hangingPunct="1">
              <a:lnSpc>
                <a:spcPct val="90000"/>
              </a:lnSpc>
            </a:pPr>
            <a:r>
              <a:rPr lang="en-US" altLang="en-US" i="1"/>
              <a:t>Problem and solution</a:t>
            </a:r>
            <a:r>
              <a:rPr lang="en-US" altLang="en-US"/>
              <a:t> </a:t>
            </a:r>
            <a:r>
              <a:rPr lang="en-US" altLang="en-US" i="1"/>
              <a:t>similarity</a:t>
            </a:r>
            <a:r>
              <a:rPr lang="en-US" altLang="en-US"/>
              <a:t>—Software objects are like real-world things.</a:t>
            </a:r>
          </a:p>
          <a:p>
            <a:pPr eaLnBrk="1" hangingPunct="1">
              <a:lnSpc>
                <a:spcPct val="90000"/>
              </a:lnSpc>
            </a:pPr>
            <a:r>
              <a:rPr lang="en-US" altLang="en-US" i="1"/>
              <a:t>Abstraction</a:t>
            </a:r>
            <a:r>
              <a:rPr lang="en-US" altLang="en-US"/>
              <a:t>—Data structures and algorithm details are ignored in design.</a:t>
            </a:r>
          </a:p>
          <a:p>
            <a:pPr eaLnBrk="1" hangingPunct="1">
              <a:lnSpc>
                <a:spcPct val="90000"/>
              </a:lnSpc>
            </a:pPr>
            <a:r>
              <a:rPr lang="en-US" altLang="en-US" i="1"/>
              <a:t>Information</a:t>
            </a:r>
            <a:r>
              <a:rPr lang="en-US" altLang="en-US"/>
              <a:t> </a:t>
            </a:r>
            <a:r>
              <a:rPr lang="en-US" altLang="en-US" i="1"/>
              <a:t>hiding</a:t>
            </a:r>
            <a:r>
              <a:rPr lang="en-US" altLang="en-US"/>
              <a:t>—Implementations can be truly hidden.</a:t>
            </a:r>
          </a:p>
          <a:p>
            <a:pPr marL="457200" lvl="1" indent="0">
              <a:buNone/>
            </a:pPr>
            <a:r>
              <a:rPr lang="en-US" altLang="en-US"/>
              <a:t>(Shielding the internal details of a program unit’s processing from other program units)</a:t>
            </a:r>
          </a:p>
        </p:txBody>
      </p:sp>
    </p:spTree>
    <p:extLst>
      <p:ext uri="{BB962C8B-B14F-4D97-AF65-F5344CB8AC3E}">
        <p14:creationId xmlns:p14="http://schemas.microsoft.com/office/powerpoint/2010/main" val="2117226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03F92F-405B-4364-884D-F1DD77F59882}" type="slidenum">
              <a:rPr lang="en-CA" altLang="en-US"/>
              <a:pPr eaLnBrk="1" hangingPunct="1"/>
              <a:t>39</a:t>
            </a:fld>
            <a:endParaRPr lang="en-CA" altLang="en-US"/>
          </a:p>
        </p:txBody>
      </p:sp>
      <p:sp>
        <p:nvSpPr>
          <p:cNvPr id="19460" name="Rectangle 2"/>
          <p:cNvSpPr>
            <a:spLocks noGrp="1" noChangeArrowheads="1"/>
          </p:cNvSpPr>
          <p:nvPr>
            <p:ph type="title"/>
          </p:nvPr>
        </p:nvSpPr>
        <p:spPr/>
        <p:txBody>
          <a:bodyPr/>
          <a:lstStyle/>
          <a:p>
            <a:pPr eaLnBrk="1" hangingPunct="1"/>
            <a:r>
              <a:rPr lang="en-US" altLang="en-US"/>
              <a:t>Encapsulation Advantages 2</a:t>
            </a:r>
          </a:p>
        </p:txBody>
      </p:sp>
      <p:sp>
        <p:nvSpPr>
          <p:cNvPr id="19461" name="Rectangle 3"/>
          <p:cNvSpPr>
            <a:spLocks noGrp="1" noChangeArrowheads="1"/>
          </p:cNvSpPr>
          <p:nvPr>
            <p:ph type="body" idx="1"/>
          </p:nvPr>
        </p:nvSpPr>
        <p:spPr/>
        <p:txBody>
          <a:bodyPr/>
          <a:lstStyle/>
          <a:p>
            <a:pPr eaLnBrk="1" hangingPunct="1"/>
            <a:r>
              <a:rPr lang="en-US" altLang="en-US" i="1"/>
              <a:t>Coupling</a:t>
            </a:r>
            <a:r>
              <a:rPr lang="en-US" altLang="en-US"/>
              <a:t>—Operations are not related through shared data structures.</a:t>
            </a:r>
          </a:p>
          <a:p>
            <a:pPr marL="457200" lvl="1" indent="0">
              <a:buNone/>
            </a:pPr>
            <a:r>
              <a:rPr lang="en-US" altLang="en-US"/>
              <a:t>(The degree of connection between pairs of modules)</a:t>
            </a:r>
          </a:p>
          <a:p>
            <a:pPr eaLnBrk="1" hangingPunct="1"/>
            <a:r>
              <a:rPr lang="en-US" altLang="en-US" i="1"/>
              <a:t>Cohesion</a:t>
            </a:r>
            <a:r>
              <a:rPr lang="en-US" altLang="en-US"/>
              <a:t>—It’s easier to keep related operations and data together.</a:t>
            </a:r>
          </a:p>
          <a:p>
            <a:pPr marL="457200" lvl="1" indent="0">
              <a:buNone/>
            </a:pPr>
            <a:r>
              <a:rPr lang="en-US" altLang="en-US"/>
              <a:t>(The degree to which a module’s parts are related to one another)</a:t>
            </a:r>
          </a:p>
        </p:txBody>
      </p:sp>
    </p:spTree>
    <p:extLst>
      <p:ext uri="{BB962C8B-B14F-4D97-AF65-F5344CB8AC3E}">
        <p14:creationId xmlns:p14="http://schemas.microsoft.com/office/powerpoint/2010/main" val="313629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1820" y="0"/>
            <a:ext cx="11960179" cy="6669885"/>
          </a:xfrm>
          <a:prstGeom prst="rect">
            <a:avLst/>
          </a:prstGeom>
        </p:spPr>
      </p:pic>
    </p:spTree>
    <p:extLst>
      <p:ext uri="{BB962C8B-B14F-4D97-AF65-F5344CB8AC3E}">
        <p14:creationId xmlns:p14="http://schemas.microsoft.com/office/powerpoint/2010/main" val="377313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a:t>Object-Oriented Paradigm and UML</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8027F0-F054-4032-BE00-0FE3E7364DF5}" type="slidenum">
              <a:rPr lang="en-CA" altLang="en-US"/>
              <a:pPr eaLnBrk="1" hangingPunct="1"/>
              <a:t>40</a:t>
            </a:fld>
            <a:endParaRPr lang="en-CA" altLang="en-US"/>
          </a:p>
        </p:txBody>
      </p:sp>
      <p:sp>
        <p:nvSpPr>
          <p:cNvPr id="20484" name="Rectangle 2"/>
          <p:cNvSpPr>
            <a:spLocks noGrp="1" noChangeArrowheads="1"/>
          </p:cNvSpPr>
          <p:nvPr>
            <p:ph type="title"/>
          </p:nvPr>
        </p:nvSpPr>
        <p:spPr/>
        <p:txBody>
          <a:bodyPr/>
          <a:lstStyle/>
          <a:p>
            <a:pPr eaLnBrk="1" hangingPunct="1"/>
            <a:r>
              <a:rPr lang="en-US" altLang="en-US"/>
              <a:t>Encapsulation Advantages 3</a:t>
            </a:r>
          </a:p>
        </p:txBody>
      </p:sp>
      <p:sp>
        <p:nvSpPr>
          <p:cNvPr id="20485" name="Rectangle 3"/>
          <p:cNvSpPr>
            <a:spLocks noGrp="1" noChangeArrowheads="1"/>
          </p:cNvSpPr>
          <p:nvPr>
            <p:ph type="body" idx="1"/>
          </p:nvPr>
        </p:nvSpPr>
        <p:spPr/>
        <p:txBody>
          <a:bodyPr/>
          <a:lstStyle/>
          <a:p>
            <a:pPr eaLnBrk="1" hangingPunct="1"/>
            <a:r>
              <a:rPr lang="en-US" altLang="en-US" i="1"/>
              <a:t>Reusability</a:t>
            </a:r>
            <a:r>
              <a:rPr lang="en-US" altLang="en-US"/>
              <a:t>—It’s easier to reuse objects than collections of operations and various data structures.</a:t>
            </a:r>
          </a:p>
          <a:p>
            <a:pPr eaLnBrk="1" hangingPunct="1"/>
            <a:r>
              <a:rPr lang="en-US" altLang="en-US" i="1"/>
              <a:t>Scalability</a:t>
            </a:r>
            <a:r>
              <a:rPr lang="en-US" altLang="en-US"/>
              <a:t>—Objects can be of arbitrary size.</a:t>
            </a:r>
          </a:p>
          <a:p>
            <a:pPr eaLnBrk="1" hangingPunct="1"/>
            <a:r>
              <a:rPr lang="en-US" altLang="en-US" i="1"/>
              <a:t>New</a:t>
            </a:r>
            <a:r>
              <a:rPr lang="en-US" altLang="en-US"/>
              <a:t> </a:t>
            </a:r>
            <a:r>
              <a:rPr lang="en-US" altLang="en-US" i="1"/>
              <a:t>features</a:t>
            </a:r>
            <a:r>
              <a:rPr lang="en-US" altLang="en-US"/>
              <a:t>—The object-oriented paradigm offers new and powerful ways of doing things, as we will see.</a:t>
            </a:r>
          </a:p>
        </p:txBody>
      </p:sp>
    </p:spTree>
    <p:extLst>
      <p:ext uri="{BB962C8B-B14F-4D97-AF65-F5344CB8AC3E}">
        <p14:creationId xmlns:p14="http://schemas.microsoft.com/office/powerpoint/2010/main" val="2555052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5800" y="1905000"/>
            <a:ext cx="859576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745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p>
        </p:txBody>
      </p:sp>
      <p:sp>
        <p:nvSpPr>
          <p:cNvPr id="3" name="Content Placeholder 2"/>
          <p:cNvSpPr>
            <a:spLocks noGrp="1"/>
          </p:cNvSpPr>
          <p:nvPr>
            <p:ph idx="1"/>
          </p:nvPr>
        </p:nvSpPr>
        <p:spPr/>
        <p:txBody>
          <a:bodyPr/>
          <a:lstStyle/>
          <a:p>
            <a:r>
              <a:rPr lang="en-US" dirty="0"/>
              <a:t>Data abstraction refers to hiding the internal implementations and show only the necessary details to the outside world. </a:t>
            </a:r>
          </a:p>
          <a:p>
            <a:r>
              <a:rPr lang="en-US" dirty="0"/>
              <a:t>In C++ data abstraction is implemented using interfaces and abstract classes.</a:t>
            </a:r>
          </a:p>
        </p:txBody>
      </p:sp>
    </p:spTree>
    <p:extLst>
      <p:ext uri="{BB962C8B-B14F-4D97-AF65-F5344CB8AC3E}">
        <p14:creationId xmlns:p14="http://schemas.microsoft.com/office/powerpoint/2010/main" val="1084181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a:t>
            </a:r>
            <a:br>
              <a:rPr lang="en-US" dirty="0"/>
            </a:br>
            <a:r>
              <a:rPr lang="en-US" sz="2700" dirty="0"/>
              <a:t>Why inheritance should be used?</a:t>
            </a:r>
          </a:p>
        </p:txBody>
      </p:sp>
      <p:sp>
        <p:nvSpPr>
          <p:cNvPr id="3" name="Content Placeholder 2"/>
          <p:cNvSpPr>
            <a:spLocks noGrp="1"/>
          </p:cNvSpPr>
          <p:nvPr>
            <p:ph idx="1"/>
          </p:nvPr>
        </p:nvSpPr>
        <p:spPr/>
        <p:txBody>
          <a:bodyPr>
            <a:normAutofit/>
          </a:bodyPr>
          <a:lstStyle/>
          <a:p>
            <a:r>
              <a:rPr lang="en-US" dirty="0"/>
              <a:t>Suppose, in your game, you want three characters - a </a:t>
            </a:r>
            <a:r>
              <a:rPr lang="en-US" b="1" dirty="0" err="1"/>
              <a:t>maths</a:t>
            </a:r>
            <a:r>
              <a:rPr lang="en-US" b="1" dirty="0"/>
              <a:t> teacher</a:t>
            </a:r>
            <a:r>
              <a:rPr lang="en-US" dirty="0"/>
              <a:t>, a </a:t>
            </a:r>
            <a:r>
              <a:rPr lang="en-US" b="1" dirty="0"/>
              <a:t>footballer</a:t>
            </a:r>
            <a:r>
              <a:rPr lang="en-US" dirty="0"/>
              <a:t> and a </a:t>
            </a:r>
            <a:r>
              <a:rPr lang="en-US" b="1" dirty="0"/>
              <a:t>businessman</a:t>
            </a:r>
            <a:r>
              <a:rPr lang="en-US" dirty="0"/>
              <a:t>.</a:t>
            </a:r>
          </a:p>
          <a:p>
            <a:r>
              <a:rPr lang="en-US" dirty="0"/>
              <a:t>Since, all of the characters are persons, they can walk and talk. However, they also have some special skills. A </a:t>
            </a:r>
            <a:r>
              <a:rPr lang="en-US" dirty="0" err="1"/>
              <a:t>maths</a:t>
            </a:r>
            <a:r>
              <a:rPr lang="en-US" dirty="0"/>
              <a:t> teacher can </a:t>
            </a:r>
            <a:r>
              <a:rPr lang="en-US" b="1" dirty="0"/>
              <a:t>teach </a:t>
            </a:r>
            <a:r>
              <a:rPr lang="en-US" b="1" dirty="0" err="1"/>
              <a:t>maths</a:t>
            </a:r>
            <a:r>
              <a:rPr lang="en-US" dirty="0"/>
              <a:t>, a footballer can </a:t>
            </a:r>
            <a:r>
              <a:rPr lang="en-US" b="1" dirty="0"/>
              <a:t>play football</a:t>
            </a:r>
            <a:r>
              <a:rPr lang="en-US" dirty="0"/>
              <a:t> and a businessman can </a:t>
            </a:r>
            <a:r>
              <a:rPr lang="en-US" b="1" dirty="0"/>
              <a:t>run a business</a:t>
            </a:r>
            <a:r>
              <a:rPr lang="en-US" dirty="0"/>
              <a:t>.</a:t>
            </a:r>
          </a:p>
          <a:p>
            <a:r>
              <a:rPr lang="en-US" dirty="0"/>
              <a:t>You can individually create three classes who can walk, talk and perform their special skill</a:t>
            </a:r>
          </a:p>
        </p:txBody>
      </p:sp>
    </p:spTree>
    <p:extLst>
      <p:ext uri="{BB962C8B-B14F-4D97-AF65-F5344CB8AC3E}">
        <p14:creationId xmlns:p14="http://schemas.microsoft.com/office/powerpoint/2010/main" val="958655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US" dirty="0"/>
              <a:t>Why inheritance should be used?</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r>
              <a:rPr lang="en-US" dirty="0"/>
              <a:t>In each of the classes, you would be copying the same code for walk and talk for each character.</a:t>
            </a:r>
          </a:p>
          <a:p>
            <a:r>
              <a:rPr lang="en-US" dirty="0"/>
              <a:t>If you want to add a new feature - eat, you need to implement the same code for each character. This can easily become error prone (when copying) and duplicate codes.</a:t>
            </a:r>
          </a:p>
          <a:p>
            <a:endParaRPr lang="en-US" dirty="0"/>
          </a:p>
          <a:p>
            <a:endParaRPr lang="en-US" dirty="0"/>
          </a:p>
        </p:txBody>
      </p:sp>
      <p:pic>
        <p:nvPicPr>
          <p:cNvPr id="1026" name="Picture 2" descr="Solving a problem without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1"/>
            <a:ext cx="704850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827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722" y="1565564"/>
            <a:ext cx="8253386" cy="459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049491" y="2022764"/>
            <a:ext cx="1291892" cy="646331"/>
          </a:xfrm>
          <a:prstGeom prst="rect">
            <a:avLst/>
          </a:prstGeom>
          <a:noFill/>
        </p:spPr>
        <p:txBody>
          <a:bodyPr wrap="none" rtlCol="0">
            <a:spAutoFit/>
          </a:bodyPr>
          <a:lstStyle/>
          <a:p>
            <a:r>
              <a:rPr lang="en-IN" dirty="0"/>
              <a:t>Parent class</a:t>
            </a:r>
          </a:p>
          <a:p>
            <a:r>
              <a:rPr lang="en-IN" dirty="0"/>
              <a:t>Base class</a:t>
            </a:r>
          </a:p>
        </p:txBody>
      </p:sp>
      <p:sp>
        <p:nvSpPr>
          <p:cNvPr id="4" name="TextBox 3"/>
          <p:cNvSpPr txBox="1"/>
          <p:nvPr/>
        </p:nvSpPr>
        <p:spPr>
          <a:xfrm>
            <a:off x="10321636" y="5181600"/>
            <a:ext cx="1408719" cy="923330"/>
          </a:xfrm>
          <a:prstGeom prst="rect">
            <a:avLst/>
          </a:prstGeom>
          <a:noFill/>
        </p:spPr>
        <p:txBody>
          <a:bodyPr wrap="none" rtlCol="0">
            <a:spAutoFit/>
          </a:bodyPr>
          <a:lstStyle/>
          <a:p>
            <a:r>
              <a:rPr lang="en-IN" dirty="0"/>
              <a:t>Child class</a:t>
            </a:r>
          </a:p>
          <a:p>
            <a:r>
              <a:rPr lang="en-IN" dirty="0"/>
              <a:t>Sub class</a:t>
            </a:r>
          </a:p>
          <a:p>
            <a:r>
              <a:rPr lang="en-IN" dirty="0"/>
              <a:t>Derived class</a:t>
            </a:r>
          </a:p>
        </p:txBody>
      </p:sp>
    </p:spTree>
    <p:extLst>
      <p:ext uri="{BB962C8B-B14F-4D97-AF65-F5344CB8AC3E}">
        <p14:creationId xmlns:p14="http://schemas.microsoft.com/office/powerpoint/2010/main" val="3333823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a:bodyPr>
          <a:lstStyle/>
          <a:p>
            <a:r>
              <a:rPr lang="en-US" dirty="0"/>
              <a:t>The process of representing one Form in multiple forms is known as </a:t>
            </a:r>
            <a:r>
              <a:rPr lang="en-US" b="1" dirty="0"/>
              <a:t>Polymorphism</a:t>
            </a:r>
            <a:r>
              <a:rPr lang="en-US" dirty="0"/>
              <a:t>.</a:t>
            </a:r>
          </a:p>
          <a:p>
            <a:r>
              <a:rPr lang="en-US" dirty="0"/>
              <a:t> Original form or original method always resides in base class and multiple forms represents overridden method which resides in derived classes.</a:t>
            </a:r>
          </a:p>
          <a:p>
            <a:r>
              <a:rPr lang="en-US" dirty="0"/>
              <a:t>Typically, polymorphism occurs when there is a hierarchy of classes and they are related by inheritance</a:t>
            </a:r>
          </a:p>
        </p:txBody>
      </p:sp>
    </p:spTree>
    <p:extLst>
      <p:ext uri="{BB962C8B-B14F-4D97-AF65-F5344CB8AC3E}">
        <p14:creationId xmlns:p14="http://schemas.microsoft.com/office/powerpoint/2010/main" val="2281692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polymorphism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786" y="1939956"/>
            <a:ext cx="7179270" cy="4207580"/>
          </a:xfrm>
        </p:spPr>
      </p:pic>
    </p:spTree>
    <p:extLst>
      <p:ext uri="{BB962C8B-B14F-4D97-AF65-F5344CB8AC3E}">
        <p14:creationId xmlns:p14="http://schemas.microsoft.com/office/powerpoint/2010/main" val="1281850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in programming</a:t>
            </a:r>
          </a:p>
        </p:txBody>
      </p:sp>
      <p:sp>
        <p:nvSpPr>
          <p:cNvPr id="5" name="Content Placeholder 4"/>
          <p:cNvSpPr>
            <a:spLocks noGrp="1"/>
          </p:cNvSpPr>
          <p:nvPr>
            <p:ph idx="1"/>
          </p:nvPr>
        </p:nvSpPr>
        <p:spPr/>
        <p:txBody>
          <a:bodyPr/>
          <a:lstStyle/>
          <a:p>
            <a:r>
              <a:rPr lang="en-US" dirty="0"/>
              <a:t>In programming languages, </a:t>
            </a:r>
            <a:r>
              <a:rPr lang="en-US" i="1" dirty="0"/>
              <a:t>polymorphism</a:t>
            </a:r>
            <a:r>
              <a:rPr lang="en-US" dirty="0"/>
              <a:t> means that some code or operations or objects behave differently in different contexts</a:t>
            </a:r>
          </a:p>
          <a:p>
            <a:r>
              <a:rPr lang="en-US" dirty="0"/>
              <a:t>For Example, the +(plus) operator in C++</a:t>
            </a:r>
          </a:p>
          <a:p>
            <a:pPr lvl="1"/>
            <a:r>
              <a:rPr lang="en-US" dirty="0"/>
              <a:t>4 + 5                  </a:t>
            </a:r>
            <a:r>
              <a:rPr lang="en-US" dirty="0">
                <a:sym typeface="Wingdings" panose="05000000000000000000" pitchFamily="2" charset="2"/>
              </a:rPr>
              <a:t> Integer addition</a:t>
            </a:r>
          </a:p>
          <a:p>
            <a:pPr lvl="1"/>
            <a:r>
              <a:rPr lang="en-US" dirty="0">
                <a:sym typeface="Wingdings" panose="05000000000000000000" pitchFamily="2" charset="2"/>
              </a:rPr>
              <a:t>3.14 + 2.0          Floating point addition</a:t>
            </a:r>
          </a:p>
          <a:p>
            <a:pPr lvl="1"/>
            <a:r>
              <a:rPr lang="en-US" dirty="0">
                <a:sym typeface="Wingdings" panose="05000000000000000000" pitchFamily="2" charset="2"/>
              </a:rPr>
              <a:t>S1 + “bar”          String concatenation   // “p” + “d” = </a:t>
            </a:r>
            <a:r>
              <a:rPr lang="en-US" dirty="0" err="1">
                <a:sym typeface="Wingdings" panose="05000000000000000000" pitchFamily="2" charset="2"/>
              </a:rPr>
              <a:t>pd</a:t>
            </a:r>
            <a:endParaRPr lang="en-US" dirty="0"/>
          </a:p>
          <a:p>
            <a:endParaRPr lang="en-US" dirty="0"/>
          </a:p>
          <a:p>
            <a:endParaRPr lang="en-US" dirty="0"/>
          </a:p>
        </p:txBody>
      </p:sp>
    </p:spTree>
    <p:extLst>
      <p:ext uri="{BB962C8B-B14F-4D97-AF65-F5344CB8AC3E}">
        <p14:creationId xmlns:p14="http://schemas.microsoft.com/office/powerpoint/2010/main" val="2289881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7" y="210380"/>
            <a:ext cx="10515600" cy="746223"/>
          </a:xfrm>
        </p:spPr>
        <p:txBody>
          <a:bodyPr/>
          <a:lstStyle/>
          <a:p>
            <a:r>
              <a:rPr lang="en-US" dirty="0"/>
              <a:t>Advantages of OOP</a:t>
            </a:r>
          </a:p>
        </p:txBody>
      </p:sp>
      <p:sp>
        <p:nvSpPr>
          <p:cNvPr id="3" name="Content Placeholder 2"/>
          <p:cNvSpPr>
            <a:spLocks noGrp="1"/>
          </p:cNvSpPr>
          <p:nvPr>
            <p:ph idx="1"/>
          </p:nvPr>
        </p:nvSpPr>
        <p:spPr>
          <a:xfrm>
            <a:off x="838200" y="956603"/>
            <a:ext cx="10515600" cy="5472331"/>
          </a:xfrm>
        </p:spPr>
        <p:txBody>
          <a:bodyPr>
            <a:normAutofit fontScale="92500" lnSpcReduction="10000"/>
          </a:bodyPr>
          <a:lstStyle/>
          <a:p>
            <a:r>
              <a:rPr lang="en-US" b="1" i="1" u="sng" dirty="0"/>
              <a:t>Code Reuse and Recycling</a:t>
            </a:r>
            <a:r>
              <a:rPr lang="en-US" dirty="0"/>
              <a:t>: Objects created for Object Oriented Programs can easily be reused in other programs.</a:t>
            </a:r>
          </a:p>
          <a:p>
            <a:r>
              <a:rPr lang="en-US" b="1" i="1" u="sng" dirty="0"/>
              <a:t>Encapsulation (part 1)</a:t>
            </a:r>
            <a:r>
              <a:rPr lang="en-US" dirty="0"/>
              <a:t>: Once an Object is created, knowledge of its implementation is not necessary for its use. In older programs, coders needed understand the details of a piece of code before using it </a:t>
            </a:r>
          </a:p>
          <a:p>
            <a:r>
              <a:rPr lang="en-US" b="1" i="1" u="sng" dirty="0"/>
              <a:t>Encapsulation (part 2)</a:t>
            </a:r>
            <a:r>
              <a:rPr lang="en-US" dirty="0"/>
              <a:t>: Objects have the ability to hide certain parts of themselves from programmers. This prevents programmers from tampering with values they shouldn't. </a:t>
            </a:r>
          </a:p>
          <a:p>
            <a:r>
              <a:rPr lang="en-US" b="1" i="1" u="sng" dirty="0"/>
              <a:t>Design Benefits</a:t>
            </a:r>
            <a:r>
              <a:rPr lang="en-US" dirty="0"/>
              <a:t>: Large programs are very difficult to write. Object Oriented Programs force designers to go through an extensive planning phase, which makes for better designs with less flaws. </a:t>
            </a:r>
          </a:p>
          <a:p>
            <a:r>
              <a:rPr lang="en-US" b="1" i="1" u="sng" dirty="0"/>
              <a:t>Software Maintenance:</a:t>
            </a:r>
            <a:r>
              <a:rPr lang="en-US" dirty="0"/>
              <a:t> Programs are not disposable. Legacy code must be dealt with on a daily basis, either to be improved upon (for a new version of an exist piece of software) or made to work with newer computers and software.</a:t>
            </a:r>
          </a:p>
        </p:txBody>
      </p:sp>
    </p:spTree>
    <p:extLst>
      <p:ext uri="{BB962C8B-B14F-4D97-AF65-F5344CB8AC3E}">
        <p14:creationId xmlns:p14="http://schemas.microsoft.com/office/powerpoint/2010/main" val="35077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824" y="347730"/>
            <a:ext cx="9620519" cy="6502623"/>
          </a:xfrm>
          <a:prstGeom prst="rect">
            <a:avLst/>
          </a:prstGeom>
        </p:spPr>
      </p:pic>
    </p:spTree>
    <p:extLst>
      <p:ext uri="{BB962C8B-B14F-4D97-AF65-F5344CB8AC3E}">
        <p14:creationId xmlns:p14="http://schemas.microsoft.com/office/powerpoint/2010/main" val="2371599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252" y="140042"/>
            <a:ext cx="10515600" cy="464870"/>
          </a:xfrm>
        </p:spPr>
        <p:txBody>
          <a:bodyPr>
            <a:normAutofit fontScale="90000"/>
          </a:bodyPr>
          <a:lstStyle/>
          <a:p>
            <a:r>
              <a:rPr lang="en-US" dirty="0"/>
              <a:t>Procedure oriented programming VS OOP</a:t>
            </a:r>
          </a:p>
        </p:txBody>
      </p:sp>
      <p:graphicFrame>
        <p:nvGraphicFramePr>
          <p:cNvPr id="4" name="Table 3"/>
          <p:cNvGraphicFramePr>
            <a:graphicFrameLocks noGrp="1"/>
          </p:cNvGraphicFramePr>
          <p:nvPr>
            <p:extLst>
              <p:ext uri="{D42A27DB-BD31-4B8C-83A1-F6EECF244321}">
                <p14:modId xmlns:p14="http://schemas.microsoft.com/office/powerpoint/2010/main" val="1585880273"/>
              </p:ext>
            </p:extLst>
          </p:nvPr>
        </p:nvGraphicFramePr>
        <p:xfrm>
          <a:off x="838200" y="604912"/>
          <a:ext cx="10515600" cy="6114897"/>
        </p:xfrm>
        <a:graphic>
          <a:graphicData uri="http://schemas.openxmlformats.org/drawingml/2006/table">
            <a:tbl>
              <a:tblPr firstRow="1" firstCol="1" bandRow="1">
                <a:tableStyleId>{5C22544A-7EE6-4342-B048-85BDC9FD1C3A}</a:tableStyleId>
              </a:tblPr>
              <a:tblGrid>
                <a:gridCol w="1623646">
                  <a:extLst>
                    <a:ext uri="{9D8B030D-6E8A-4147-A177-3AD203B41FA5}">
                      <a16:colId xmlns:a16="http://schemas.microsoft.com/office/drawing/2014/main" val="1288930423"/>
                    </a:ext>
                  </a:extLst>
                </a:gridCol>
                <a:gridCol w="4628271">
                  <a:extLst>
                    <a:ext uri="{9D8B030D-6E8A-4147-A177-3AD203B41FA5}">
                      <a16:colId xmlns:a16="http://schemas.microsoft.com/office/drawing/2014/main" val="3739645666"/>
                    </a:ext>
                  </a:extLst>
                </a:gridCol>
                <a:gridCol w="4263683">
                  <a:extLst>
                    <a:ext uri="{9D8B030D-6E8A-4147-A177-3AD203B41FA5}">
                      <a16:colId xmlns:a16="http://schemas.microsoft.com/office/drawing/2014/main" val="3474117815"/>
                    </a:ext>
                  </a:extLst>
                </a:gridCol>
              </a:tblGrid>
              <a:tr h="285757">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Procedure Oriented Programming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Object Oriented Programming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9608350"/>
                  </a:ext>
                </a:extLst>
              </a:tr>
              <a:tr h="582914">
                <a:tc>
                  <a:txBody>
                    <a:bodyPr/>
                    <a:lstStyle/>
                    <a:p>
                      <a:pPr marL="0" marR="0" algn="ctr">
                        <a:lnSpc>
                          <a:spcPct val="107000"/>
                        </a:lnSpc>
                        <a:spcBef>
                          <a:spcPts val="0"/>
                        </a:spcBef>
                        <a:spcAft>
                          <a:spcPts val="0"/>
                        </a:spcAft>
                      </a:pPr>
                      <a:r>
                        <a:rPr lang="en-US" sz="1200">
                          <a:effectLst/>
                        </a:rPr>
                        <a:t>Divided Into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In POP, program is divided into small parts called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In OOP, program is divided into parts called objects.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81802"/>
                  </a:ext>
                </a:extLst>
              </a:tr>
              <a:tr h="870280">
                <a:tc>
                  <a:txBody>
                    <a:bodyPr/>
                    <a:lstStyle/>
                    <a:p>
                      <a:pPr marL="0" marR="0" algn="ctr">
                        <a:lnSpc>
                          <a:spcPct val="107000"/>
                        </a:lnSpc>
                        <a:spcBef>
                          <a:spcPts val="0"/>
                        </a:spcBef>
                        <a:spcAft>
                          <a:spcPts val="0"/>
                        </a:spcAft>
                      </a:pPr>
                      <a:r>
                        <a:rPr lang="en-US" sz="1200" dirty="0">
                          <a:effectLst/>
                        </a:rPr>
                        <a:t>Importance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In </a:t>
                      </a:r>
                      <a:r>
                        <a:rPr lang="en-US" sz="1600" dirty="0" err="1">
                          <a:effectLst/>
                        </a:rPr>
                        <a:t>POP,Importance</a:t>
                      </a:r>
                      <a:r>
                        <a:rPr lang="en-US" sz="1600" dirty="0">
                          <a:effectLst/>
                        </a:rPr>
                        <a:t> is not given to data but to functions as well as sequence of actions to be done.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In OOP, Importance is given to the data rather than procedures or functions because it works as a real world.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72811058"/>
                  </a:ext>
                </a:extLst>
              </a:tr>
              <a:tr h="295548">
                <a:tc>
                  <a:txBody>
                    <a:bodyPr/>
                    <a:lstStyle/>
                    <a:p>
                      <a:pPr marL="0" marR="0" algn="ctr">
                        <a:lnSpc>
                          <a:spcPct val="107000"/>
                        </a:lnSpc>
                        <a:spcBef>
                          <a:spcPts val="0"/>
                        </a:spcBef>
                        <a:spcAft>
                          <a:spcPts val="0"/>
                        </a:spcAft>
                      </a:pPr>
                      <a:r>
                        <a:rPr lang="en-US" sz="1200">
                          <a:effectLst/>
                        </a:rPr>
                        <a:t>Approach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POP follows Top Down approach.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OOP follows Bottom Up approach.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54089973"/>
                  </a:ext>
                </a:extLst>
              </a:tr>
              <a:tr h="582914">
                <a:tc>
                  <a:txBody>
                    <a:bodyPr/>
                    <a:lstStyle/>
                    <a:p>
                      <a:pPr marL="0" marR="0" algn="ctr">
                        <a:lnSpc>
                          <a:spcPct val="107000"/>
                        </a:lnSpc>
                        <a:spcBef>
                          <a:spcPts val="0"/>
                        </a:spcBef>
                        <a:spcAft>
                          <a:spcPts val="0"/>
                        </a:spcAft>
                      </a:pPr>
                      <a:r>
                        <a:rPr lang="en-US" sz="1200">
                          <a:effectLst/>
                        </a:rPr>
                        <a:t>Access Specifiers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POP does not have any access specifier.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OOP has access specifiers named Public, Private, Protected, etc.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29830996"/>
                  </a:ext>
                </a:extLst>
              </a:tr>
              <a:tr h="582914">
                <a:tc>
                  <a:txBody>
                    <a:bodyPr/>
                    <a:lstStyle/>
                    <a:p>
                      <a:pPr marL="0" marR="0" algn="ctr">
                        <a:lnSpc>
                          <a:spcPct val="107000"/>
                        </a:lnSpc>
                        <a:spcBef>
                          <a:spcPts val="0"/>
                        </a:spcBef>
                        <a:spcAft>
                          <a:spcPts val="0"/>
                        </a:spcAft>
                      </a:pPr>
                      <a:r>
                        <a:rPr lang="en-US" sz="1200">
                          <a:effectLst/>
                        </a:rPr>
                        <a:t>Data Moving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In POP, Data can move freely from function to function in the system.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In OOP, objects can move and communicate with each other through member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37447143"/>
                  </a:ext>
                </a:extLst>
              </a:tr>
              <a:tr h="582914">
                <a:tc>
                  <a:txBody>
                    <a:bodyPr/>
                    <a:lstStyle/>
                    <a:p>
                      <a:pPr marL="0" marR="0" algn="ctr">
                        <a:lnSpc>
                          <a:spcPct val="107000"/>
                        </a:lnSpc>
                        <a:spcBef>
                          <a:spcPts val="0"/>
                        </a:spcBef>
                        <a:spcAft>
                          <a:spcPts val="0"/>
                        </a:spcAft>
                      </a:pPr>
                      <a:r>
                        <a:rPr lang="en-US" sz="1200">
                          <a:effectLst/>
                        </a:rPr>
                        <a:t>Expansion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To add new data and function in POP is not so easy.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OOP provides an easy way to add new data and function.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1919760"/>
                  </a:ext>
                </a:extLst>
              </a:tr>
              <a:tr h="870280">
                <a:tc>
                  <a:txBody>
                    <a:bodyPr/>
                    <a:lstStyle/>
                    <a:p>
                      <a:pPr marL="0" marR="0" algn="ctr">
                        <a:lnSpc>
                          <a:spcPct val="107000"/>
                        </a:lnSpc>
                        <a:spcBef>
                          <a:spcPts val="0"/>
                        </a:spcBef>
                        <a:spcAft>
                          <a:spcPts val="0"/>
                        </a:spcAft>
                      </a:pPr>
                      <a:r>
                        <a:rPr lang="en-US" sz="1200">
                          <a:effectLst/>
                        </a:rPr>
                        <a:t>Data Access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In POP, Most function uses Global data for sharing that can be accessed freely from function to function in the system.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In OOP, data can not move easily from function to </a:t>
                      </a:r>
                      <a:r>
                        <a:rPr lang="en-US" sz="1600" dirty="0" err="1">
                          <a:effectLst/>
                        </a:rPr>
                        <a:t>function,it</a:t>
                      </a:r>
                      <a:r>
                        <a:rPr lang="en-US" sz="1600" dirty="0">
                          <a:effectLst/>
                        </a:rPr>
                        <a:t> can be kept public or private so we can control the access of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73755565"/>
                  </a:ext>
                </a:extLst>
              </a:tr>
              <a:tr h="582914">
                <a:tc>
                  <a:txBody>
                    <a:bodyPr/>
                    <a:lstStyle/>
                    <a:p>
                      <a:pPr marL="0" marR="0" algn="ctr">
                        <a:lnSpc>
                          <a:spcPct val="107000"/>
                        </a:lnSpc>
                        <a:spcBef>
                          <a:spcPts val="0"/>
                        </a:spcBef>
                        <a:spcAft>
                          <a:spcPts val="0"/>
                        </a:spcAft>
                      </a:pPr>
                      <a:r>
                        <a:rPr lang="en-US" sz="1200">
                          <a:effectLst/>
                        </a:rPr>
                        <a:t>Data Hiding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POP does not have any proper way for hiding data so it is less secure.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OOP provides Data Hiding so provides more security.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47050389"/>
                  </a:ext>
                </a:extLst>
              </a:tr>
              <a:tr h="582914">
                <a:tc>
                  <a:txBody>
                    <a:bodyPr/>
                    <a:lstStyle/>
                    <a:p>
                      <a:pPr marL="0" marR="0" algn="ctr">
                        <a:lnSpc>
                          <a:spcPct val="107000"/>
                        </a:lnSpc>
                        <a:spcBef>
                          <a:spcPts val="0"/>
                        </a:spcBef>
                        <a:spcAft>
                          <a:spcPts val="0"/>
                        </a:spcAft>
                      </a:pPr>
                      <a:r>
                        <a:rPr lang="en-US" sz="1200">
                          <a:effectLst/>
                        </a:rPr>
                        <a:t>Overloading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a:effectLst/>
                        </a:rPr>
                        <a:t>In POP, Overloading is not possible.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In OOP, overloading is possible in the form of Function Overloading and Operator Overloading.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2524983"/>
                  </a:ext>
                </a:extLst>
              </a:tr>
              <a:tr h="295548">
                <a:tc>
                  <a:txBody>
                    <a:bodyPr/>
                    <a:lstStyle/>
                    <a:p>
                      <a:pPr marL="0" marR="0" algn="ctr">
                        <a:lnSpc>
                          <a:spcPct val="107000"/>
                        </a:lnSpc>
                        <a:spcBef>
                          <a:spcPts val="0"/>
                        </a:spcBef>
                        <a:spcAft>
                          <a:spcPts val="0"/>
                        </a:spcAft>
                      </a:pPr>
                      <a:r>
                        <a:rPr lang="en-US" sz="1200">
                          <a:effectLst/>
                        </a:rPr>
                        <a:t>Examples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Example of POP are : C, VB, FORTRAN, Pascal.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600" dirty="0">
                          <a:effectLst/>
                        </a:rPr>
                        <a:t>Example of OOP are : C++, JAVA, VB.NET, C#.NET.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60516741"/>
                  </a:ext>
                </a:extLst>
              </a:tr>
            </a:tbl>
          </a:graphicData>
        </a:graphic>
      </p:graphicFrame>
    </p:spTree>
    <p:extLst>
      <p:ext uri="{BB962C8B-B14F-4D97-AF65-F5344CB8AC3E}">
        <p14:creationId xmlns:p14="http://schemas.microsoft.com/office/powerpoint/2010/main" val="857872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identification </a:t>
            </a:r>
          </a:p>
        </p:txBody>
      </p:sp>
      <p:sp>
        <p:nvSpPr>
          <p:cNvPr id="3" name="Content Placeholder 2"/>
          <p:cNvSpPr>
            <a:spLocks noGrp="1"/>
          </p:cNvSpPr>
          <p:nvPr>
            <p:ph idx="1"/>
          </p:nvPr>
        </p:nvSpPr>
        <p:spPr>
          <a:xfrm>
            <a:off x="374073" y="1825624"/>
            <a:ext cx="10979727" cy="4686011"/>
          </a:xfrm>
        </p:spPr>
        <p:txBody>
          <a:bodyPr/>
          <a:lstStyle/>
          <a:p>
            <a:r>
              <a:rPr lang="en-IN" dirty="0" err="1"/>
              <a:t>customer_name</a:t>
            </a:r>
            <a:br>
              <a:rPr lang="en-IN" dirty="0"/>
            </a:br>
            <a:r>
              <a:rPr lang="en-IN" dirty="0"/>
              <a:t>customer</a:t>
            </a:r>
            <a:br>
              <a:rPr lang="en-IN" dirty="0"/>
            </a:br>
            <a:r>
              <a:rPr lang="en-IN" dirty="0" err="1"/>
              <a:t>item_id</a:t>
            </a:r>
            <a:br>
              <a:rPr lang="en-IN" dirty="0"/>
            </a:br>
            <a:r>
              <a:rPr lang="en-IN" dirty="0"/>
              <a:t>description</a:t>
            </a:r>
            <a:br>
              <a:rPr lang="en-IN" dirty="0"/>
            </a:br>
            <a:r>
              <a:rPr lang="en-IN" dirty="0" err="1"/>
              <a:t>bill_amount</a:t>
            </a:r>
            <a:br>
              <a:rPr lang="en-IN" dirty="0"/>
            </a:br>
            <a:r>
              <a:rPr lang="en-IN" dirty="0" err="1"/>
              <a:t>price_per_unit</a:t>
            </a:r>
            <a:br>
              <a:rPr lang="en-IN" dirty="0"/>
            </a:br>
            <a:r>
              <a:rPr lang="en-IN" dirty="0"/>
              <a:t>item</a:t>
            </a:r>
            <a:br>
              <a:rPr lang="en-IN" dirty="0"/>
            </a:br>
            <a:r>
              <a:rPr lang="en-IN" dirty="0" err="1"/>
              <a:t>pays_bill</a:t>
            </a:r>
            <a:br>
              <a:rPr lang="en-IN" dirty="0"/>
            </a:br>
            <a:r>
              <a:rPr lang="en-IN" dirty="0"/>
              <a:t>purchases</a:t>
            </a:r>
            <a:br>
              <a:rPr lang="en-IN" dirty="0"/>
            </a:br>
            <a:r>
              <a:rPr lang="en-IN" dirty="0"/>
              <a:t>employee</a:t>
            </a:r>
            <a:br>
              <a:rPr lang="en-IN" dirty="0"/>
            </a:br>
            <a:r>
              <a:rPr lang="en-IN" dirty="0"/>
              <a:t>designation</a:t>
            </a:r>
          </a:p>
        </p:txBody>
      </p:sp>
    </p:spTree>
    <p:extLst>
      <p:ext uri="{BB962C8B-B14F-4D97-AF65-F5344CB8AC3E}">
        <p14:creationId xmlns:p14="http://schemas.microsoft.com/office/powerpoint/2010/main" val="565328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40000" lnSpcReduction="20000"/>
          </a:bodyPr>
          <a:lstStyle/>
          <a:p>
            <a:pPr marL="0" lvl="0" indent="0">
              <a:buNone/>
            </a:pPr>
            <a:r>
              <a:rPr lang="en-IN" b="1" dirty="0"/>
              <a:t>Ex. 1</a:t>
            </a:r>
          </a:p>
          <a:p>
            <a:pPr marL="0" indent="0">
              <a:buNone/>
            </a:pPr>
            <a:r>
              <a:rPr lang="en-IN" sz="3200" dirty="0">
                <a:solidFill>
                  <a:srgbClr val="00B050"/>
                </a:solidFill>
              </a:rPr>
              <a:t>	</a:t>
            </a:r>
            <a:r>
              <a:rPr lang="en-IN" sz="6400" dirty="0">
                <a:solidFill>
                  <a:srgbClr val="C00000"/>
                </a:solidFill>
              </a:rPr>
              <a:t>add() // implementation</a:t>
            </a:r>
          </a:p>
          <a:p>
            <a:pPr marL="0" indent="0">
              <a:buNone/>
            </a:pPr>
            <a:r>
              <a:rPr lang="en-IN" sz="6400" dirty="0">
                <a:solidFill>
                  <a:srgbClr val="C00000"/>
                </a:solidFill>
              </a:rPr>
              <a:t>	{</a:t>
            </a:r>
          </a:p>
          <a:p>
            <a:pPr marL="0" indent="0">
              <a:buNone/>
            </a:pPr>
            <a:r>
              <a:rPr lang="en-IN" sz="6400" dirty="0">
                <a:solidFill>
                  <a:srgbClr val="C00000"/>
                </a:solidFill>
              </a:rPr>
              <a:t>		int y = 0; // local variable</a:t>
            </a:r>
          </a:p>
          <a:p>
            <a:pPr marL="0" indent="0">
              <a:buNone/>
            </a:pPr>
            <a:r>
              <a:rPr lang="en-IN" sz="6400" dirty="0">
                <a:solidFill>
                  <a:srgbClr val="C00000"/>
                </a:solidFill>
              </a:rPr>
              <a:t>                        		  int sum = x +y;</a:t>
            </a:r>
          </a:p>
          <a:p>
            <a:pPr marL="0" indent="0">
              <a:buNone/>
            </a:pPr>
            <a:r>
              <a:rPr lang="en-IN" sz="6400" dirty="0">
                <a:solidFill>
                  <a:srgbClr val="C00000"/>
                </a:solidFill>
              </a:rPr>
              <a:t>		----</a:t>
            </a:r>
          </a:p>
          <a:p>
            <a:pPr marL="0" indent="0">
              <a:buNone/>
            </a:pPr>
            <a:r>
              <a:rPr lang="en-IN" sz="6400" dirty="0">
                <a:solidFill>
                  <a:srgbClr val="C00000"/>
                </a:solidFill>
              </a:rPr>
              <a:t>	}</a:t>
            </a:r>
          </a:p>
          <a:p>
            <a:pPr marL="0" indent="0">
              <a:buNone/>
            </a:pPr>
            <a:r>
              <a:rPr lang="en-IN" sz="6400" dirty="0">
                <a:solidFill>
                  <a:srgbClr val="C00000"/>
                </a:solidFill>
              </a:rPr>
              <a:t>           add()</a:t>
            </a:r>
          </a:p>
          <a:p>
            <a:pPr marL="0" indent="0">
              <a:buNone/>
            </a:pPr>
            <a:r>
              <a:rPr lang="en-IN" sz="6400" dirty="0">
                <a:solidFill>
                  <a:srgbClr val="C00000"/>
                </a:solidFill>
              </a:rPr>
              <a:t>                     {</a:t>
            </a:r>
          </a:p>
          <a:p>
            <a:pPr marL="0" indent="0">
              <a:buNone/>
            </a:pPr>
            <a:r>
              <a:rPr lang="en-IN" sz="6400" dirty="0">
                <a:solidFill>
                  <a:srgbClr val="C00000"/>
                </a:solidFill>
              </a:rPr>
              <a:t>	 	String a = “name”, b=“surname”;</a:t>
            </a:r>
          </a:p>
          <a:p>
            <a:pPr marL="0" indent="0">
              <a:buNone/>
            </a:pPr>
            <a:r>
              <a:rPr lang="en-IN" sz="6400" dirty="0">
                <a:solidFill>
                  <a:srgbClr val="C00000"/>
                </a:solidFill>
              </a:rPr>
              <a:t>   		String </a:t>
            </a:r>
            <a:r>
              <a:rPr lang="en-IN" sz="6400" dirty="0" err="1">
                <a:solidFill>
                  <a:srgbClr val="C00000"/>
                </a:solidFill>
              </a:rPr>
              <a:t>fn</a:t>
            </a:r>
            <a:r>
              <a:rPr lang="en-IN" sz="6400" dirty="0">
                <a:solidFill>
                  <a:srgbClr val="C00000"/>
                </a:solidFill>
              </a:rPr>
              <a:t> = </a:t>
            </a:r>
            <a:r>
              <a:rPr lang="en-IN" sz="6400" dirty="0" err="1">
                <a:solidFill>
                  <a:srgbClr val="C00000"/>
                </a:solidFill>
              </a:rPr>
              <a:t>a.concat</a:t>
            </a:r>
            <a:r>
              <a:rPr lang="en-IN" sz="6400" dirty="0">
                <a:solidFill>
                  <a:srgbClr val="C00000"/>
                </a:solidFill>
              </a:rPr>
              <a:t>(b);</a:t>
            </a:r>
          </a:p>
          <a:p>
            <a:pPr marL="0" indent="0">
              <a:buNone/>
            </a:pPr>
            <a:r>
              <a:rPr lang="en-IN" sz="6400" dirty="0">
                <a:solidFill>
                  <a:srgbClr val="C00000"/>
                </a:solidFill>
              </a:rPr>
              <a:t>                     }</a:t>
            </a:r>
          </a:p>
          <a:p>
            <a:pPr marL="0" indent="0">
              <a:buNone/>
            </a:pPr>
            <a:r>
              <a:rPr lang="en-IN" sz="3200" dirty="0">
                <a:solidFill>
                  <a:srgbClr val="C00000"/>
                </a:solidFill>
              </a:rPr>
              <a:t>	sub() //abstraction</a:t>
            </a:r>
          </a:p>
          <a:p>
            <a:pPr marL="0" indent="0">
              <a:buNone/>
            </a:pPr>
            <a:r>
              <a:rPr lang="en-IN" sz="3200" dirty="0">
                <a:solidFill>
                  <a:srgbClr val="C00000"/>
                </a:solidFill>
              </a:rPr>
              <a:t>	</a:t>
            </a:r>
          </a:p>
          <a:p>
            <a:pPr marL="0" indent="0">
              <a:buNone/>
            </a:pPr>
            <a:r>
              <a:rPr lang="en-IN" sz="3200" dirty="0">
                <a:solidFill>
                  <a:srgbClr val="C00000"/>
                </a:solidFill>
              </a:rPr>
              <a:t> 	</a:t>
            </a:r>
            <a:r>
              <a:rPr lang="en-IN" sz="3200" dirty="0">
                <a:solidFill>
                  <a:srgbClr val="00B050"/>
                </a:solidFill>
              </a:rPr>
              <a:t>}</a:t>
            </a:r>
          </a:p>
        </p:txBody>
      </p:sp>
    </p:spTree>
    <p:extLst>
      <p:ext uri="{BB962C8B-B14F-4D97-AF65-F5344CB8AC3E}">
        <p14:creationId xmlns:p14="http://schemas.microsoft.com/office/powerpoint/2010/main" val="1035813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Object</a:t>
            </a:r>
          </a:p>
        </p:txBody>
      </p:sp>
      <p:sp>
        <p:nvSpPr>
          <p:cNvPr id="3" name="Content Placeholder 2"/>
          <p:cNvSpPr>
            <a:spLocks noGrp="1"/>
          </p:cNvSpPr>
          <p:nvPr>
            <p:ph idx="1"/>
          </p:nvPr>
        </p:nvSpPr>
        <p:spPr/>
        <p:txBody>
          <a:bodyPr/>
          <a:lstStyle/>
          <a:p>
            <a:r>
              <a:rPr lang="en-IN" dirty="0" err="1"/>
              <a:t>className</a:t>
            </a:r>
            <a:r>
              <a:rPr lang="en-IN" dirty="0"/>
              <a:t> object = new </a:t>
            </a:r>
            <a:r>
              <a:rPr lang="en-IN" dirty="0" err="1"/>
              <a:t>className</a:t>
            </a:r>
            <a:r>
              <a:rPr lang="en-IN" dirty="0"/>
              <a:t>();</a:t>
            </a:r>
          </a:p>
          <a:p>
            <a:r>
              <a:rPr lang="en-IN" dirty="0" err="1"/>
              <a:t>MyClass</a:t>
            </a:r>
            <a:r>
              <a:rPr lang="en-IN" dirty="0"/>
              <a:t> o1;  // declaration of object</a:t>
            </a:r>
          </a:p>
          <a:p>
            <a:r>
              <a:rPr lang="en-IN" dirty="0"/>
              <a:t>o1=new </a:t>
            </a:r>
            <a:r>
              <a:rPr lang="en-IN" dirty="0" err="1"/>
              <a:t>MyClass</a:t>
            </a:r>
            <a:r>
              <a:rPr lang="en-IN" dirty="0"/>
              <a:t>(); //creation or instantiation of object</a:t>
            </a:r>
          </a:p>
        </p:txBody>
      </p:sp>
    </p:spTree>
    <p:extLst>
      <p:ext uri="{BB962C8B-B14F-4D97-AF65-F5344CB8AC3E}">
        <p14:creationId xmlns:p14="http://schemas.microsoft.com/office/powerpoint/2010/main" val="2299937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access members?</a:t>
            </a: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r>
              <a:rPr lang="en-IN" dirty="0"/>
              <a:t>//signature of the method, name, parameters, return</a:t>
            </a:r>
          </a:p>
          <a:p>
            <a:pPr marL="0" indent="0">
              <a:buNone/>
            </a:pPr>
            <a:endParaRPr lang="en-IN" dirty="0"/>
          </a:p>
          <a:p>
            <a:pPr marL="0" indent="0">
              <a:buNone/>
            </a:pPr>
            <a:r>
              <a:rPr lang="en-IN" dirty="0" err="1"/>
              <a:t>abc</a:t>
            </a:r>
            <a:r>
              <a:rPr lang="en-IN" dirty="0"/>
              <a:t>() //header part</a:t>
            </a:r>
          </a:p>
          <a:p>
            <a:pPr marL="0" indent="0">
              <a:buNone/>
            </a:pPr>
            <a:r>
              <a:rPr lang="en-IN" dirty="0"/>
              <a:t>{</a:t>
            </a:r>
          </a:p>
          <a:p>
            <a:pPr marL="0" indent="0">
              <a:buNone/>
            </a:pPr>
            <a:endParaRPr lang="en-IN" dirty="0"/>
          </a:p>
          <a:p>
            <a:pPr marL="0" indent="0">
              <a:buNone/>
            </a:pPr>
            <a:r>
              <a:rPr lang="en-IN" dirty="0"/>
              <a:t>}</a:t>
            </a:r>
          </a:p>
        </p:txBody>
      </p:sp>
    </p:spTree>
    <p:extLst>
      <p:ext uri="{BB962C8B-B14F-4D97-AF65-F5344CB8AC3E}">
        <p14:creationId xmlns:p14="http://schemas.microsoft.com/office/powerpoint/2010/main" val="615146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class can contain any of the following variable types</a:t>
            </a:r>
          </a:p>
        </p:txBody>
      </p:sp>
      <p:sp>
        <p:nvSpPr>
          <p:cNvPr id="3" name="Content Placeholder 2"/>
          <p:cNvSpPr>
            <a:spLocks noGrp="1"/>
          </p:cNvSpPr>
          <p:nvPr>
            <p:ph idx="1"/>
          </p:nvPr>
        </p:nvSpPr>
        <p:spPr>
          <a:xfrm>
            <a:off x="838200" y="1501254"/>
            <a:ext cx="10515600" cy="4991621"/>
          </a:xfrm>
        </p:spPr>
        <p:txBody>
          <a:bodyPr>
            <a:normAutofit fontScale="85000" lnSpcReduction="20000"/>
          </a:bodyPr>
          <a:lstStyle/>
          <a:p>
            <a:pPr marL="0" indent="0">
              <a:buNone/>
            </a:pPr>
            <a:r>
              <a:rPr lang="en-IN" dirty="0"/>
              <a:t>{</a:t>
            </a:r>
          </a:p>
          <a:p>
            <a:pPr marL="0" indent="0">
              <a:buNone/>
            </a:pPr>
            <a:r>
              <a:rPr lang="en-IN" dirty="0" err="1"/>
              <a:t>Vkdsfnkdsfkl</a:t>
            </a:r>
            <a:endParaRPr lang="en-IN" dirty="0"/>
          </a:p>
          <a:p>
            <a:pPr marL="0" indent="0">
              <a:buNone/>
            </a:pPr>
            <a:r>
              <a:rPr lang="en-IN" dirty="0" err="1"/>
              <a:t>Skdfkldsjf</a:t>
            </a:r>
            <a:endParaRPr lang="en-IN" dirty="0"/>
          </a:p>
          <a:p>
            <a:pPr marL="0" indent="0">
              <a:buNone/>
            </a:pPr>
            <a:r>
              <a:rPr lang="en-IN" dirty="0" err="1"/>
              <a:t>mfmsdf</a:t>
            </a:r>
            <a:endParaRPr lang="en-IN" dirty="0"/>
          </a:p>
          <a:p>
            <a:pPr marL="0" indent="0">
              <a:buNone/>
            </a:pPr>
            <a:r>
              <a:rPr lang="en-IN" dirty="0"/>
              <a:t>}</a:t>
            </a:r>
          </a:p>
          <a:p>
            <a:r>
              <a:rPr lang="en-IN" b="1" dirty="0"/>
              <a:t>Local variables</a:t>
            </a:r>
            <a:r>
              <a:rPr lang="en-IN" dirty="0"/>
              <a:t> − Variables defined inside methods, constructors or blocks are called local variables. The variable will be declared and initialized within the method and the variable will be destroyed when the method has completed.</a:t>
            </a:r>
          </a:p>
          <a:p>
            <a:r>
              <a:rPr lang="en-IN" b="1" dirty="0"/>
              <a:t>Instance variables</a:t>
            </a:r>
            <a:r>
              <a:rPr lang="en-IN" dirty="0"/>
              <a:t> − Instance variables are variables within a class but outside any method. These variables are initialized when the class is instantiated. Instance variables can be accessed from inside any method, constructor or blocks of that particular class.</a:t>
            </a:r>
          </a:p>
          <a:p>
            <a:r>
              <a:rPr lang="en-IN" b="1" dirty="0"/>
              <a:t>Class variables</a:t>
            </a:r>
            <a:r>
              <a:rPr lang="en-IN" dirty="0"/>
              <a:t> − Class variables are variables declared within a class, outside any method, with the </a:t>
            </a:r>
            <a:r>
              <a:rPr lang="en-IN" dirty="0">
                <a:solidFill>
                  <a:srgbClr val="C00000"/>
                </a:solidFill>
              </a:rPr>
              <a:t>static keyword.</a:t>
            </a:r>
          </a:p>
          <a:p>
            <a:endParaRPr lang="en-IN" dirty="0"/>
          </a:p>
        </p:txBody>
      </p:sp>
    </p:spTree>
    <p:extLst>
      <p:ext uri="{BB962C8B-B14F-4D97-AF65-F5344CB8AC3E}">
        <p14:creationId xmlns:p14="http://schemas.microsoft.com/office/powerpoint/2010/main" val="3635777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 Object</a:t>
            </a:r>
          </a:p>
        </p:txBody>
      </p:sp>
      <p:sp>
        <p:nvSpPr>
          <p:cNvPr id="3" name="Content Placeholder 2"/>
          <p:cNvSpPr>
            <a:spLocks noGrp="1"/>
          </p:cNvSpPr>
          <p:nvPr>
            <p:ph idx="1"/>
          </p:nvPr>
        </p:nvSpPr>
        <p:spPr/>
        <p:txBody>
          <a:bodyPr>
            <a:normAutofit/>
          </a:bodyPr>
          <a:lstStyle/>
          <a:p>
            <a:r>
              <a:rPr lang="en-IN" dirty="0"/>
              <a:t> In Java, the new keyword is used to create new objects.</a:t>
            </a:r>
          </a:p>
          <a:p>
            <a:r>
              <a:rPr lang="en-IN" dirty="0"/>
              <a:t>There are three steps when creating an object from a class −</a:t>
            </a:r>
          </a:p>
          <a:p>
            <a:r>
              <a:rPr lang="en-IN" b="1" dirty="0"/>
              <a:t>Declaration</a:t>
            </a:r>
            <a:r>
              <a:rPr lang="en-IN" dirty="0"/>
              <a:t> − A variable declaration with a variable name with an object type.</a:t>
            </a:r>
          </a:p>
          <a:p>
            <a:r>
              <a:rPr lang="en-IN" b="1" dirty="0"/>
              <a:t>Instantiation</a:t>
            </a:r>
            <a:r>
              <a:rPr lang="en-IN" dirty="0"/>
              <a:t> − The 'new' keyword is used to create the object.</a:t>
            </a:r>
          </a:p>
          <a:p>
            <a:r>
              <a:rPr lang="en-IN" b="1" dirty="0"/>
              <a:t>Initialization</a:t>
            </a:r>
            <a:r>
              <a:rPr lang="en-IN" dirty="0"/>
              <a:t> − The 'new' keyword is followed by a call to a constructor. This call initializes the new object.</a:t>
            </a:r>
          </a:p>
          <a:p>
            <a:endParaRPr lang="en-IN" dirty="0"/>
          </a:p>
        </p:txBody>
      </p:sp>
    </p:spTree>
    <p:extLst>
      <p:ext uri="{BB962C8B-B14F-4D97-AF65-F5344CB8AC3E}">
        <p14:creationId xmlns:p14="http://schemas.microsoft.com/office/powerpoint/2010/main" val="3671752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 File Declaration Rules</a:t>
            </a:r>
          </a:p>
        </p:txBody>
      </p:sp>
      <p:sp>
        <p:nvSpPr>
          <p:cNvPr id="3" name="Content Placeholder 2"/>
          <p:cNvSpPr>
            <a:spLocks noGrp="1"/>
          </p:cNvSpPr>
          <p:nvPr>
            <p:ph idx="1"/>
          </p:nvPr>
        </p:nvSpPr>
        <p:spPr>
          <a:xfrm>
            <a:off x="838200" y="1467293"/>
            <a:ext cx="10515600" cy="4709670"/>
          </a:xfrm>
        </p:spPr>
        <p:txBody>
          <a:bodyPr>
            <a:normAutofit fontScale="85000" lnSpcReduction="20000"/>
          </a:bodyPr>
          <a:lstStyle/>
          <a:p>
            <a:r>
              <a:rPr lang="en-IN" dirty="0"/>
              <a:t>These rules are essential when declaring classes, </a:t>
            </a:r>
            <a:r>
              <a:rPr lang="en-IN" i="1" dirty="0"/>
              <a:t>import</a:t>
            </a:r>
            <a:r>
              <a:rPr lang="en-IN" dirty="0"/>
              <a:t> statements and </a:t>
            </a:r>
            <a:r>
              <a:rPr lang="en-IN" i="1" dirty="0"/>
              <a:t>package</a:t>
            </a:r>
            <a:r>
              <a:rPr lang="en-IN" dirty="0"/>
              <a:t> statements in a source file.</a:t>
            </a:r>
          </a:p>
          <a:p>
            <a:r>
              <a:rPr lang="en-IN" dirty="0"/>
              <a:t>There can be only one public class per source file.</a:t>
            </a:r>
          </a:p>
          <a:p>
            <a:r>
              <a:rPr lang="en-IN" dirty="0"/>
              <a:t>A source file can have multiple non-public classes.</a:t>
            </a:r>
          </a:p>
          <a:p>
            <a:r>
              <a:rPr lang="en-IN" dirty="0"/>
              <a:t>The public class name should be the name of the source file as well which should be appended by </a:t>
            </a:r>
            <a:r>
              <a:rPr lang="en-IN" b="1" dirty="0"/>
              <a:t>.java</a:t>
            </a:r>
            <a:r>
              <a:rPr lang="en-IN" dirty="0"/>
              <a:t> at the end. For example: the class name is </a:t>
            </a:r>
            <a:r>
              <a:rPr lang="en-IN" i="1" dirty="0"/>
              <a:t>public class Employee{}</a:t>
            </a:r>
            <a:r>
              <a:rPr lang="en-IN" dirty="0"/>
              <a:t> then the source file should be as Employee.java.</a:t>
            </a:r>
          </a:p>
          <a:p>
            <a:r>
              <a:rPr lang="en-IN" dirty="0"/>
              <a:t>If the class is defined inside a package, then the package statement should be the first statement in the source file.</a:t>
            </a:r>
          </a:p>
          <a:p>
            <a:r>
              <a:rPr lang="en-IN" dirty="0"/>
              <a:t>If import statements are present, then they must be written between the package statement and the class declaration. If there are no package statements, then the import statement should be the first line in the source file.</a:t>
            </a:r>
          </a:p>
          <a:p>
            <a:r>
              <a:rPr lang="en-IN" dirty="0"/>
              <a:t>Import and package statements will imply to all the classes present in the source file. It is not possible to declare different import and/or package statements to different classes in the source file.</a:t>
            </a:r>
          </a:p>
          <a:p>
            <a:endParaRPr lang="en-IN" dirty="0"/>
          </a:p>
        </p:txBody>
      </p:sp>
    </p:spTree>
    <p:extLst>
      <p:ext uri="{BB962C8B-B14F-4D97-AF65-F5344CB8AC3E}">
        <p14:creationId xmlns:p14="http://schemas.microsoft.com/office/powerpoint/2010/main" val="2058746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Encapsulation</a:t>
            </a:r>
          </a:p>
          <a:p>
            <a:pPr lvl="1"/>
            <a:r>
              <a:rPr lang="en-IN" dirty="0"/>
              <a:t>Data and methods are combined (secure) class</a:t>
            </a:r>
          </a:p>
          <a:p>
            <a:r>
              <a:rPr lang="en-IN" dirty="0"/>
              <a:t>Abstraction</a:t>
            </a:r>
          </a:p>
          <a:p>
            <a:pPr lvl="1"/>
            <a:r>
              <a:rPr lang="en-IN" dirty="0">
                <a:solidFill>
                  <a:srgbClr val="FF0000"/>
                </a:solidFill>
              </a:rPr>
              <a:t>Display</a:t>
            </a:r>
            <a:r>
              <a:rPr lang="en-IN" dirty="0"/>
              <a:t> only required functionality (</a:t>
            </a:r>
            <a:r>
              <a:rPr lang="en-IN" dirty="0">
                <a:solidFill>
                  <a:srgbClr val="FF0000"/>
                </a:solidFill>
              </a:rPr>
              <a:t>implement</a:t>
            </a:r>
            <a:r>
              <a:rPr lang="en-IN" dirty="0"/>
              <a:t>)</a:t>
            </a:r>
          </a:p>
          <a:p>
            <a:r>
              <a:rPr lang="en-IN" dirty="0"/>
              <a:t>Inheritance</a:t>
            </a:r>
          </a:p>
          <a:p>
            <a:pPr lvl="1"/>
            <a:r>
              <a:rPr lang="en-IN" dirty="0"/>
              <a:t>Inherit or use the common features (methods and data) from the parent class</a:t>
            </a:r>
          </a:p>
          <a:p>
            <a:pPr lvl="1"/>
            <a:r>
              <a:rPr lang="en-IN" dirty="0"/>
              <a:t>Implementation of the common features is in the parent class</a:t>
            </a:r>
          </a:p>
          <a:p>
            <a:r>
              <a:rPr lang="en-IN" dirty="0"/>
              <a:t>Polymorphism</a:t>
            </a:r>
          </a:p>
          <a:p>
            <a:pPr lvl="1"/>
            <a:r>
              <a:rPr lang="en-IN" dirty="0"/>
              <a:t>One functionality having different implementation (</a:t>
            </a:r>
            <a:r>
              <a:rPr lang="en-IN" dirty="0" err="1"/>
              <a:t>eg</a:t>
            </a:r>
            <a:r>
              <a:rPr lang="en-IN" dirty="0"/>
              <a:t>. Person, student, customer, son, passenger)</a:t>
            </a:r>
          </a:p>
        </p:txBody>
      </p:sp>
    </p:spTree>
    <p:extLst>
      <p:ext uri="{BB962C8B-B14F-4D97-AF65-F5344CB8AC3E}">
        <p14:creationId xmlns:p14="http://schemas.microsoft.com/office/powerpoint/2010/main" val="412618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299" y="811369"/>
            <a:ext cx="10029410" cy="4117483"/>
          </a:xfrm>
          <a:prstGeom prst="rect">
            <a:avLst/>
          </a:prstGeom>
        </p:spPr>
      </p:pic>
    </p:spTree>
    <p:extLst>
      <p:ext uri="{BB962C8B-B14F-4D97-AF65-F5344CB8AC3E}">
        <p14:creationId xmlns:p14="http://schemas.microsoft.com/office/powerpoint/2010/main" val="206581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9910" y="515155"/>
            <a:ext cx="11042439" cy="5760014"/>
          </a:xfrm>
          <a:prstGeom prst="rect">
            <a:avLst/>
          </a:prstGeom>
        </p:spPr>
      </p:pic>
    </p:spTree>
    <p:extLst>
      <p:ext uri="{BB962C8B-B14F-4D97-AF65-F5344CB8AC3E}">
        <p14:creationId xmlns:p14="http://schemas.microsoft.com/office/powerpoint/2010/main" val="13505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9854" y="-86838"/>
            <a:ext cx="10187188" cy="6712054"/>
          </a:xfrm>
          <a:prstGeom prst="rect">
            <a:avLst/>
          </a:prstGeom>
        </p:spPr>
      </p:pic>
    </p:spTree>
    <p:extLst>
      <p:ext uri="{BB962C8B-B14F-4D97-AF65-F5344CB8AC3E}">
        <p14:creationId xmlns:p14="http://schemas.microsoft.com/office/powerpoint/2010/main" val="422248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2434" y="186702"/>
            <a:ext cx="9182636" cy="6397856"/>
          </a:xfrm>
          <a:prstGeom prst="rect">
            <a:avLst/>
          </a:prstGeom>
        </p:spPr>
      </p:pic>
    </p:spTree>
    <p:extLst>
      <p:ext uri="{BB962C8B-B14F-4D97-AF65-F5344CB8AC3E}">
        <p14:creationId xmlns:p14="http://schemas.microsoft.com/office/powerpoint/2010/main" val="373480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2510</Words>
  <Application>Microsoft Office PowerPoint</Application>
  <PresentationFormat>Widescreen</PresentationFormat>
  <Paragraphs>302</Paragraphs>
  <Slides>58</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Calibri</vt:lpstr>
      <vt:lpstr>Calibri Light</vt:lpstr>
      <vt:lpstr>Tahoma</vt:lpstr>
      <vt:lpstr>Office Theme</vt:lpstr>
      <vt:lpstr>Visio</vt:lpstr>
      <vt:lpstr>Object Oriented Programming</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Procedural – oriented languages</vt:lpstr>
      <vt:lpstr>The Procedural Paradigm</vt:lpstr>
      <vt:lpstr>Procedural programming</vt:lpstr>
      <vt:lpstr>Object oriented language</vt:lpstr>
      <vt:lpstr>The Object-Oriented Paradigm</vt:lpstr>
      <vt:lpstr>PowerPoint Presentation</vt:lpstr>
      <vt:lpstr>PowerPoint Presentation</vt:lpstr>
      <vt:lpstr>Why is it extensively used?</vt:lpstr>
      <vt:lpstr>What is OOP?</vt:lpstr>
      <vt:lpstr>Object Oriented Programming</vt:lpstr>
      <vt:lpstr>Features of Object oriented programming</vt:lpstr>
      <vt:lpstr>Problems with the OO Paradigm</vt:lpstr>
      <vt:lpstr>Objects</vt:lpstr>
      <vt:lpstr>Attributes and Operations</vt:lpstr>
      <vt:lpstr>Attribute and Operation Examples</vt:lpstr>
      <vt:lpstr>Object Characteristics</vt:lpstr>
      <vt:lpstr>Messages</vt:lpstr>
      <vt:lpstr>Classes</vt:lpstr>
      <vt:lpstr>PowerPoint Presentation</vt:lpstr>
      <vt:lpstr>Examples of Classes</vt:lpstr>
      <vt:lpstr>Object oriented programming</vt:lpstr>
      <vt:lpstr>Encapsulation?</vt:lpstr>
      <vt:lpstr>Encapsulation</vt:lpstr>
      <vt:lpstr>Encapsulation Advantages 1</vt:lpstr>
      <vt:lpstr>Encapsulation Advantages 2</vt:lpstr>
      <vt:lpstr>Encapsulation Advantages 3</vt:lpstr>
      <vt:lpstr>Abstraction?</vt:lpstr>
      <vt:lpstr>Data Abstraction</vt:lpstr>
      <vt:lpstr>Inheritance Why inheritance should be used?</vt:lpstr>
      <vt:lpstr>Why inheritance should be used?</vt:lpstr>
      <vt:lpstr>Solution?</vt:lpstr>
      <vt:lpstr>Polymorphism</vt:lpstr>
      <vt:lpstr>Example of polymorphism</vt:lpstr>
      <vt:lpstr>Polymorphism in programming</vt:lpstr>
      <vt:lpstr>Advantages of OOP</vt:lpstr>
      <vt:lpstr>Procedure oriented programming VS OOP</vt:lpstr>
      <vt:lpstr>Class identification </vt:lpstr>
      <vt:lpstr>PowerPoint Presentation</vt:lpstr>
      <vt:lpstr>Java Object</vt:lpstr>
      <vt:lpstr>How to access members?</vt:lpstr>
      <vt:lpstr>A class can contain any of the following variable types</vt:lpstr>
      <vt:lpstr>Creating an Object</vt:lpstr>
      <vt:lpstr>Source File Declaration Rules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padeshkar@ycce.edu</dc:creator>
  <cp:lastModifiedBy>padeshkar@ycce.edu</cp:lastModifiedBy>
  <cp:revision>52</cp:revision>
  <dcterms:created xsi:type="dcterms:W3CDTF">2017-06-20T03:07:06Z</dcterms:created>
  <dcterms:modified xsi:type="dcterms:W3CDTF">2021-10-11T05:59:21Z</dcterms:modified>
</cp:coreProperties>
</file>