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7" r:id="rId1"/>
  </p:sldMasterIdLst>
  <p:notesMasterIdLst>
    <p:notesMasterId r:id="rId27"/>
  </p:notesMasterIdLst>
  <p:sldIdLst>
    <p:sldId id="315" r:id="rId2"/>
    <p:sldId id="329" r:id="rId3"/>
    <p:sldId id="259" r:id="rId4"/>
    <p:sldId id="322" r:id="rId5"/>
    <p:sldId id="264" r:id="rId6"/>
    <p:sldId id="258" r:id="rId7"/>
    <p:sldId id="317" r:id="rId8"/>
    <p:sldId id="266" r:id="rId9"/>
    <p:sldId id="260" r:id="rId10"/>
    <p:sldId id="262" r:id="rId11"/>
    <p:sldId id="318" r:id="rId12"/>
    <p:sldId id="263" r:id="rId13"/>
    <p:sldId id="311" r:id="rId14"/>
    <p:sldId id="312" r:id="rId15"/>
    <p:sldId id="328" r:id="rId16"/>
    <p:sldId id="313" r:id="rId17"/>
    <p:sldId id="321" r:id="rId18"/>
    <p:sldId id="324" r:id="rId19"/>
    <p:sldId id="325" r:id="rId20"/>
    <p:sldId id="323" r:id="rId21"/>
    <p:sldId id="327" r:id="rId22"/>
    <p:sldId id="319" r:id="rId23"/>
    <p:sldId id="326" r:id="rId24"/>
    <p:sldId id="32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ABFF"/>
    <a:srgbClr val="683E00"/>
    <a:srgbClr val="462A00"/>
    <a:srgbClr val="D0D0D0"/>
    <a:srgbClr val="BED6FF"/>
    <a:srgbClr val="DC78DC"/>
    <a:srgbClr val="FF8080"/>
    <a:srgbClr val="D9E577"/>
    <a:srgbClr val="00D0D0"/>
    <a:srgbClr val="678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636" autoAdjust="0"/>
  </p:normalViewPr>
  <p:slideViewPr>
    <p:cSldViewPr snapToGrid="0">
      <p:cViewPr varScale="1">
        <p:scale>
          <a:sx n="77" d="100"/>
          <a:sy n="77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2D4EE-ACF3-4C10-A67A-510DF67940CA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FB464-C227-4EAD-BCD5-B33729367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9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Show</a:t>
            </a:r>
            <a:r>
              <a:rPr lang="pl-PL" baseline="0" smtClean="0"/>
              <a:t> Transformations + Excel example.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B464-C227-4EAD-BCD5-B337293675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07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Demo Here.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B464-C227-4EAD-BCD5-B337293675D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B464-C227-4EAD-BCD5-B337293675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2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r>
              <a:rPr lang="pl-PL" baseline="0" dirty="0" smtClean="0"/>
              <a:t> Here. (Excel)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B464-C227-4EAD-BCD5-B337293675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BE6D-415D-4B75-9F10-27078FF2C0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8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Linked list Reverse.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B464-C227-4EAD-BCD5-B337293675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9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SMT (Stability Modulo Theory)–</a:t>
            </a:r>
            <a:r>
              <a:rPr lang="pl-PL" baseline="0" dirty="0" smtClean="0"/>
              <a:t> Posiadając pewną formułę z constraintami oraz zmiennymi czy można dobrać jej parametry tak aby formuła była prawdą.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B464-C227-4EAD-BCD5-B337293675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Demo Here.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B464-C227-4EAD-BCD5-B337293675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2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Demo 2 Here.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B464-C227-4EAD-BCD5-B337293675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Code Here.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B464-C227-4EAD-BCD5-B337293675D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1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B2C4-F7D2-4538-8834-52D68AACEAC9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D011-1909-4D4D-B766-183944FD5ACF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34A2-5ACF-4FC9-918F-2A3D5C1B1C58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2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058-FC1D-4E14-8CEA-FD1FA24B6114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5A50-6F02-48A3-AD88-7F07ED46937D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6F6-44B0-4FFD-BE68-9B60D08C46F7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1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8361-749D-454B-94C0-2E809C6BE1D1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01DC-350D-41C7-8442-77FDA4302666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4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1AF-BD7D-4909-BB3A-7B9051782B33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4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D8-8DC5-468B-B74F-A1A9297D6CE9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6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64BF-B0E3-4F1F-A497-CEA70B21BA8C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bg1">
                <a:lumMod val="84000"/>
                <a:lumOff val="16000"/>
              </a:schemeClr>
            </a:gs>
            <a:gs pos="0">
              <a:schemeClr val="bg1">
                <a:lumMod val="80000"/>
                <a:lumOff val="20000"/>
              </a:schemeClr>
            </a:gs>
            <a:gs pos="38000">
              <a:schemeClr val="bg1">
                <a:lumMod val="87000"/>
                <a:lumOff val="1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EE43-89ED-47D4-ADC4-45E311B439DF}" type="datetime1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40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nadiapolikarpov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ind/cs/1/au:+Kuraj_I/0/1/0/all/0/1" TargetMode="External"/><Relationship Id="rId2" Type="http://schemas.openxmlformats.org/officeDocument/2006/relationships/hyperlink" Target="https://arxiv.org/find/cs/1/au:+Polikarpova_N/0/1/0/all/0/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find/cs/1/au:+Solar_Lezama_A/0/1/0/all/0/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l-PL" dirty="0" smtClean="0"/>
              <a:t>Program Synthesis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Bartosz Adamczewski</a:t>
            </a:r>
          </a:p>
          <a:p>
            <a:r>
              <a:rPr lang="pl-PL" sz="3600" dirty="0" smtClean="0"/>
              <a:t>@badamczewski01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32" y="4979155"/>
            <a:ext cx="20764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723">
        <p:fade/>
      </p:transition>
    </mc:Choice>
    <mc:Fallback xmlns="">
      <p:transition spd="med" advTm="337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Programming by Sketching</a:t>
            </a:r>
            <a:endParaRPr lang="pl-PL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rgbClr val="79ABFF"/>
                </a:solidFill>
              </a:rPr>
              <a:t>Node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p = root, n = null;</a:t>
            </a:r>
          </a:p>
          <a:p>
            <a:pPr marL="0" indent="0">
              <a:buNone/>
            </a:pPr>
            <a:r>
              <a:rPr lang="pl-PL" dirty="0"/>
              <a:t>while ({</a:t>
            </a:r>
            <a:r>
              <a:rPr lang="pl-PL" b="1" dirty="0">
                <a:solidFill>
                  <a:srgbClr val="FF0000"/>
                </a:solidFill>
              </a:rPr>
              <a:t>??</a:t>
            </a:r>
            <a:r>
              <a:rPr lang="pl-PL" dirty="0"/>
              <a:t>}) {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b="1" dirty="0">
                <a:solidFill>
                  <a:srgbClr val="79ABFF"/>
                </a:solidFill>
              </a:rPr>
              <a:t>Node</a:t>
            </a:r>
            <a:r>
              <a:rPr lang="pl-PL" dirty="0"/>
              <a:t> tmp = p.next;</a:t>
            </a:r>
          </a:p>
          <a:p>
            <a:pPr marL="0" indent="0">
              <a:buNone/>
            </a:pPr>
            <a:r>
              <a:rPr lang="pl-PL" dirty="0"/>
              <a:t>    p.next = n;</a:t>
            </a:r>
          </a:p>
          <a:p>
            <a:pPr marL="0" indent="0">
              <a:buNone/>
            </a:pPr>
            <a:r>
              <a:rPr lang="pl-PL" dirty="0"/>
              <a:t>    n = {</a:t>
            </a:r>
            <a:r>
              <a:rPr lang="pl-PL" b="1" dirty="0">
                <a:solidFill>
                  <a:srgbClr val="FF0000"/>
                </a:solidFill>
              </a:rPr>
              <a:t>??</a:t>
            </a:r>
            <a:r>
              <a:rPr lang="pl-PL" dirty="0"/>
              <a:t>};</a:t>
            </a:r>
          </a:p>
          <a:p>
            <a:pPr marL="0" indent="0">
              <a:buNone/>
            </a:pPr>
            <a:r>
              <a:rPr lang="pl-PL" dirty="0"/>
              <a:t>    p = tmp;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r>
              <a:rPr lang="pl-PL" dirty="0"/>
              <a:t>root = n;</a:t>
            </a:r>
          </a:p>
        </p:txBody>
      </p:sp>
    </p:spTree>
    <p:extLst>
      <p:ext uri="{BB962C8B-B14F-4D97-AF65-F5344CB8AC3E}">
        <p14:creationId xmlns:p14="http://schemas.microsoft.com/office/powerpoint/2010/main" val="28952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6">
        <p:fade/>
      </p:transition>
    </mc:Choice>
    <mc:Fallback xmlns="">
      <p:transition spd="med" advTm="5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Programming by Sketching</a:t>
            </a:r>
            <a:endParaRPr lang="pl-PL" sz="6000" dirty="0"/>
          </a:p>
        </p:txBody>
      </p:sp>
      <p:sp>
        <p:nvSpPr>
          <p:cNvPr id="6" name="Rounded Rectangle 5"/>
          <p:cNvSpPr/>
          <p:nvPr/>
        </p:nvSpPr>
        <p:spPr>
          <a:xfrm>
            <a:off x="1598475" y="1690688"/>
            <a:ext cx="6537600" cy="1469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Simple 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98475" y="3402581"/>
            <a:ext cx="6537600" cy="14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Awesome For Concurrency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98475" y="5114474"/>
            <a:ext cx="6537600" cy="14691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Test Driven Sketching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281988" y="1690689"/>
            <a:ext cx="2228850" cy="4892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/>
              <a:t>Solvers (SMT Lv2)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0231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5">
        <p:fade/>
      </p:transition>
    </mc:Choice>
    <mc:Fallback xmlns="">
      <p:transition spd="med" advTm="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Programming by Sketching</a:t>
            </a:r>
            <a:endParaRPr lang="pl-PL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63" y="1463360"/>
            <a:ext cx="8189073" cy="5269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75539" y="6147965"/>
            <a:ext cx="375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Nadia </a:t>
            </a: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Polikarpova</a:t>
            </a: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8">
        <p:fade/>
      </p:transition>
    </mc:Choice>
    <mc:Fallback xmlns="">
      <p:transition spd="med" advTm="2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Programming by Example</a:t>
            </a:r>
            <a:endParaRPr lang="pl-PL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" y="1690688"/>
            <a:ext cx="11396663" cy="24763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7" y="4167066"/>
            <a:ext cx="11396664" cy="16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2">
        <p:fade/>
      </p:transition>
    </mc:Choice>
    <mc:Fallback xmlns="">
      <p:transition spd="med" advTm="2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>
                <a:solidFill>
                  <a:prstClr val="white"/>
                </a:solidFill>
              </a:rPr>
              <a:t>Programming by Example</a:t>
            </a:r>
            <a:endParaRPr lang="pl-PL" dirty="0"/>
          </a:p>
        </p:txBody>
      </p:sp>
      <p:sp>
        <p:nvSpPr>
          <p:cNvPr id="11" name="Rounded Rectangle 10"/>
          <p:cNvSpPr/>
          <p:nvPr/>
        </p:nvSpPr>
        <p:spPr>
          <a:xfrm>
            <a:off x="2827200" y="1690688"/>
            <a:ext cx="6537600" cy="1469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Sequence Prediction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27200" y="3402581"/>
            <a:ext cx="6537600" cy="14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Text Extraction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27200" y="5114474"/>
            <a:ext cx="6537600" cy="14691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Text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9266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">
        <p:fade/>
      </p:transition>
    </mc:Choice>
    <mc:Fallback xmlns="">
      <p:transition spd="med" advTm="1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>
                <a:solidFill>
                  <a:prstClr val="white"/>
                </a:solidFill>
              </a:rPr>
              <a:t>Programming by Example</a:t>
            </a:r>
            <a:endParaRPr lang="pl-P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15" y="1510020"/>
            <a:ext cx="8338369" cy="48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">
        <p:fade/>
      </p:transition>
    </mc:Choice>
    <mc:Fallback xmlns="">
      <p:transition spd="med" advTm="1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>
                <a:solidFill>
                  <a:prstClr val="white"/>
                </a:solidFill>
              </a:rPr>
              <a:t>Programming by Example</a:t>
            </a:r>
            <a:endParaRPr lang="pl-PL" sz="6000" dirty="0"/>
          </a:p>
        </p:txBody>
      </p:sp>
      <p:sp>
        <p:nvSpPr>
          <p:cNvPr id="14" name="Rounded Rectangle 13"/>
          <p:cNvSpPr/>
          <p:nvPr/>
        </p:nvSpPr>
        <p:spPr>
          <a:xfrm>
            <a:off x="4565512" y="1690688"/>
            <a:ext cx="2916375" cy="1469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Tokens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92824" y="1690688"/>
            <a:ext cx="2916375" cy="1469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Trace Expressions</a:t>
            </a:r>
          </a:p>
          <a:p>
            <a:pPr algn="ctr"/>
            <a:r>
              <a:rPr lang="pl-PL" sz="3600" b="1" dirty="0" smtClean="0"/>
              <a:t>(Rank)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38200" y="3866713"/>
            <a:ext cx="2916375" cy="14691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Output Spec(s)</a:t>
            </a:r>
          </a:p>
          <a:p>
            <a:pPr algn="ctr"/>
            <a:r>
              <a:rPr lang="pl-PL" sz="3600" b="1" dirty="0" smtClean="0"/>
              <a:t>(Rank)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65512" y="3866713"/>
            <a:ext cx="2916375" cy="14691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Partition(s)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38200" y="1690688"/>
            <a:ext cx="2916375" cy="14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Input Spec Example(s)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292824" y="3866713"/>
            <a:ext cx="2916375" cy="14691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Top K Programs</a:t>
            </a:r>
          </a:p>
          <a:p>
            <a:pPr algn="ctr"/>
            <a:r>
              <a:rPr lang="pl-PL" sz="3600" b="1" dirty="0" smtClean="0"/>
              <a:t>(By Rank)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83164" y="2300859"/>
            <a:ext cx="682348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Arrow 19"/>
          <p:cNvSpPr/>
          <p:nvPr/>
        </p:nvSpPr>
        <p:spPr>
          <a:xfrm>
            <a:off x="7546181" y="2300859"/>
            <a:ext cx="682348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ight Arrow 20"/>
          <p:cNvSpPr/>
          <p:nvPr/>
        </p:nvSpPr>
        <p:spPr>
          <a:xfrm>
            <a:off x="3818869" y="4422691"/>
            <a:ext cx="682348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>
            <a:off x="7546181" y="4422691"/>
            <a:ext cx="682348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5010101">
            <a:off x="5891403" y="1252314"/>
            <a:ext cx="457200" cy="4490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0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">
        <p:fade/>
      </p:transition>
    </mc:Choice>
    <mc:Fallback xmlns="">
      <p:transition spd="med" advTm="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>
                <a:solidFill>
                  <a:prstClr val="white"/>
                </a:solidFill>
              </a:rPr>
              <a:t>Programming by Example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3600" dirty="0" smtClean="0"/>
          </a:p>
          <a:p>
            <a:pPr marL="0" indent="0" algn="ctr">
              <a:buNone/>
            </a:pPr>
            <a:r>
              <a:rPr lang="pl-PL" sz="3600" dirty="0" smtClean="0"/>
              <a:t>Trace</a:t>
            </a:r>
          </a:p>
          <a:p>
            <a:pPr marL="0" indent="0" algn="ctr">
              <a:buNone/>
            </a:pPr>
            <a:endParaRPr lang="pl-PL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17" y="3635770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r>
              <a:rPr lang="pl-PL" sz="2800" dirty="0" smtClean="0"/>
              <a:t>_Adamczewski@wp.pl</a:t>
            </a:r>
            <a:endParaRPr lang="pl-P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64751" y="3631962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A</a:t>
            </a:r>
            <a:r>
              <a:rPr lang="pl-PL" sz="2800" dirty="0" smtClean="0"/>
              <a:t>damczewski </a:t>
            </a:r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endParaRPr lang="pl-PL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2451256" y="3475821"/>
            <a:ext cx="495756" cy="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8116" y="3227942"/>
            <a:ext cx="688554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573658" y="3227942"/>
            <a:ext cx="0" cy="404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4408" y="4559201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r>
              <a:rPr lang="pl-PL" sz="2800" dirty="0"/>
              <a:t> </a:t>
            </a:r>
            <a:r>
              <a:rPr lang="pl-PL" sz="2800" dirty="0" smtClean="0"/>
              <a:t>(Ø,Symbol)</a:t>
            </a:r>
            <a:endParaRPr lang="pl-P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104408" y="4955748"/>
            <a:ext cx="396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r>
              <a:rPr lang="pl-PL" sz="2800" dirty="0"/>
              <a:t> </a:t>
            </a:r>
            <a:r>
              <a:rPr lang="pl-PL" sz="2800" dirty="0" smtClean="0"/>
              <a:t>(Ø,Symbol, Text)</a:t>
            </a:r>
            <a:endParaRPr lang="pl-P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104408" y="5363573"/>
            <a:ext cx="5262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r>
              <a:rPr lang="pl-PL" sz="2800" dirty="0"/>
              <a:t> </a:t>
            </a:r>
            <a:r>
              <a:rPr lang="pl-PL" sz="2800" dirty="0" smtClean="0"/>
              <a:t>(Ø,Symbol, Text, Symbol)</a:t>
            </a:r>
            <a:endParaRPr lang="pl-PL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4408" y="5760120"/>
            <a:ext cx="608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r>
              <a:rPr lang="pl-PL" sz="2800" dirty="0"/>
              <a:t> </a:t>
            </a:r>
            <a:r>
              <a:rPr lang="pl-PL" sz="2800" dirty="0" smtClean="0"/>
              <a:t>(Ø,Symbol, Text, Symbol, Text)</a:t>
            </a:r>
            <a:endParaRPr lang="pl-P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964751" y="4551729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r>
              <a:rPr lang="pl-PL" sz="2800" dirty="0"/>
              <a:t> </a:t>
            </a:r>
            <a:r>
              <a:rPr lang="pl-PL" sz="2800" dirty="0" smtClean="0"/>
              <a:t>(Ø,’_’)</a:t>
            </a:r>
            <a:endParaRPr lang="pl-PL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964751" y="4955040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r>
              <a:rPr lang="pl-PL" sz="2800" dirty="0"/>
              <a:t> </a:t>
            </a:r>
            <a:r>
              <a:rPr lang="pl-PL" sz="2800" dirty="0" smtClean="0"/>
              <a:t>(Ø,’_Adamczewski’)</a:t>
            </a:r>
            <a:endParaRPr lang="pl-PL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964751" y="5351587"/>
            <a:ext cx="482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r>
              <a:rPr lang="pl-PL" sz="2800" dirty="0"/>
              <a:t> </a:t>
            </a:r>
            <a:r>
              <a:rPr lang="pl-PL" sz="2800" dirty="0" smtClean="0"/>
              <a:t>(Ø,’_Adamczewski@’)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3873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4">
        <p:fade/>
      </p:transition>
    </mc:Choice>
    <mc:Fallback xmlns="">
      <p:transition spd="med" advTm="12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>
                <a:solidFill>
                  <a:prstClr val="white"/>
                </a:solidFill>
              </a:rPr>
              <a:t>Programming by Example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3600" dirty="0" smtClean="0"/>
          </a:p>
          <a:p>
            <a:pPr marL="0" indent="0" algn="ctr">
              <a:buNone/>
            </a:pPr>
            <a:r>
              <a:rPr lang="pl-PL" sz="3600" dirty="0" smtClean="0"/>
              <a:t>Backpropagation</a:t>
            </a:r>
          </a:p>
          <a:p>
            <a:pPr marL="0" indent="0" algn="ctr">
              <a:buNone/>
            </a:pPr>
            <a:endParaRPr lang="pl-PL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17" y="3635770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r>
              <a:rPr lang="pl-PL" sz="2800" dirty="0" smtClean="0"/>
              <a:t>_Adamczewski@wp.pl</a:t>
            </a:r>
            <a:endParaRPr lang="pl-P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64751" y="3631962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A</a:t>
            </a:r>
            <a:r>
              <a:rPr lang="pl-PL" sz="2800" dirty="0" smtClean="0"/>
              <a:t>damczewski </a:t>
            </a:r>
            <a:r>
              <a:rPr lang="pl-PL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Bartosz</a:t>
            </a:r>
            <a:endParaRPr lang="pl-PL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2451256" y="3475821"/>
            <a:ext cx="495756" cy="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8116" y="3227942"/>
            <a:ext cx="688554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573658" y="3227942"/>
            <a:ext cx="0" cy="404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54497" y="4379338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Concat(S,T</a:t>
            </a:r>
            <a:r>
              <a:rPr lang="pl-PL" sz="28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0579" y="4986647"/>
            <a:ext cx="9390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 =&gt; „A” </a:t>
            </a:r>
            <a:r>
              <a:rPr lang="pl-PL" sz="2800" b="1" dirty="0" smtClean="0">
                <a:solidFill>
                  <a:schemeClr val="accent3"/>
                </a:solidFill>
              </a:rPr>
              <a:t>v</a:t>
            </a:r>
            <a:r>
              <a:rPr lang="pl-PL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„Ad” </a:t>
            </a:r>
            <a:r>
              <a:rPr lang="pl-PL" sz="2800" b="1" dirty="0" smtClean="0">
                <a:solidFill>
                  <a:schemeClr val="accent3"/>
                </a:solidFill>
              </a:rPr>
              <a:t>v</a:t>
            </a:r>
            <a:r>
              <a:rPr lang="pl-PL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„Ada” </a:t>
            </a:r>
            <a:r>
              <a:rPr lang="pl-PL" sz="2800" b="1" dirty="0" smtClean="0">
                <a:solidFill>
                  <a:schemeClr val="accent3"/>
                </a:solidFill>
              </a:rPr>
              <a:t>v</a:t>
            </a:r>
            <a:r>
              <a:rPr lang="pl-PL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„Adam” </a:t>
            </a:r>
            <a:r>
              <a:rPr lang="pl-PL" sz="2800" b="1" dirty="0" smtClean="0">
                <a:solidFill>
                  <a:schemeClr val="accent3"/>
                </a:solidFill>
              </a:rPr>
              <a:t>v</a:t>
            </a:r>
            <a:r>
              <a:rPr lang="pl-PL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„Adamc” </a:t>
            </a:r>
            <a:r>
              <a:rPr lang="pl-PL" sz="2800" b="1" dirty="0" smtClean="0">
                <a:solidFill>
                  <a:schemeClr val="accent3"/>
                </a:solidFill>
              </a:rPr>
              <a:t>v</a:t>
            </a:r>
            <a:r>
              <a:rPr lang="pl-PL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„Adamcz” ...</a:t>
            </a:r>
            <a:endParaRPr lang="pl-P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5465" y="5558616"/>
            <a:ext cx="895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Given S find T that satisfies the example: „ewski Bartosz”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2668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">
        <p:fade/>
      </p:transition>
    </mc:Choice>
    <mc:Fallback xmlns="">
      <p:transition spd="med" advTm="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>
                <a:solidFill>
                  <a:prstClr val="white"/>
                </a:solidFill>
              </a:rPr>
              <a:t>Programming by Example</a:t>
            </a:r>
            <a:endParaRPr lang="pl-P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l-PL" sz="4000" dirty="0" smtClean="0"/>
                  <a:t>Backpropagation </a:t>
                </a:r>
                <a14:m>
                  <m:oMath xmlns:m="http://schemas.openxmlformats.org/officeDocument/2006/math">
                    <m:r>
                      <a:rPr lang="pl-PL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4000" dirty="0" smtClean="0"/>
                  <a:t> Trace</a:t>
                </a:r>
                <a:endParaRPr lang="pl-PL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z="6700" dirty="0"/>
              <a:t>Program</a:t>
            </a:r>
            <a:r>
              <a:rPr lang="pl-PL" dirty="0"/>
              <a:t> </a:t>
            </a:r>
            <a:r>
              <a:rPr lang="pl-PL" dirty="0" smtClean="0"/>
              <a:t>Synthesis </a:t>
            </a:r>
            <a:br>
              <a:rPr lang="pl-PL" dirty="0" smtClean="0"/>
            </a:br>
            <a:r>
              <a:rPr lang="pl-PL" dirty="0" smtClean="0"/>
              <a:t>is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indistinguishable from </a:t>
            </a:r>
            <a:r>
              <a:rPr lang="pl-PL" b="1" dirty="0" smtClean="0"/>
              <a:t>magic</a:t>
            </a:r>
            <a:r>
              <a:rPr lang="pl-PL" dirty="0" smtClean="0"/>
              <a:t>*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l-PL" sz="3600" dirty="0" smtClean="0"/>
          </a:p>
          <a:p>
            <a:pPr algn="l"/>
            <a:endParaRPr lang="pl-PL" sz="3600" dirty="0" smtClean="0"/>
          </a:p>
          <a:p>
            <a:pPr algn="r"/>
            <a:r>
              <a:rPr lang="pl-PL" sz="3600" dirty="0" smtClean="0"/>
              <a:t>* If done correctly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8679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 smtClean="0"/>
              <a:t>Version Space Algebra</a:t>
            </a:r>
          </a:p>
          <a:p>
            <a:pPr marL="0" indent="0" algn="ctr">
              <a:buNone/>
            </a:pPr>
            <a:r>
              <a:rPr lang="pl-PL" sz="3600" dirty="0" smtClean="0"/>
              <a:t>A search through a (version) space of possibilities.</a:t>
            </a:r>
            <a:endParaRPr lang="pl-P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>
                <a:solidFill>
                  <a:prstClr val="white"/>
                </a:solidFill>
              </a:rPr>
              <a:t>Programming by Example</a:t>
            </a:r>
            <a:endParaRPr lang="pl-PL" dirty="0"/>
          </a:p>
        </p:txBody>
      </p:sp>
      <p:sp>
        <p:nvSpPr>
          <p:cNvPr id="7" name="Rounded Rectangle 6"/>
          <p:cNvSpPr/>
          <p:nvPr/>
        </p:nvSpPr>
        <p:spPr>
          <a:xfrm>
            <a:off x="5087812" y="3266722"/>
            <a:ext cx="1606963" cy="809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42203" y="4555303"/>
            <a:ext cx="1606963" cy="80951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 smtClean="0"/>
              <a:t>Statement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9261" y="4555303"/>
            <a:ext cx="1606963" cy="80951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l-PL" sz="2000" b="1" dirty="0" smtClean="0">
                <a:solidFill>
                  <a:prstClr val="white"/>
                </a:solidFill>
              </a:rPr>
              <a:t>Statement</a:t>
            </a:r>
            <a:endParaRPr lang="pl-PL" sz="2000" b="1" dirty="0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44603" y="4076241"/>
            <a:ext cx="1209125" cy="479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2" idx="0"/>
          </p:cNvCxnSpPr>
          <p:nvPr/>
        </p:nvCxnSpPr>
        <p:spPr>
          <a:xfrm>
            <a:off x="5891294" y="4076241"/>
            <a:ext cx="1581449" cy="479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815714" y="5364822"/>
            <a:ext cx="1606963" cy="80951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l-PL" sz="2000" b="1" dirty="0" smtClean="0">
                <a:solidFill>
                  <a:prstClr val="white"/>
                </a:solidFill>
              </a:rPr>
              <a:t>Concat</a:t>
            </a:r>
            <a:endParaRPr lang="pl-PL" sz="2000" b="1" dirty="0">
              <a:solidFill>
                <a:prstClr val="white"/>
              </a:solidFill>
            </a:endParaRPr>
          </a:p>
        </p:txBody>
      </p:sp>
      <p:cxnSp>
        <p:nvCxnSpPr>
          <p:cNvPr id="19" name="Straight Arrow Connector 18"/>
          <p:cNvCxnSpPr>
            <a:stCxn id="12" idx="3"/>
            <a:endCxn id="17" idx="0"/>
          </p:cNvCxnSpPr>
          <p:nvPr/>
        </p:nvCxnSpPr>
        <p:spPr>
          <a:xfrm>
            <a:off x="8276224" y="4960063"/>
            <a:ext cx="1342972" cy="4047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5828" y="499549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Bilions of solutions :-/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563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1">
        <p:fade/>
      </p:transition>
    </mc:Choice>
    <mc:Fallback xmlns="">
      <p:transition spd="med" advTm="5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>
                <a:solidFill>
                  <a:prstClr val="white"/>
                </a:solidFill>
              </a:rPr>
              <a:t>Programming by Example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23" y="1611374"/>
            <a:ext cx="8545154" cy="49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1">
        <p:fade/>
      </p:transition>
    </mc:Choice>
    <mc:Fallback xmlns="">
      <p:transition spd="med" advTm="5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Predictive Synthesis</a:t>
            </a:r>
            <a:endParaRPr lang="pl-PL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31" y="1825625"/>
            <a:ext cx="10091938" cy="26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">
        <p:fade/>
      </p:transition>
    </mc:Choice>
    <mc:Fallback xmlns="">
      <p:transition spd="med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Predictive Synthesis</a:t>
            </a:r>
            <a:endParaRPr lang="pl-PL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27200" y="1690688"/>
            <a:ext cx="6537600" cy="1469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Text Splitting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27200" y="3402581"/>
            <a:ext cx="6537600" cy="14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Text Slicing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27200" y="5114474"/>
            <a:ext cx="6537600" cy="14691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/>
              <a:t>Data </a:t>
            </a:r>
            <a:r>
              <a:rPr lang="pl-PL" sz="3600" b="1" dirty="0" smtClean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8260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">
        <p:fade/>
      </p:transition>
    </mc:Choice>
    <mc:Fallback xmlns="">
      <p:transition spd="med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The Future &amp; Ideas</a:t>
            </a:r>
            <a:endParaRPr lang="pl-PL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 smtClean="0"/>
              <a:t>NLP Synthesis</a:t>
            </a:r>
          </a:p>
          <a:p>
            <a:r>
              <a:rPr lang="pl-PL" sz="3600" dirty="0" smtClean="0"/>
              <a:t>Test Driven Synthesis</a:t>
            </a:r>
          </a:p>
          <a:p>
            <a:r>
              <a:rPr lang="pl-PL" sz="3600" dirty="0" smtClean="0"/>
              <a:t>Program Slicing Synthesis</a:t>
            </a:r>
          </a:p>
          <a:p>
            <a:r>
              <a:rPr lang="pl-PL" sz="3600" dirty="0" smtClean="0"/>
              <a:t>AI/ML Driven Synthesis</a:t>
            </a:r>
          </a:p>
          <a:p>
            <a:r>
              <a:rPr lang="pl-PL" sz="3600" dirty="0" smtClean="0"/>
              <a:t>AI + ML + Program Synthesis = Machine Uprising ???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58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9">
        <p:fade/>
      </p:transition>
    </mc:Choice>
    <mc:Fallback xmlns="">
      <p:transition spd="med" advTm="7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Thank You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41575"/>
          </a:xfrm>
        </p:spPr>
        <p:txBody>
          <a:bodyPr>
            <a:normAutofit/>
          </a:bodyPr>
          <a:lstStyle/>
          <a:p>
            <a:r>
              <a:rPr lang="pl-PL" sz="3900" dirty="0" smtClean="0"/>
              <a:t>Questions ?</a:t>
            </a:r>
          </a:p>
          <a:p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 smtClean="0"/>
              <a:t>Special Thanks to Microsoft PROSE Team for materials and support.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Nadia Polikarpova</a:t>
            </a:r>
            <a:r>
              <a:rPr lang="pl-PL" dirty="0"/>
              <a:t>, </a:t>
            </a:r>
            <a:r>
              <a:rPr lang="pl-PL" dirty="0">
                <a:hlinkClick r:id="rId3"/>
              </a:rPr>
              <a:t>Ivan Kuraj</a:t>
            </a:r>
            <a:r>
              <a:rPr lang="pl-PL" dirty="0"/>
              <a:t>, </a:t>
            </a:r>
            <a:r>
              <a:rPr lang="pl-PL" dirty="0">
                <a:hlinkClick r:id="rId4"/>
              </a:rPr>
              <a:t>Armando </a:t>
            </a:r>
            <a:r>
              <a:rPr lang="pl-PL" dirty="0" smtClean="0">
                <a:hlinkClick r:id="rId4"/>
              </a:rPr>
              <a:t>Solar-Lezama</a:t>
            </a:r>
            <a:r>
              <a:rPr lang="pl-PL" dirty="0" smtClean="0"/>
              <a:t> – Syncquid</a:t>
            </a:r>
          </a:p>
          <a:p>
            <a:pPr algn="l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0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5">
        <p:fade/>
      </p:transition>
    </mc:Choice>
    <mc:Fallback xmlns="">
      <p:transition spd="med" advTm="9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 smtClean="0"/>
              <a:t>Problem</a:t>
            </a:r>
            <a:endParaRPr lang="pl-PL" sz="6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87" y="3626638"/>
            <a:ext cx="5317826" cy="246004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5" y="1572183"/>
            <a:ext cx="11384418" cy="1784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13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6">
        <p:fade/>
      </p:transition>
    </mc:Choice>
    <mc:Fallback xmlns="">
      <p:transition spd="med" advTm="15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Road To Program Synthesis</a:t>
            </a:r>
            <a:endParaRPr lang="pl-PL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8096" y="2509251"/>
            <a:ext cx="7415808" cy="1976664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dirty="0" smtClean="0">
                <a:sym typeface="Wingdings" panose="05000000000000000000" pitchFamily="2" charset="2"/>
              </a:rPr>
              <a:t>Proved to be very hard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19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066">
        <p:fade/>
      </p:transition>
    </mc:Choice>
    <mc:Fallback xmlns="">
      <p:transition spd="med" advTm="620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What is Program Synthesis?</a:t>
            </a:r>
            <a:endParaRPr lang="pl-PL" sz="6000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1" y="1690688"/>
            <a:ext cx="9609458" cy="398327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974">
        <p:fade/>
      </p:transition>
    </mc:Choice>
    <mc:Fallback xmlns="">
      <p:transition spd="med" advTm="259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 smtClean="0"/>
              <a:t>History</a:t>
            </a:r>
            <a:endParaRPr lang="pl-PL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 smtClean="0"/>
              <a:t>From 60s To 70s</a:t>
            </a:r>
          </a:p>
          <a:p>
            <a:r>
              <a:rPr lang="pl-PL" sz="3600" dirty="0" smtClean="0"/>
              <a:t>Lack of Success </a:t>
            </a:r>
            <a:r>
              <a:rPr lang="pl-PL" sz="3600" dirty="0" smtClean="0">
                <a:sym typeface="Wingdings" panose="05000000000000000000" pitchFamily="2" charset="2"/>
              </a:rPr>
              <a:t></a:t>
            </a:r>
          </a:p>
          <a:p>
            <a:r>
              <a:rPr lang="pl-PL" sz="3600" dirty="0" smtClean="0">
                <a:sym typeface="Wingdings" panose="05000000000000000000" pitchFamily="2" charset="2"/>
              </a:rPr>
              <a:t>2010 Gaining Traction  </a:t>
            </a:r>
            <a:endParaRPr lang="pl-PL" sz="3600" dirty="0">
              <a:sym typeface="Wingdings" panose="05000000000000000000" pitchFamily="2" charset="2"/>
            </a:endParaRPr>
          </a:p>
          <a:p>
            <a:r>
              <a:rPr lang="pl-PL" sz="3600" b="1" u="sng" dirty="0" smtClean="0">
                <a:sym typeface="Wingdings" panose="05000000000000000000" pitchFamily="2" charset="2"/>
              </a:rPr>
              <a:t>2017-03-28 DeepCode 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165">
        <p:fade/>
      </p:transition>
    </mc:Choice>
    <mc:Fallback xmlns="">
      <p:transition spd="med" advTm="951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Soo What </a:t>
            </a:r>
            <a:r>
              <a:rPr lang="pl-PL" sz="6000" dirty="0"/>
              <a:t>is Program 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pl-PL" sz="3600" dirty="0" smtClean="0"/>
              <a:t>Generate program from high level specification</a:t>
            </a:r>
            <a:endParaRPr lang="pl-PL" sz="3600" dirty="0"/>
          </a:p>
          <a:p>
            <a:pPr marL="0" indent="0" algn="ctr">
              <a:lnSpc>
                <a:spcPct val="250000"/>
              </a:lnSpc>
              <a:buNone/>
            </a:pPr>
            <a:r>
              <a:rPr lang="pl-PL" sz="3600" dirty="0" smtClean="0"/>
              <a:t>Regex | DSLs | Tools (Like Excel) | Almost Everything </a:t>
            </a:r>
            <a:endParaRPr lang="pl-P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228">
        <p:fade/>
      </p:transition>
    </mc:Choice>
    <mc:Fallback xmlns="">
      <p:transition spd="med" advTm="58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“The Ultimate Dream” of</a:t>
            </a:r>
            <a:r>
              <a:rPr lang="pl-PL" sz="4000" dirty="0" smtClean="0"/>
              <a:t> Computer Science.</a:t>
            </a:r>
            <a:br>
              <a:rPr lang="pl-PL" sz="4000" dirty="0" smtClean="0"/>
            </a:br>
            <a:r>
              <a:rPr lang="pl-PL" sz="4000" dirty="0" smtClean="0"/>
              <a:t>- Dijkstra's</a:t>
            </a:r>
            <a:r>
              <a:rPr lang="pl-PL" sz="4000" dirty="0"/>
              <a:t> </a:t>
            </a:r>
            <a:r>
              <a:rPr lang="pl-PL" sz="4000" b="1" dirty="0"/>
              <a:t>dream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453019" y="3566319"/>
            <a:ext cx="2938288" cy="14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User Intent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453019" y="1893931"/>
            <a:ext cx="2938288" cy="1469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Specification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00180" y="2831747"/>
            <a:ext cx="2938288" cy="14691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Search Space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513056" y="2831747"/>
            <a:ext cx="2938288" cy="1469144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Program</a:t>
            </a:r>
          </a:p>
        </p:txBody>
      </p:sp>
      <p:cxnSp>
        <p:nvCxnSpPr>
          <p:cNvPr id="7" name="Straight Arrow Connector 6"/>
          <p:cNvCxnSpPr>
            <a:stCxn id="16" idx="3"/>
          </p:cNvCxnSpPr>
          <p:nvPr/>
        </p:nvCxnSpPr>
        <p:spPr>
          <a:xfrm>
            <a:off x="4391307" y="2628503"/>
            <a:ext cx="708873" cy="734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7" idx="1"/>
          </p:cNvCxnSpPr>
          <p:nvPr/>
        </p:nvCxnSpPr>
        <p:spPr>
          <a:xfrm flipV="1">
            <a:off x="4391307" y="3566319"/>
            <a:ext cx="708873" cy="734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8038468" y="3566319"/>
            <a:ext cx="474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4">
        <p:fade/>
      </p:transition>
    </mc:Choice>
    <mc:Fallback xmlns="">
      <p:transition spd="med" advTm="5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 smtClean="0"/>
              <a:t>Synthesis Models</a:t>
            </a:r>
            <a:endParaRPr lang="pl-PL" sz="6000" dirty="0"/>
          </a:p>
        </p:txBody>
      </p:sp>
      <p:sp>
        <p:nvSpPr>
          <p:cNvPr id="36" name="Rounded Rectangle 35"/>
          <p:cNvSpPr/>
          <p:nvPr/>
        </p:nvSpPr>
        <p:spPr>
          <a:xfrm>
            <a:off x="1453019" y="1893931"/>
            <a:ext cx="2938288" cy="14691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Sketching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26856" y="1893931"/>
            <a:ext cx="2938288" cy="14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Examples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800693" y="1893931"/>
            <a:ext cx="2938288" cy="14691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smtClean="0"/>
              <a:t>Predictive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2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">
        <p:fade/>
      </p:transition>
    </mc:Choice>
    <mc:Fallback xmlns="">
      <p:transition spd="med" advTm="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|17.2|32.9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18055</TotalTime>
  <Words>464</Words>
  <Application>Microsoft Office PowerPoint</Application>
  <PresentationFormat>Widescreen</PresentationFormat>
  <Paragraphs>140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Candara</vt:lpstr>
      <vt:lpstr>Wingdings</vt:lpstr>
      <vt:lpstr>Office Theme</vt:lpstr>
      <vt:lpstr>Program Synthesis</vt:lpstr>
      <vt:lpstr>Program Synthesis  is indistinguishable from magic*</vt:lpstr>
      <vt:lpstr>Problem</vt:lpstr>
      <vt:lpstr>Road To Program Synthesis</vt:lpstr>
      <vt:lpstr>What is Program Synthesis?</vt:lpstr>
      <vt:lpstr>History</vt:lpstr>
      <vt:lpstr>Soo What is Program Synthesis?</vt:lpstr>
      <vt:lpstr>“The Ultimate Dream” of Computer Science. - Dijkstra's dream</vt:lpstr>
      <vt:lpstr>Synthesis Models</vt:lpstr>
      <vt:lpstr>Programming by Sketching</vt:lpstr>
      <vt:lpstr>Programming by Sketching</vt:lpstr>
      <vt:lpstr>Programming by Sketching</vt:lpstr>
      <vt:lpstr>Programming by Example</vt:lpstr>
      <vt:lpstr>Programming by Example</vt:lpstr>
      <vt:lpstr>Programming by Example</vt:lpstr>
      <vt:lpstr>Programming by Example</vt:lpstr>
      <vt:lpstr>Programming by Example</vt:lpstr>
      <vt:lpstr>Programming by Example</vt:lpstr>
      <vt:lpstr>Programming by Example</vt:lpstr>
      <vt:lpstr>Programming by Example</vt:lpstr>
      <vt:lpstr>Programming by Example</vt:lpstr>
      <vt:lpstr>Predictive Synthesis</vt:lpstr>
      <vt:lpstr>Predictive Synthesis</vt:lpstr>
      <vt:lpstr>The Future &amp; Ideas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“Project FlashMeta”: A Framework for Inductive Program Synthesis</dc:title>
  <dc:creator>Alex Polozov</dc:creator>
  <cp:lastModifiedBy>Bartosz Adamczewski</cp:lastModifiedBy>
  <cp:revision>570</cp:revision>
  <dcterms:created xsi:type="dcterms:W3CDTF">2015-10-12T06:22:57Z</dcterms:created>
  <dcterms:modified xsi:type="dcterms:W3CDTF">2017-04-02T14:01:14Z</dcterms:modified>
</cp:coreProperties>
</file>