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79" r:id="rId5"/>
    <p:sldId id="307" r:id="rId6"/>
    <p:sldId id="308" r:id="rId7"/>
    <p:sldId id="309" r:id="rId8"/>
    <p:sldId id="310" r:id="rId9"/>
    <p:sldId id="311" r:id="rId10"/>
    <p:sldId id="280" r:id="rId11"/>
    <p:sldId id="302" r:id="rId12"/>
    <p:sldId id="303" r:id="rId13"/>
    <p:sldId id="306" r:id="rId14"/>
    <p:sldId id="265" r:id="rId15"/>
    <p:sldId id="312" r:id="rId16"/>
    <p:sldId id="313" r:id="rId17"/>
    <p:sldId id="318" r:id="rId18"/>
    <p:sldId id="314" r:id="rId19"/>
    <p:sldId id="315" r:id="rId20"/>
    <p:sldId id="316" r:id="rId21"/>
    <p:sldId id="317" r:id="rId22"/>
    <p:sldId id="31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5859" autoAdjust="0"/>
  </p:normalViewPr>
  <p:slideViewPr>
    <p:cSldViewPr snapToGrid="0">
      <p:cViewPr varScale="1">
        <p:scale>
          <a:sx n="113" d="100"/>
          <a:sy n="113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90F572-CBA1-4376-8CAF-40888992B9E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9E1F496-7CC9-4F38-87A9-142AA0197CEE}">
      <dgm:prSet/>
      <dgm:spPr/>
      <dgm:t>
        <a:bodyPr/>
        <a:lstStyle/>
        <a:p>
          <a:r>
            <a:rPr lang="en-US" b="1"/>
            <a:t>Fabrikam Medical Conferences provides conference web site services tailored to the medical community.</a:t>
          </a:r>
          <a:endParaRPr lang="en-US"/>
        </a:p>
      </dgm:t>
    </dgm:pt>
    <dgm:pt modelId="{AA6BED65-7DEF-4E85-9BD2-3535E6BBD45B}" type="parTrans" cxnId="{34635262-A074-4D7F-A5D4-1475A9392257}">
      <dgm:prSet/>
      <dgm:spPr/>
      <dgm:t>
        <a:bodyPr/>
        <a:lstStyle/>
        <a:p>
          <a:endParaRPr lang="en-US"/>
        </a:p>
      </dgm:t>
    </dgm:pt>
    <dgm:pt modelId="{8B132B4B-4458-4891-B496-C75E3C2230CC}" type="sibTrans" cxnId="{34635262-A074-4D7F-A5D4-1475A9392257}">
      <dgm:prSet/>
      <dgm:spPr/>
      <dgm:t>
        <a:bodyPr/>
        <a:lstStyle/>
        <a:p>
          <a:endParaRPr lang="en-US"/>
        </a:p>
      </dgm:t>
    </dgm:pt>
    <dgm:pt modelId="{AB4C8793-77E9-45BE-800E-9AD1120AD71B}">
      <dgm:prSet/>
      <dgm:spPr/>
      <dgm:t>
        <a:bodyPr/>
        <a:lstStyle/>
        <a:p>
          <a:r>
            <a:rPr lang="en-US" b="1"/>
            <a:t>After starting with a few small conferences, they now have evolved into a well-known brand and handle over 100 conferences per year, and growing.</a:t>
          </a:r>
          <a:endParaRPr lang="en-US"/>
        </a:p>
      </dgm:t>
    </dgm:pt>
    <dgm:pt modelId="{88D0948B-40A1-4103-869F-09271A517B05}" type="parTrans" cxnId="{DFDAF228-8DC9-4A97-BA46-564007FFF091}">
      <dgm:prSet/>
      <dgm:spPr/>
      <dgm:t>
        <a:bodyPr/>
        <a:lstStyle/>
        <a:p>
          <a:endParaRPr lang="en-US"/>
        </a:p>
      </dgm:t>
    </dgm:pt>
    <dgm:pt modelId="{A05C00B4-CD58-4EF0-AC1B-98477E3E5E2B}" type="sibTrans" cxnId="{DFDAF228-8DC9-4A97-BA46-564007FFF091}">
      <dgm:prSet/>
      <dgm:spPr/>
      <dgm:t>
        <a:bodyPr/>
        <a:lstStyle/>
        <a:p>
          <a:endParaRPr lang="en-US"/>
        </a:p>
      </dgm:t>
    </dgm:pt>
    <dgm:pt modelId="{469B8B2C-65AE-496F-806A-1617C9BEEE55}" type="pres">
      <dgm:prSet presAssocID="{4790F572-CBA1-4376-8CAF-40888992B9EE}" presName="root" presStyleCnt="0">
        <dgm:presLayoutVars>
          <dgm:dir/>
          <dgm:resizeHandles val="exact"/>
        </dgm:presLayoutVars>
      </dgm:prSet>
      <dgm:spPr/>
    </dgm:pt>
    <dgm:pt modelId="{141B3347-89E4-4273-A050-9D1D42D33F31}" type="pres">
      <dgm:prSet presAssocID="{A9E1F496-7CC9-4F38-87A9-142AA0197CEE}" presName="compNode" presStyleCnt="0"/>
      <dgm:spPr/>
    </dgm:pt>
    <dgm:pt modelId="{7357D568-29F1-43B6-A381-3BCAFC0186D8}" type="pres">
      <dgm:prSet presAssocID="{A9E1F496-7CC9-4F38-87A9-142AA0197CE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44637EBA-4DC5-45DE-A28E-9253FA654886}" type="pres">
      <dgm:prSet presAssocID="{A9E1F496-7CC9-4F38-87A9-142AA0197CEE}" presName="spaceRect" presStyleCnt="0"/>
      <dgm:spPr/>
    </dgm:pt>
    <dgm:pt modelId="{3223BA56-D516-46EE-90DF-12E4943AB8C0}" type="pres">
      <dgm:prSet presAssocID="{A9E1F496-7CC9-4F38-87A9-142AA0197CEE}" presName="textRect" presStyleLbl="revTx" presStyleIdx="0" presStyleCnt="2">
        <dgm:presLayoutVars>
          <dgm:chMax val="1"/>
          <dgm:chPref val="1"/>
        </dgm:presLayoutVars>
      </dgm:prSet>
      <dgm:spPr/>
    </dgm:pt>
    <dgm:pt modelId="{19918811-9779-4D22-9FE3-AFFC31E48FA5}" type="pres">
      <dgm:prSet presAssocID="{8B132B4B-4458-4891-B496-C75E3C2230CC}" presName="sibTrans" presStyleCnt="0"/>
      <dgm:spPr/>
    </dgm:pt>
    <dgm:pt modelId="{FB2779D8-A3C2-435A-8283-50A9507FC934}" type="pres">
      <dgm:prSet presAssocID="{AB4C8793-77E9-45BE-800E-9AD1120AD71B}" presName="compNode" presStyleCnt="0"/>
      <dgm:spPr/>
    </dgm:pt>
    <dgm:pt modelId="{BA249AC6-4508-43EB-9E38-AFFA3741867C}" type="pres">
      <dgm:prSet presAssocID="{AB4C8793-77E9-45BE-800E-9AD1120AD71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89F6FB5-BF9A-4FFC-83A2-FF9757437750}" type="pres">
      <dgm:prSet presAssocID="{AB4C8793-77E9-45BE-800E-9AD1120AD71B}" presName="spaceRect" presStyleCnt="0"/>
      <dgm:spPr/>
    </dgm:pt>
    <dgm:pt modelId="{FC254F88-BDA9-45CD-9352-E655D519C316}" type="pres">
      <dgm:prSet presAssocID="{AB4C8793-77E9-45BE-800E-9AD1120AD71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AF7020A-AD27-44B5-A782-65A8A09FE394}" type="presOf" srcId="{A9E1F496-7CC9-4F38-87A9-142AA0197CEE}" destId="{3223BA56-D516-46EE-90DF-12E4943AB8C0}" srcOrd="0" destOrd="0" presId="urn:microsoft.com/office/officeart/2018/2/layout/IconLabelList"/>
    <dgm:cxn modelId="{DFDAF228-8DC9-4A97-BA46-564007FFF091}" srcId="{4790F572-CBA1-4376-8CAF-40888992B9EE}" destId="{AB4C8793-77E9-45BE-800E-9AD1120AD71B}" srcOrd="1" destOrd="0" parTransId="{88D0948B-40A1-4103-869F-09271A517B05}" sibTransId="{A05C00B4-CD58-4EF0-AC1B-98477E3E5E2B}"/>
    <dgm:cxn modelId="{34635262-A074-4D7F-A5D4-1475A9392257}" srcId="{4790F572-CBA1-4376-8CAF-40888992B9EE}" destId="{A9E1F496-7CC9-4F38-87A9-142AA0197CEE}" srcOrd="0" destOrd="0" parTransId="{AA6BED65-7DEF-4E85-9BD2-3535E6BBD45B}" sibTransId="{8B132B4B-4458-4891-B496-C75E3C2230CC}"/>
    <dgm:cxn modelId="{A5BB4BC1-DFBD-453E-B416-BAF3199BE55B}" type="presOf" srcId="{4790F572-CBA1-4376-8CAF-40888992B9EE}" destId="{469B8B2C-65AE-496F-806A-1617C9BEEE55}" srcOrd="0" destOrd="0" presId="urn:microsoft.com/office/officeart/2018/2/layout/IconLabelList"/>
    <dgm:cxn modelId="{91060CE3-DA10-4323-AF47-A2BC4B993875}" type="presOf" srcId="{AB4C8793-77E9-45BE-800E-9AD1120AD71B}" destId="{FC254F88-BDA9-45CD-9352-E655D519C316}" srcOrd="0" destOrd="0" presId="urn:microsoft.com/office/officeart/2018/2/layout/IconLabelList"/>
    <dgm:cxn modelId="{5B2AB72E-9CD3-4D96-9FFD-F48EECDEBC3B}" type="presParOf" srcId="{469B8B2C-65AE-496F-806A-1617C9BEEE55}" destId="{141B3347-89E4-4273-A050-9D1D42D33F31}" srcOrd="0" destOrd="0" presId="urn:microsoft.com/office/officeart/2018/2/layout/IconLabelList"/>
    <dgm:cxn modelId="{5A675DB7-77D6-43AC-A22D-961D3E3D3E01}" type="presParOf" srcId="{141B3347-89E4-4273-A050-9D1D42D33F31}" destId="{7357D568-29F1-43B6-A381-3BCAFC0186D8}" srcOrd="0" destOrd="0" presId="urn:microsoft.com/office/officeart/2018/2/layout/IconLabelList"/>
    <dgm:cxn modelId="{C0C4E468-71E6-405B-8BE0-F3C8B0A5546A}" type="presParOf" srcId="{141B3347-89E4-4273-A050-9D1D42D33F31}" destId="{44637EBA-4DC5-45DE-A28E-9253FA654886}" srcOrd="1" destOrd="0" presId="urn:microsoft.com/office/officeart/2018/2/layout/IconLabelList"/>
    <dgm:cxn modelId="{3727BF44-2361-4085-B6FC-28BF241D84C4}" type="presParOf" srcId="{141B3347-89E4-4273-A050-9D1D42D33F31}" destId="{3223BA56-D516-46EE-90DF-12E4943AB8C0}" srcOrd="2" destOrd="0" presId="urn:microsoft.com/office/officeart/2018/2/layout/IconLabelList"/>
    <dgm:cxn modelId="{C3FF59CF-B48C-4840-8819-0882A797DEB6}" type="presParOf" srcId="{469B8B2C-65AE-496F-806A-1617C9BEEE55}" destId="{19918811-9779-4D22-9FE3-AFFC31E48FA5}" srcOrd="1" destOrd="0" presId="urn:microsoft.com/office/officeart/2018/2/layout/IconLabelList"/>
    <dgm:cxn modelId="{317A9546-D480-4680-8DB4-1F8AC3030678}" type="presParOf" srcId="{469B8B2C-65AE-496F-806A-1617C9BEEE55}" destId="{FB2779D8-A3C2-435A-8283-50A9507FC934}" srcOrd="2" destOrd="0" presId="urn:microsoft.com/office/officeart/2018/2/layout/IconLabelList"/>
    <dgm:cxn modelId="{B092E85D-84DA-4D32-95E9-62F01317A9BB}" type="presParOf" srcId="{FB2779D8-A3C2-435A-8283-50A9507FC934}" destId="{BA249AC6-4508-43EB-9E38-AFFA3741867C}" srcOrd="0" destOrd="0" presId="urn:microsoft.com/office/officeart/2018/2/layout/IconLabelList"/>
    <dgm:cxn modelId="{A926956B-5A82-46FC-9877-2F76910DCC25}" type="presParOf" srcId="{FB2779D8-A3C2-435A-8283-50A9507FC934}" destId="{E89F6FB5-BF9A-4FFC-83A2-FF9757437750}" srcOrd="1" destOrd="0" presId="urn:microsoft.com/office/officeart/2018/2/layout/IconLabelList"/>
    <dgm:cxn modelId="{0286E8BF-A920-4E98-8897-51DFCA391190}" type="presParOf" srcId="{FB2779D8-A3C2-435A-8283-50A9507FC934}" destId="{FC254F88-BDA9-45CD-9352-E655D519C31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88A446-D267-496C-A7EE-A6C4131F11F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E3D813A-8067-499C-B812-2A1BA195D3CF}">
      <dgm:prSet/>
      <dgm:spPr/>
      <dgm:t>
        <a:bodyPr/>
        <a:lstStyle/>
        <a:p>
          <a:r>
            <a:rPr lang="en-US" b="1"/>
            <a:t>Each conference site has limited budget, but the conference owners have significant customization and change demands.</a:t>
          </a:r>
          <a:endParaRPr lang="en-US"/>
        </a:p>
      </dgm:t>
    </dgm:pt>
    <dgm:pt modelId="{92376722-DCA8-4E1F-AFBC-5E9546D28C23}" type="parTrans" cxnId="{6A038569-1C23-4C1D-B254-F1F9A0D277AA}">
      <dgm:prSet/>
      <dgm:spPr/>
      <dgm:t>
        <a:bodyPr/>
        <a:lstStyle/>
        <a:p>
          <a:endParaRPr lang="en-US"/>
        </a:p>
      </dgm:t>
    </dgm:pt>
    <dgm:pt modelId="{215B52A3-8940-47BB-BE43-BF0E70106FD2}" type="sibTrans" cxnId="{6A038569-1C23-4C1D-B254-F1F9A0D277AA}">
      <dgm:prSet/>
      <dgm:spPr/>
      <dgm:t>
        <a:bodyPr/>
        <a:lstStyle/>
        <a:p>
          <a:endParaRPr lang="en-US"/>
        </a:p>
      </dgm:t>
    </dgm:pt>
    <dgm:pt modelId="{6DC718A5-6F07-4E7F-A80A-68A45FAF8459}">
      <dgm:prSet/>
      <dgm:spPr/>
      <dgm:t>
        <a:bodyPr/>
        <a:lstStyle/>
        <a:p>
          <a:r>
            <a:rPr lang="en-US" b="1"/>
            <a:t>These changes can impact various aspects of the system from UI to back end, including conference registration and payment terms. </a:t>
          </a:r>
          <a:endParaRPr lang="en-US"/>
        </a:p>
      </dgm:t>
    </dgm:pt>
    <dgm:pt modelId="{F34CF2A8-FD54-4063-B0E2-6353C019669F}" type="parTrans" cxnId="{1DC58EDF-AF66-4057-B211-23CAEA99D8A4}">
      <dgm:prSet/>
      <dgm:spPr/>
      <dgm:t>
        <a:bodyPr/>
        <a:lstStyle/>
        <a:p>
          <a:endParaRPr lang="en-US"/>
        </a:p>
      </dgm:t>
    </dgm:pt>
    <dgm:pt modelId="{2486B839-9A54-4C01-ACD1-DC8042A075EB}" type="sibTrans" cxnId="{1DC58EDF-AF66-4057-B211-23CAEA99D8A4}">
      <dgm:prSet/>
      <dgm:spPr/>
      <dgm:t>
        <a:bodyPr/>
        <a:lstStyle/>
        <a:p>
          <a:endParaRPr lang="en-US"/>
        </a:p>
      </dgm:t>
    </dgm:pt>
    <dgm:pt modelId="{5A2F25D3-A1E2-49BA-B638-50E5436B75B2}" type="pres">
      <dgm:prSet presAssocID="{5988A446-D267-496C-A7EE-A6C4131F11F8}" presName="root" presStyleCnt="0">
        <dgm:presLayoutVars>
          <dgm:dir/>
          <dgm:resizeHandles val="exact"/>
        </dgm:presLayoutVars>
      </dgm:prSet>
      <dgm:spPr/>
    </dgm:pt>
    <dgm:pt modelId="{232E49C7-3590-461F-AFE2-97FFC2785007}" type="pres">
      <dgm:prSet presAssocID="{5988A446-D267-496C-A7EE-A6C4131F11F8}" presName="container" presStyleCnt="0">
        <dgm:presLayoutVars>
          <dgm:dir/>
          <dgm:resizeHandles val="exact"/>
        </dgm:presLayoutVars>
      </dgm:prSet>
      <dgm:spPr/>
    </dgm:pt>
    <dgm:pt modelId="{402C6B0A-9843-43F8-9860-F0530DB9C035}" type="pres">
      <dgm:prSet presAssocID="{0E3D813A-8067-499C-B812-2A1BA195D3CF}" presName="compNode" presStyleCnt="0"/>
      <dgm:spPr/>
    </dgm:pt>
    <dgm:pt modelId="{ED2EDB0F-4EFA-42B0-A01F-03699F6F1DD1}" type="pres">
      <dgm:prSet presAssocID="{0E3D813A-8067-499C-B812-2A1BA195D3CF}" presName="iconBgRect" presStyleLbl="bgShp" presStyleIdx="0" presStyleCnt="2"/>
      <dgm:spPr/>
    </dgm:pt>
    <dgm:pt modelId="{DF355B2D-1897-48CD-B9E5-05FBEC89C0FF}" type="pres">
      <dgm:prSet presAssocID="{0E3D813A-8067-499C-B812-2A1BA195D3C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AF191FE2-7981-4FDE-8383-D7540EA1E146}" type="pres">
      <dgm:prSet presAssocID="{0E3D813A-8067-499C-B812-2A1BA195D3CF}" presName="spaceRect" presStyleCnt="0"/>
      <dgm:spPr/>
    </dgm:pt>
    <dgm:pt modelId="{D2ACC0EB-A8F8-42D4-81D1-D02025DC23F0}" type="pres">
      <dgm:prSet presAssocID="{0E3D813A-8067-499C-B812-2A1BA195D3CF}" presName="textRect" presStyleLbl="revTx" presStyleIdx="0" presStyleCnt="2">
        <dgm:presLayoutVars>
          <dgm:chMax val="1"/>
          <dgm:chPref val="1"/>
        </dgm:presLayoutVars>
      </dgm:prSet>
      <dgm:spPr/>
    </dgm:pt>
    <dgm:pt modelId="{AC1A7D25-C866-49A1-BF02-58B2C937A8AC}" type="pres">
      <dgm:prSet presAssocID="{215B52A3-8940-47BB-BE43-BF0E70106FD2}" presName="sibTrans" presStyleLbl="sibTrans2D1" presStyleIdx="0" presStyleCnt="0"/>
      <dgm:spPr/>
    </dgm:pt>
    <dgm:pt modelId="{4DB06C4E-1129-45C2-9672-C2078A808820}" type="pres">
      <dgm:prSet presAssocID="{6DC718A5-6F07-4E7F-A80A-68A45FAF8459}" presName="compNode" presStyleCnt="0"/>
      <dgm:spPr/>
    </dgm:pt>
    <dgm:pt modelId="{6BFD3A95-018E-414F-ABFB-78B6604F4D40}" type="pres">
      <dgm:prSet presAssocID="{6DC718A5-6F07-4E7F-A80A-68A45FAF8459}" presName="iconBgRect" presStyleLbl="bgShp" presStyleIdx="1" presStyleCnt="2"/>
      <dgm:spPr/>
    </dgm:pt>
    <dgm:pt modelId="{F3121EEA-0668-47D1-9AB6-67F848AA60F7}" type="pres">
      <dgm:prSet presAssocID="{6DC718A5-6F07-4E7F-A80A-68A45FAF845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FB62AF5F-AE5B-437A-B461-7047F198817D}" type="pres">
      <dgm:prSet presAssocID="{6DC718A5-6F07-4E7F-A80A-68A45FAF8459}" presName="spaceRect" presStyleCnt="0"/>
      <dgm:spPr/>
    </dgm:pt>
    <dgm:pt modelId="{5D3CED47-424F-43E9-B0FD-5AAEADA43191}" type="pres">
      <dgm:prSet presAssocID="{6DC718A5-6F07-4E7F-A80A-68A45FAF845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7C5D701-E5B5-4E41-B865-1E6674182DA4}" type="presOf" srcId="{215B52A3-8940-47BB-BE43-BF0E70106FD2}" destId="{AC1A7D25-C866-49A1-BF02-58B2C937A8AC}" srcOrd="0" destOrd="0" presId="urn:microsoft.com/office/officeart/2018/2/layout/IconCircleList"/>
    <dgm:cxn modelId="{19F6D137-D64A-436D-A9D6-9CB4D70D9F83}" type="presOf" srcId="{6DC718A5-6F07-4E7F-A80A-68A45FAF8459}" destId="{5D3CED47-424F-43E9-B0FD-5AAEADA43191}" srcOrd="0" destOrd="0" presId="urn:microsoft.com/office/officeart/2018/2/layout/IconCircleList"/>
    <dgm:cxn modelId="{0DDCD668-416D-4A0A-B299-7767C4A628AA}" type="presOf" srcId="{5988A446-D267-496C-A7EE-A6C4131F11F8}" destId="{5A2F25D3-A1E2-49BA-B638-50E5436B75B2}" srcOrd="0" destOrd="0" presId="urn:microsoft.com/office/officeart/2018/2/layout/IconCircleList"/>
    <dgm:cxn modelId="{6A038569-1C23-4C1D-B254-F1F9A0D277AA}" srcId="{5988A446-D267-496C-A7EE-A6C4131F11F8}" destId="{0E3D813A-8067-499C-B812-2A1BA195D3CF}" srcOrd="0" destOrd="0" parTransId="{92376722-DCA8-4E1F-AFBC-5E9546D28C23}" sibTransId="{215B52A3-8940-47BB-BE43-BF0E70106FD2}"/>
    <dgm:cxn modelId="{1A615D96-196A-4A69-B3BA-70F5F7882D0B}" type="presOf" srcId="{0E3D813A-8067-499C-B812-2A1BA195D3CF}" destId="{D2ACC0EB-A8F8-42D4-81D1-D02025DC23F0}" srcOrd="0" destOrd="0" presId="urn:microsoft.com/office/officeart/2018/2/layout/IconCircleList"/>
    <dgm:cxn modelId="{1DC58EDF-AF66-4057-B211-23CAEA99D8A4}" srcId="{5988A446-D267-496C-A7EE-A6C4131F11F8}" destId="{6DC718A5-6F07-4E7F-A80A-68A45FAF8459}" srcOrd="1" destOrd="0" parTransId="{F34CF2A8-FD54-4063-B0E2-6353C019669F}" sibTransId="{2486B839-9A54-4C01-ACD1-DC8042A075EB}"/>
    <dgm:cxn modelId="{C0B77F9D-24D6-4E70-9532-E9F2421DBA3B}" type="presParOf" srcId="{5A2F25D3-A1E2-49BA-B638-50E5436B75B2}" destId="{232E49C7-3590-461F-AFE2-97FFC2785007}" srcOrd="0" destOrd="0" presId="urn:microsoft.com/office/officeart/2018/2/layout/IconCircleList"/>
    <dgm:cxn modelId="{A8A94F0C-804C-4AB4-A279-96B852194F23}" type="presParOf" srcId="{232E49C7-3590-461F-AFE2-97FFC2785007}" destId="{402C6B0A-9843-43F8-9860-F0530DB9C035}" srcOrd="0" destOrd="0" presId="urn:microsoft.com/office/officeart/2018/2/layout/IconCircleList"/>
    <dgm:cxn modelId="{9CCA9987-69B2-463F-91CE-6B198DA0DBCB}" type="presParOf" srcId="{402C6B0A-9843-43F8-9860-F0530DB9C035}" destId="{ED2EDB0F-4EFA-42B0-A01F-03699F6F1DD1}" srcOrd="0" destOrd="0" presId="urn:microsoft.com/office/officeart/2018/2/layout/IconCircleList"/>
    <dgm:cxn modelId="{987665BC-E679-4139-A025-FEE6C0C245CF}" type="presParOf" srcId="{402C6B0A-9843-43F8-9860-F0530DB9C035}" destId="{DF355B2D-1897-48CD-B9E5-05FBEC89C0FF}" srcOrd="1" destOrd="0" presId="urn:microsoft.com/office/officeart/2018/2/layout/IconCircleList"/>
    <dgm:cxn modelId="{FFEB6A15-7AF8-42D0-B46A-89E23336E818}" type="presParOf" srcId="{402C6B0A-9843-43F8-9860-F0530DB9C035}" destId="{AF191FE2-7981-4FDE-8383-D7540EA1E146}" srcOrd="2" destOrd="0" presId="urn:microsoft.com/office/officeart/2018/2/layout/IconCircleList"/>
    <dgm:cxn modelId="{050A5B79-E657-4C20-9405-F42280104A2B}" type="presParOf" srcId="{402C6B0A-9843-43F8-9860-F0530DB9C035}" destId="{D2ACC0EB-A8F8-42D4-81D1-D02025DC23F0}" srcOrd="3" destOrd="0" presId="urn:microsoft.com/office/officeart/2018/2/layout/IconCircleList"/>
    <dgm:cxn modelId="{3A182446-7226-4DED-AC58-2E15846E1334}" type="presParOf" srcId="{232E49C7-3590-461F-AFE2-97FFC2785007}" destId="{AC1A7D25-C866-49A1-BF02-58B2C937A8AC}" srcOrd="1" destOrd="0" presId="urn:microsoft.com/office/officeart/2018/2/layout/IconCircleList"/>
    <dgm:cxn modelId="{F67BE32E-B327-4300-B64F-1BA17772C582}" type="presParOf" srcId="{232E49C7-3590-461F-AFE2-97FFC2785007}" destId="{4DB06C4E-1129-45C2-9672-C2078A808820}" srcOrd="2" destOrd="0" presId="urn:microsoft.com/office/officeart/2018/2/layout/IconCircleList"/>
    <dgm:cxn modelId="{304D5307-77D1-4A09-9AF0-E429B2B1E757}" type="presParOf" srcId="{4DB06C4E-1129-45C2-9672-C2078A808820}" destId="{6BFD3A95-018E-414F-ABFB-78B6604F4D40}" srcOrd="0" destOrd="0" presId="urn:microsoft.com/office/officeart/2018/2/layout/IconCircleList"/>
    <dgm:cxn modelId="{C099C163-1E22-43CA-9A34-12960D656C0A}" type="presParOf" srcId="{4DB06C4E-1129-45C2-9672-C2078A808820}" destId="{F3121EEA-0668-47D1-9AB6-67F848AA60F7}" srcOrd="1" destOrd="0" presId="urn:microsoft.com/office/officeart/2018/2/layout/IconCircleList"/>
    <dgm:cxn modelId="{DF0B2C38-63F9-4B2B-9767-1E77F7BDD91E}" type="presParOf" srcId="{4DB06C4E-1129-45C2-9672-C2078A808820}" destId="{FB62AF5F-AE5B-437A-B461-7047F198817D}" srcOrd="2" destOrd="0" presId="urn:microsoft.com/office/officeart/2018/2/layout/IconCircleList"/>
    <dgm:cxn modelId="{309FBA0B-6561-4CA3-B806-8FBA3604BD3E}" type="presParOf" srcId="{4DB06C4E-1129-45C2-9672-C2078A808820}" destId="{5D3CED47-424F-43E9-B0FD-5AAEADA4319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57D568-29F1-43B6-A381-3BCAFC0186D8}">
      <dsp:nvSpPr>
        <dsp:cNvPr id="0" name=""/>
        <dsp:cNvSpPr/>
      </dsp:nvSpPr>
      <dsp:spPr>
        <a:xfrm>
          <a:off x="2193743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3BA56-D516-46EE-90DF-12E4943AB8C0}">
      <dsp:nvSpPr>
        <dsp:cNvPr id="0" name=""/>
        <dsp:cNvSpPr/>
      </dsp:nvSpPr>
      <dsp:spPr>
        <a:xfrm>
          <a:off x="1005743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Fabrikam Medical Conferences provides conference web site services tailored to the medical community.</a:t>
          </a:r>
          <a:endParaRPr lang="en-US" sz="1500" kern="1200"/>
        </a:p>
      </dsp:txBody>
      <dsp:txXfrm>
        <a:off x="1005743" y="3022743"/>
        <a:ext cx="4320000" cy="720000"/>
      </dsp:txXfrm>
    </dsp:sp>
    <dsp:sp modelId="{BA249AC6-4508-43EB-9E38-AFFA3741867C}">
      <dsp:nvSpPr>
        <dsp:cNvPr id="0" name=""/>
        <dsp:cNvSpPr/>
      </dsp:nvSpPr>
      <dsp:spPr>
        <a:xfrm>
          <a:off x="7269743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54F88-BDA9-45CD-9352-E655D519C316}">
      <dsp:nvSpPr>
        <dsp:cNvPr id="0" name=""/>
        <dsp:cNvSpPr/>
      </dsp:nvSpPr>
      <dsp:spPr>
        <a:xfrm>
          <a:off x="6081743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After starting with a few small conferences, they now have evolved into a well-known brand and handle over 100 conferences per year, and growing.</a:t>
          </a:r>
          <a:endParaRPr lang="en-US" sz="1500" kern="1200"/>
        </a:p>
      </dsp:txBody>
      <dsp:txXfrm>
        <a:off x="6081743" y="302274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EDB0F-4EFA-42B0-A01F-03699F6F1DD1}">
      <dsp:nvSpPr>
        <dsp:cNvPr id="0" name=""/>
        <dsp:cNvSpPr/>
      </dsp:nvSpPr>
      <dsp:spPr>
        <a:xfrm>
          <a:off x="57937" y="1428233"/>
          <a:ext cx="1494870" cy="14948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55B2D-1897-48CD-B9E5-05FBEC89C0FF}">
      <dsp:nvSpPr>
        <dsp:cNvPr id="0" name=""/>
        <dsp:cNvSpPr/>
      </dsp:nvSpPr>
      <dsp:spPr>
        <a:xfrm>
          <a:off x="371860" y="1742156"/>
          <a:ext cx="867024" cy="867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CC0EB-A8F8-42D4-81D1-D02025DC23F0}">
      <dsp:nvSpPr>
        <dsp:cNvPr id="0" name=""/>
        <dsp:cNvSpPr/>
      </dsp:nvSpPr>
      <dsp:spPr>
        <a:xfrm>
          <a:off x="1873137" y="1428233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Each conference site has limited budget, but the conference owners have significant customization and change demands.</a:t>
          </a:r>
          <a:endParaRPr lang="en-US" sz="2100" kern="1200"/>
        </a:p>
      </dsp:txBody>
      <dsp:txXfrm>
        <a:off x="1873137" y="1428233"/>
        <a:ext cx="3523623" cy="1494870"/>
      </dsp:txXfrm>
    </dsp:sp>
    <dsp:sp modelId="{6BFD3A95-018E-414F-ABFB-78B6604F4D40}">
      <dsp:nvSpPr>
        <dsp:cNvPr id="0" name=""/>
        <dsp:cNvSpPr/>
      </dsp:nvSpPr>
      <dsp:spPr>
        <a:xfrm>
          <a:off x="6010725" y="1428233"/>
          <a:ext cx="1494870" cy="14948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21EEA-0668-47D1-9AB6-67F848AA60F7}">
      <dsp:nvSpPr>
        <dsp:cNvPr id="0" name=""/>
        <dsp:cNvSpPr/>
      </dsp:nvSpPr>
      <dsp:spPr>
        <a:xfrm>
          <a:off x="6324648" y="1742156"/>
          <a:ext cx="867024" cy="8670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CED47-424F-43E9-B0FD-5AAEADA43191}">
      <dsp:nvSpPr>
        <dsp:cNvPr id="0" name=""/>
        <dsp:cNvSpPr/>
      </dsp:nvSpPr>
      <dsp:spPr>
        <a:xfrm>
          <a:off x="7825925" y="1428233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These changes can impact various aspects of the system from UI to back end, including conference registration and payment terms. </a:t>
          </a:r>
          <a:endParaRPr lang="en-US" sz="2100" kern="1200"/>
        </a:p>
      </dsp:txBody>
      <dsp:txXfrm>
        <a:off x="7825925" y="1428233"/>
        <a:ext cx="3523623" cy="1494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C18D4-F349-42B5-84F3-B32AD05F323C}" type="datetimeFigureOut">
              <a:rPr lang="en-US" smtClean="0"/>
              <a:t>6/19/21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C0AA9-BBFE-4FBB-84B6-CC129C391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6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reference-architectures/microservices/ak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3188" y="73025"/>
            <a:ext cx="3290887" cy="18526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23E63-4E10-4606-86C7-8F4113512CB0}" type="slidenum">
              <a:rPr lang="en-US" b="0" smtClean="0"/>
              <a:t>1</a:t>
            </a:fld>
            <a:endParaRPr lang="en-US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86CC48-0B75-42FB-83C3-1075D47632ED}"/>
              </a:ext>
            </a:extLst>
          </p:cNvPr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20535A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531525-6AA4-48A1-923C-FAD0AAC41865}"/>
              </a:ext>
            </a:extLst>
          </p:cNvPr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336699"/>
                </a:solidFill>
                <a:latin typeface="Arial" panose="020B0604020202020204" pitchFamily="34" charset="0"/>
              </a:rPr>
              <a:t>8: Networking Azure Application Components</a:t>
            </a:r>
          </a:p>
        </p:txBody>
      </p:sp>
    </p:spTree>
    <p:extLst>
      <p:ext uri="{BB962C8B-B14F-4D97-AF65-F5344CB8AC3E}">
        <p14:creationId xmlns:p14="http://schemas.microsoft.com/office/powerpoint/2010/main" val="427888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Links:</a:t>
            </a:r>
          </a:p>
          <a:p>
            <a:r>
              <a:rPr lang="en-US" dirty="0">
                <a:hlinkClick r:id="rId3"/>
              </a:rPr>
              <a:t>https://docs.microsoft.com/en-us/azure/architecture/reference-architectures/microservices/aks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C0AA9-BBFE-4FBB-84B6-CC129C391C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88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C0AA9-BBFE-4FBB-84B6-CC129C391C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4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easiest way to move to containers on Azure is to deploy containers to the Linux variant of App Service. However, this option does not provide a full-featured container orchestration platform with highly customizable load balancing, dynamic service discovery, and a holistic approach to container monitoring.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Container Instances also provide a simple way to manage individual containers without management tooling providing a way to do on demand scaling for workloads that need that flexibility.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Ideally, Azure Kubernetes Service (AKS) will provide a fully managed service with the full set of orchestration and management tools. Working with AKS is the best choice to enable migration to AKS while still benefiting from a complete container orchestration experience to support the growth trajectory of the solution.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C0AA9-BBFE-4FBB-84B6-CC129C391C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17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best of all worlds is to go with a managed orchestration platform like AKS – native to Azure. It reduces the cost and management overhead of the cluster, while still providing a solution that supports growth, scale, and native management tooling.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Kubernetes, you will have additional features at your fingertips beyond the pure Docker approach including:</a:t>
            </a:r>
          </a:p>
          <a:p>
            <a:pPr lvl="0" fontAlgn="base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Kubernetes management dashboard which includes the web interface and remote APIs for managing, running, and scaling containers, including CICD integration options.</a:t>
            </a:r>
          </a:p>
          <a:p>
            <a:pPr lvl="0" fontAlgn="base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command line tool for engaging remote Kubernetes APIs and assisting with automation. </a:t>
            </a:r>
          </a:p>
          <a:p>
            <a:pPr lvl="0" fontAlgn="base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Built-in dynamic service discovery simplifying the deployment of new container instances to a load balanced environment.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C0AA9-BBFE-4FBB-84B6-CC129C391CD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34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C0AA9-BBFE-4FBB-84B6-CC129C391CD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89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C0AA9-BBFE-4FBB-84B6-CC129C391CD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39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3188" y="73025"/>
            <a:ext cx="3290887" cy="18526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the “Case Study Flow.”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23E63-4E10-4606-86C7-8F4113512CB0}" type="slidenum">
              <a:rPr lang="en-US" b="0" smtClean="0"/>
              <a:t>2</a:t>
            </a:fld>
            <a:endParaRPr lang="en-US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9C62E0-5703-4C0A-97BF-CF80422704EC}"/>
              </a:ext>
            </a:extLst>
          </p:cNvPr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20535A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9642CC-8952-4937-98D7-39427F05C243}"/>
              </a:ext>
            </a:extLst>
          </p:cNvPr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336699"/>
                </a:solidFill>
                <a:latin typeface="Arial" panose="020B0604020202020204" pitchFamily="34" charset="0"/>
              </a:rPr>
              <a:t>8: Networking Azure Application Components</a:t>
            </a:r>
          </a:p>
        </p:txBody>
      </p:sp>
    </p:spTree>
    <p:extLst>
      <p:ext uri="{BB962C8B-B14F-4D97-AF65-F5344CB8AC3E}">
        <p14:creationId xmlns:p14="http://schemas.microsoft.com/office/powerpoint/2010/main" val="2139295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3188" y="73025"/>
            <a:ext cx="3290887" cy="18526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23E63-4E10-4606-86C7-8F4113512CB0}" type="slidenum">
              <a:rPr lang="en-US" b="0" smtClean="0"/>
              <a:t>3</a:t>
            </a:fld>
            <a:endParaRPr lang="en-US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FEF741-CFBB-4E98-BBB6-593B2D6C1B84}"/>
              </a:ext>
            </a:extLst>
          </p:cNvPr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20535A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B22371-46C7-4D8F-B9D1-C8518AA83AF9}"/>
              </a:ext>
            </a:extLst>
          </p:cNvPr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336699"/>
                </a:solidFill>
                <a:latin typeface="Arial" panose="020B0604020202020204" pitchFamily="34" charset="0"/>
              </a:rPr>
              <a:t>8: Networking Azure Application Components</a:t>
            </a:r>
          </a:p>
        </p:txBody>
      </p:sp>
    </p:spTree>
    <p:extLst>
      <p:ext uri="{BB962C8B-B14F-4D97-AF65-F5344CB8AC3E}">
        <p14:creationId xmlns:p14="http://schemas.microsoft.com/office/powerpoint/2010/main" val="2381393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3188" y="73025"/>
            <a:ext cx="3290887" cy="18526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23E63-4E10-4606-86C7-8F4113512CB0}" type="slidenum">
              <a:rPr lang="en-US" b="0" smtClean="0"/>
              <a:t>4</a:t>
            </a:fld>
            <a:endParaRPr lang="en-US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FEF741-CFBB-4E98-BBB6-593B2D6C1B84}"/>
              </a:ext>
            </a:extLst>
          </p:cNvPr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20535A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B22371-46C7-4D8F-B9D1-C8518AA83AF9}"/>
              </a:ext>
            </a:extLst>
          </p:cNvPr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336699"/>
                </a:solidFill>
                <a:latin typeface="Arial" panose="020B0604020202020204" pitchFamily="34" charset="0"/>
              </a:rPr>
              <a:t>8: Networking Azure Application Components</a:t>
            </a:r>
          </a:p>
        </p:txBody>
      </p:sp>
    </p:spTree>
    <p:extLst>
      <p:ext uri="{BB962C8B-B14F-4D97-AF65-F5344CB8AC3E}">
        <p14:creationId xmlns:p14="http://schemas.microsoft.com/office/powerpoint/2010/main" val="2977908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3188" y="73025"/>
            <a:ext cx="3290887" cy="18526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23E63-4E10-4606-86C7-8F4113512CB0}" type="slidenum">
              <a:rPr lang="en-US" b="0" smtClean="0"/>
              <a:t>5</a:t>
            </a:fld>
            <a:endParaRPr lang="en-US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FEF741-CFBB-4E98-BBB6-593B2D6C1B84}"/>
              </a:ext>
            </a:extLst>
          </p:cNvPr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20535A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B22371-46C7-4D8F-B9D1-C8518AA83AF9}"/>
              </a:ext>
            </a:extLst>
          </p:cNvPr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336699"/>
                </a:solidFill>
                <a:latin typeface="Arial" panose="020B0604020202020204" pitchFamily="34" charset="0"/>
              </a:rPr>
              <a:t>8: Networking Azure Application Components</a:t>
            </a:r>
          </a:p>
        </p:txBody>
      </p:sp>
    </p:spTree>
    <p:extLst>
      <p:ext uri="{BB962C8B-B14F-4D97-AF65-F5344CB8AC3E}">
        <p14:creationId xmlns:p14="http://schemas.microsoft.com/office/powerpoint/2010/main" val="1096814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3188" y="73025"/>
            <a:ext cx="3290887" cy="18526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23E63-4E10-4606-86C7-8F4113512CB0}" type="slidenum">
              <a:rPr lang="en-US" b="0" smtClean="0"/>
              <a:t>6</a:t>
            </a:fld>
            <a:endParaRPr lang="en-US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FEF741-CFBB-4E98-BBB6-593B2D6C1B84}"/>
              </a:ext>
            </a:extLst>
          </p:cNvPr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20535A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B22371-46C7-4D8F-B9D1-C8518AA83AF9}"/>
              </a:ext>
            </a:extLst>
          </p:cNvPr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336699"/>
                </a:solidFill>
                <a:latin typeface="Arial" panose="020B0604020202020204" pitchFamily="34" charset="0"/>
              </a:rPr>
              <a:t>8: Networking Azure Application Components</a:t>
            </a:r>
          </a:p>
        </p:txBody>
      </p:sp>
    </p:spTree>
    <p:extLst>
      <p:ext uri="{BB962C8B-B14F-4D97-AF65-F5344CB8AC3E}">
        <p14:creationId xmlns:p14="http://schemas.microsoft.com/office/powerpoint/2010/main" val="2799907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3188" y="73025"/>
            <a:ext cx="3290887" cy="18526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23E63-4E10-4606-86C7-8F4113512CB0}" type="slidenum">
              <a:rPr lang="en-US" b="0" smtClean="0"/>
              <a:t>11</a:t>
            </a:fld>
            <a:endParaRPr lang="en-US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FEF741-CFBB-4E98-BBB6-593B2D6C1B84}"/>
              </a:ext>
            </a:extLst>
          </p:cNvPr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20535A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B22371-46C7-4D8F-B9D1-C8518AA83AF9}"/>
              </a:ext>
            </a:extLst>
          </p:cNvPr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336699"/>
                </a:solidFill>
                <a:latin typeface="Arial" panose="020B0604020202020204" pitchFamily="34" charset="0"/>
              </a:rPr>
              <a:t>8: Networking Azure Application Components</a:t>
            </a:r>
          </a:p>
        </p:txBody>
      </p:sp>
    </p:spTree>
    <p:extLst>
      <p:ext uri="{BB962C8B-B14F-4D97-AF65-F5344CB8AC3E}">
        <p14:creationId xmlns:p14="http://schemas.microsoft.com/office/powerpoint/2010/main" val="443759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C0AA9-BBFE-4FBB-84B6-CC129C391C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25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3188" y="73025"/>
            <a:ext cx="3290887" cy="18526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23E63-4E10-4606-86C7-8F4113512CB0}" type="slidenum">
              <a:rPr lang="en-US" b="0" smtClean="0"/>
              <a:t>14</a:t>
            </a:fld>
            <a:endParaRPr lang="en-US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1AB4B7-7AB5-4E4F-9A68-B26E40EB50F5}"/>
              </a:ext>
            </a:extLst>
          </p:cNvPr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20535A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8CCB7-4F3D-46F0-AC87-D262B1894426}"/>
              </a:ext>
            </a:extLst>
          </p:cNvPr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336699"/>
                </a:solidFill>
                <a:latin typeface="Arial" panose="020B0604020202020204" pitchFamily="34" charset="0"/>
              </a:rPr>
              <a:t>8: Networking Azure Application Components</a:t>
            </a:r>
          </a:p>
        </p:txBody>
      </p:sp>
    </p:spTree>
    <p:extLst>
      <p:ext uri="{BB962C8B-B14F-4D97-AF65-F5344CB8AC3E}">
        <p14:creationId xmlns:p14="http://schemas.microsoft.com/office/powerpoint/2010/main" val="777962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7AC4-FB3C-46BF-9BF1-1EE6933DB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1690D-C4CD-4466-AE16-5F6F20BDE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CC8C3-0C0A-4E35-B7D2-AE93712E7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96DE-1AEC-4464-B5FA-4456C0C79062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20E68-7736-4981-A72E-FC65A95C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D6B86-B604-4C2C-8537-91C7DDCC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FECA-EE0D-411E-BE0B-ABCA653D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7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150F-B3C7-4EBD-A048-95521C49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52D5B-2B82-4231-B956-44A994A4F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0AAFC-79EA-4576-99DD-6BCA6F93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96DE-1AEC-4464-B5FA-4456C0C79062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3E0F3-7F25-4255-B068-C65DF494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F1386-0767-4637-A8FB-C76E682B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FECA-EE0D-411E-BE0B-ABCA653D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7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EC94C6-9A8A-456C-BE89-C056B1926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0D199-77B6-4175-9806-B8DF002C1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FE6B7-B24B-4682-9948-AA3DFEA26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96DE-1AEC-4464-B5FA-4456C0C79062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FC551-7E9C-4615-A3CF-3BA7CBEE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548F-CE31-471D-8164-D5D062E2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FECA-EE0D-411E-BE0B-ABCA653D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14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4E8E-7433-44AA-BF95-B20802B3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B87BD-9376-4B8E-9661-36993BD95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410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D0352-9F54-45C8-912F-EF44C317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C330-1DE9-4E97-A63F-61896BE49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5EBC6-F1B0-4DC1-B09D-D2050105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96DE-1AEC-4464-B5FA-4456C0C79062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FA876-5514-4684-943C-4E98A695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EDEA7-4763-434B-AA92-BEDD37A3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FECA-EE0D-411E-BE0B-ABCA653D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4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07A1-F368-4BD4-BC70-B3A68EDB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3F521-C2F6-47DA-994A-FA38DDD25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2EB35-4EFC-43A7-B066-2D5AA325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96DE-1AEC-4464-B5FA-4456C0C79062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E0BF3-4A10-4E14-8826-C1F5DDD6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1EE8-7365-4763-A475-6725F3DA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FECA-EE0D-411E-BE0B-ABCA653D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8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ED89-C6BD-40D0-911A-449AA68E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2B0C4-FE77-41E2-9364-284E6ED43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A4AF1-E58C-4572-9E07-5315C3B9C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0ADA1-2576-4311-BFC4-FB6D8502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96DE-1AEC-4464-B5FA-4456C0C79062}" type="datetimeFigureOut">
              <a:rPr lang="en-US" smtClean="0"/>
              <a:t>6/19/21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649AE-4F3C-43A6-BCAB-3123620B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C6245-C948-491F-BF29-CCF602E2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FECA-EE0D-411E-BE0B-ABCA653D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6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982B-E911-4DB0-9D4C-9AED104AD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E5E55-B733-4A7C-A8BD-2CF696427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AB4CE-CD5D-4DA0-90DF-38756D65F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446E64-0C20-48F7-9F9E-4BCF5849F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3C582-BF2D-4E72-BE8A-19F9692BA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A5A167-4470-4646-BFE3-67F5EE6D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96DE-1AEC-4464-B5FA-4456C0C79062}" type="datetimeFigureOut">
              <a:rPr lang="en-US" smtClean="0"/>
              <a:t>6/19/21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B395B2-5E2F-437A-85A7-9EC3E02B7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065C07-31D4-4937-A1FB-6C6F449F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FECA-EE0D-411E-BE0B-ABCA653D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9C29-0367-40BB-B19A-0015DB0C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0A501F-7C51-43E9-A7CC-8FFBDF94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96DE-1AEC-4464-B5FA-4456C0C79062}" type="datetimeFigureOut">
              <a:rPr lang="en-US" smtClean="0"/>
              <a:t>6/19/21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BD39A-B613-4324-BA70-48C638C4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A7DFD-7CC1-434B-8130-7E45B789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FECA-EE0D-411E-BE0B-ABCA653D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1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99AAD3-EEE0-4DFF-AB72-43D16BBD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96DE-1AEC-4464-B5FA-4456C0C79062}" type="datetimeFigureOut">
              <a:rPr lang="en-US" smtClean="0"/>
              <a:t>6/19/21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7E99C1-E5B5-477B-8380-B1C917F3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9D641-9604-40E1-8992-6C7D92CA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FECA-EE0D-411E-BE0B-ABCA653D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8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332D-21A5-49CA-AD09-70990A1F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D0F0-BD17-494E-96E5-333556E59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6CB77-4F7F-4500-9059-FF5E40749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4E914-589C-4428-86BC-406EA6F71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96DE-1AEC-4464-B5FA-4456C0C79062}" type="datetimeFigureOut">
              <a:rPr lang="en-US" smtClean="0"/>
              <a:t>6/19/21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4605B-4C9E-4754-8157-62F7C0F5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FE70D-082C-4E77-B80F-CE316801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FECA-EE0D-411E-BE0B-ABCA653D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1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34A1-F684-486D-9DF9-464208F47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0CBA5-F3A1-4E69-854B-B429509A3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C636A-A5B9-45C1-B609-01717BE2E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AB4EE-1D93-4B92-BC06-0C41F6FC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96DE-1AEC-4464-B5FA-4456C0C79062}" type="datetimeFigureOut">
              <a:rPr lang="en-US" smtClean="0"/>
              <a:t>6/19/21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95EFD-CBF6-4583-B8FF-6CE8AA5C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7E40A-71F9-479B-9166-BA24B307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FECA-EE0D-411E-BE0B-ABCA653D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8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D53BC-C357-4C71-B723-970FC95E0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0E7A2-3D1F-4C2A-9A1A-276A8F82A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97D99-7CB5-4377-874D-2E2F1B19C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B96DE-1AEC-4464-B5FA-4456C0C79062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61AA-B47C-4E39-BEB2-BE8214014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F7C5D-0102-4BF3-B2BA-F7496C0F9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DFECA-EE0D-411E-BE0B-ABCA653D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2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loudblogs.microsoft.com/opensource/2018/11/27/tutorial-azure-devops-setup-cicd-pipeline-kubernetes-docker-hel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azure/devops/pipelines/" TargetMode="External"/><Relationship Id="rId13" Type="http://schemas.openxmlformats.org/officeDocument/2006/relationships/hyperlink" Target="https://azure.microsoft.com/services/postgresql/" TargetMode="External"/><Relationship Id="rId3" Type="http://schemas.openxmlformats.org/officeDocument/2006/relationships/hyperlink" Target="https://kubernetes.io/docs/home/" TargetMode="External"/><Relationship Id="rId7" Type="http://schemas.openxmlformats.org/officeDocument/2006/relationships/hyperlink" Target="https://docs.microsoft.com/azure/aks/upgrade-cluster" TargetMode="External"/><Relationship Id="rId12" Type="http://schemas.openxmlformats.org/officeDocument/2006/relationships/hyperlink" Target="https://docs.microsoft.com/azure/cosmos-db/introduction" TargetMode="External"/><Relationship Id="rId2" Type="http://schemas.openxmlformats.org/officeDocument/2006/relationships/hyperlink" Target="https://docs.microsoft.com/azure/aks/intro-kubernetes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microsoft.com/azure/aks/cluster-autoscaler" TargetMode="External"/><Relationship Id="rId11" Type="http://schemas.openxmlformats.org/officeDocument/2006/relationships/hyperlink" Target="https://docs.microsoft.com/azure/azure-monitor/insights/containers" TargetMode="External"/><Relationship Id="rId5" Type="http://schemas.openxmlformats.org/officeDocument/2006/relationships/hyperlink" Target="https://github.com/kubernetes/autoscaler" TargetMode="External"/><Relationship Id="rId10" Type="http://schemas.openxmlformats.org/officeDocument/2006/relationships/hyperlink" Target="https://github.com/Azure/acr/tree/master/docs/preview/quarantine/" TargetMode="External"/><Relationship Id="rId4" Type="http://schemas.openxmlformats.org/officeDocument/2006/relationships/hyperlink" Target="https://docs.microsoft.com/azure/aks/faq" TargetMode="External"/><Relationship Id="rId9" Type="http://schemas.openxmlformats.org/officeDocument/2006/relationships/hyperlink" Target="https://docs.microsoft.com/azure/container-instances/container-instances-image-security/" TargetMode="External"/><Relationship Id="rId14" Type="http://schemas.openxmlformats.org/officeDocument/2006/relationships/hyperlink" Target="https://azure.microsoft.com/services/cognitive-service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5F64-39A4-4D05-9902-C7244E162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367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Building Microservice architecture - 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26764-F2AC-42C8-862A-A79E9F1A8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Case Study Overview
Case Study Solution</a:t>
            </a:r>
          </a:p>
        </p:txBody>
      </p:sp>
    </p:spTree>
    <p:extLst>
      <p:ext uri="{BB962C8B-B14F-4D97-AF65-F5344CB8AC3E}">
        <p14:creationId xmlns:p14="http://schemas.microsoft.com/office/powerpoint/2010/main" val="2118590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710F0C-43F6-D349-9E3F-B4EA061E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Needs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73B099-833D-7E42-BB23-30785E7842C9}"/>
              </a:ext>
            </a:extLst>
          </p:cNvPr>
          <p:cNvSpPr/>
          <p:nvPr/>
        </p:nvSpPr>
        <p:spPr>
          <a:xfrm>
            <a:off x="1653363" y="2176272"/>
            <a:ext cx="9367204" cy="4041648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lvl="1" indent="-228600">
              <a:lnSpc>
                <a:spcPct val="90000"/>
              </a:lnSpc>
              <a:spcAft>
                <a:spcPts val="882"/>
              </a:spcAft>
              <a:buFont typeface="Arial" panose="020B0604020202020204" pitchFamily="34" charset="0"/>
              <a:buChar char="•"/>
            </a:pPr>
            <a:r>
              <a:rPr lang="en-US" sz="2400"/>
              <a:t>Simplify new tenant deployment</a:t>
            </a:r>
          </a:p>
          <a:p>
            <a:pPr lvl="1" indent="-228600">
              <a:lnSpc>
                <a:spcPct val="90000"/>
              </a:lnSpc>
              <a:spcAft>
                <a:spcPts val="882"/>
              </a:spcAft>
              <a:buFont typeface="Arial" panose="020B0604020202020204" pitchFamily="34" charset="0"/>
              <a:buChar char="•"/>
            </a:pPr>
            <a:r>
              <a:rPr lang="en-US" sz="2400"/>
              <a:t>Improve reliability of tenant updates</a:t>
            </a:r>
          </a:p>
          <a:p>
            <a:pPr lvl="1" indent="-228600">
              <a:lnSpc>
                <a:spcPct val="90000"/>
              </a:lnSpc>
              <a:spcAft>
                <a:spcPts val="882"/>
              </a:spcAft>
              <a:buFont typeface="Arial" panose="020B0604020202020204" pitchFamily="34" charset="0"/>
              <a:buChar char="•"/>
            </a:pPr>
            <a:r>
              <a:rPr lang="en-US" sz="2400"/>
              <a:t>Choose a suitable Docker container strategy on Azure</a:t>
            </a:r>
          </a:p>
          <a:p>
            <a:pPr lvl="1" indent="-228600">
              <a:lnSpc>
                <a:spcPct val="90000"/>
              </a:lnSpc>
              <a:spcAft>
                <a:spcPts val="882"/>
              </a:spcAft>
              <a:buFont typeface="Arial" panose="020B0604020202020204" pitchFamily="34" charset="0"/>
              <a:buChar char="•"/>
            </a:pPr>
            <a:r>
              <a:rPr lang="en-US" sz="2400"/>
              <a:t>Migrate MongoDB data to Cosmos DB without application changes</a:t>
            </a:r>
          </a:p>
          <a:p>
            <a:pPr lvl="1" indent="-228600">
              <a:lnSpc>
                <a:spcPct val="90000"/>
              </a:lnSpc>
              <a:spcAft>
                <a:spcPts val="882"/>
              </a:spcAft>
              <a:buFont typeface="Arial" panose="020B0604020202020204" pitchFamily="34" charset="0"/>
              <a:buChar char="•"/>
            </a:pPr>
            <a:r>
              <a:rPr lang="en-US" sz="2400"/>
              <a:t>Migrate relational data from PostgreSQL on-premises databases to Microsoft Azure</a:t>
            </a:r>
          </a:p>
          <a:p>
            <a:pPr lvl="1" indent="-228600">
              <a:lnSpc>
                <a:spcPct val="90000"/>
              </a:lnSpc>
              <a:spcAft>
                <a:spcPts val="882"/>
              </a:spcAft>
              <a:buFont typeface="Arial" panose="020B0604020202020204" pitchFamily="34" charset="0"/>
              <a:buChar char="•"/>
            </a:pPr>
            <a:r>
              <a:rPr lang="en-US" sz="2400"/>
              <a:t>Continue to use Git repositories for source control</a:t>
            </a:r>
          </a:p>
          <a:p>
            <a:pPr lvl="1" indent="-228600">
              <a:lnSpc>
                <a:spcPct val="90000"/>
              </a:lnSpc>
              <a:spcAft>
                <a:spcPts val="882"/>
              </a:spcAft>
              <a:buFont typeface="Arial" panose="020B0604020202020204" pitchFamily="34" charset="0"/>
              <a:buChar char="•"/>
            </a:pPr>
            <a:r>
              <a:rPr lang="en-US" sz="2400"/>
              <a:t>Look at GitHub Actions as the CICD tool of choice</a:t>
            </a:r>
          </a:p>
        </p:txBody>
      </p:sp>
    </p:spTree>
    <p:extLst>
      <p:ext uri="{BB962C8B-B14F-4D97-AF65-F5344CB8AC3E}">
        <p14:creationId xmlns:p14="http://schemas.microsoft.com/office/powerpoint/2010/main" val="3154335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58E2618-698B-6448-A3BC-216671ADCE2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9808597" cy="1146176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Customer Needs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87" name="Freeform: Shape 86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103D6A-36F6-2342-B673-756D1615211F}"/>
              </a:ext>
            </a:extLst>
          </p:cNvPr>
          <p:cNvSpPr/>
          <p:nvPr/>
        </p:nvSpPr>
        <p:spPr>
          <a:xfrm>
            <a:off x="838201" y="2055811"/>
            <a:ext cx="7315200" cy="4121152"/>
          </a:xfrm>
        </p:spPr>
        <p:txBody>
          <a:bodyPr vert="horz" lIns="91440" tIns="45720" rIns="91440" bIns="45720" rtlCol="0">
            <a:normAutofit/>
          </a:bodyPr>
          <a:lstStyle/>
          <a:p>
            <a:pPr lvl="1" indent="-228600">
              <a:lnSpc>
                <a:spcPct val="90000"/>
              </a:lnSpc>
              <a:spcAft>
                <a:spcPts val="882"/>
              </a:spcAft>
              <a:buFont typeface="Arial" panose="020B0604020202020204" pitchFamily="34" charset="0"/>
              <a:buChar char="•"/>
            </a:pPr>
            <a:r>
              <a:rPr lang="en-US" sz="2400"/>
              <a:t>Use tools for deployment, CICD integration, container scheduling, orchestration, monitoring, and alerts</a:t>
            </a:r>
          </a:p>
          <a:p>
            <a:pPr lvl="1" indent="-228600">
              <a:lnSpc>
                <a:spcPct val="90000"/>
              </a:lnSpc>
              <a:spcAft>
                <a:spcPts val="882"/>
              </a:spcAft>
              <a:buFont typeface="Arial" panose="020B0604020202020204" pitchFamily="34" charset="0"/>
              <a:buChar char="•"/>
            </a:pPr>
            <a:r>
              <a:rPr lang="en-US" sz="2400"/>
              <a:t>They wish to complete an implementation of the proposed solution for a single tenant to train the team and perfect the process</a:t>
            </a:r>
          </a:p>
          <a:p>
            <a:pPr lvl="1" indent="-228600">
              <a:lnSpc>
                <a:spcPct val="90000"/>
              </a:lnSpc>
              <a:spcAft>
                <a:spcPts val="882"/>
              </a:spcAft>
              <a:buFont typeface="Arial" panose="020B0604020202020204" pitchFamily="34" charset="0"/>
              <a:buChar char="•"/>
            </a:pPr>
            <a:r>
              <a:rPr lang="en-US" sz="2400"/>
              <a:t>Enhance attendee session feedback with AI to prevent inappropriate content from being posted, and real-time language translation to better accommodate growing worldwide conference attendance.</a:t>
            </a: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50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3C74F-85B4-6E4C-B6E1-3367328A3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Objection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3417AB-C266-5C49-B28A-877772674E6D}"/>
              </a:ext>
            </a:extLst>
          </p:cNvPr>
          <p:cNvSpPr/>
          <p:nvPr/>
        </p:nvSpPr>
        <p:spPr>
          <a:xfrm>
            <a:off x="965200" y="2470248"/>
            <a:ext cx="4048344" cy="353623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There are many ways to deploy Docker containers on Azure, how do those options compare and what are motivations for each?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Is there an option in Azure that provides container orchestration platform features that are easy to manage and migrate to, that can also handle our scale and management workflow requirements?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phic 3" descr="Question icon" title="Question icon">
            <a:extLst>
              <a:ext uri="{FF2B5EF4-FFF2-40B4-BE49-F238E27FC236}">
                <a16:creationId xmlns:a16="http://schemas.microsoft.com/office/drawing/2014/main" id="{70BCB365-CCF8-6D44-9483-9B8837419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7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2967E-0598-744D-914C-7791935A4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Common Scenario</a:t>
            </a:r>
          </a:p>
        </p:txBody>
      </p:sp>
      <p:pic>
        <p:nvPicPr>
          <p:cNvPr id="5" name="Picture 4" descr="Diagram of Azure Kubernetes Service managed components with master and agent nodes.">
            <a:extLst>
              <a:ext uri="{FF2B5EF4-FFF2-40B4-BE49-F238E27FC236}">
                <a16:creationId xmlns:a16="http://schemas.microsoft.com/office/drawing/2014/main" id="{91D3DB53-2419-9748-AAD1-3BFEE5853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382627"/>
            <a:ext cx="10744200" cy="3683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DB18B9-9B68-FB44-9495-0FD0C7C3449B}"/>
              </a:ext>
            </a:extLst>
          </p:cNvPr>
          <p:cNvSpPr txBox="1"/>
          <p:nvPr/>
        </p:nvSpPr>
        <p:spPr>
          <a:xfrm>
            <a:off x="4714242" y="1728682"/>
            <a:ext cx="3229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Kubernetes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85346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4132-F6DE-45CB-BFE2-8EFC280C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9993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 to Action</a:t>
            </a:r>
          </a:p>
        </p:txBody>
      </p:sp>
      <p:grpSp>
        <p:nvGrpSpPr>
          <p:cNvPr id="3" name="Group 2" descr="Call to Action">
            <a:extLst>
              <a:ext uri="{FF2B5EF4-FFF2-40B4-BE49-F238E27FC236}">
                <a16:creationId xmlns:a16="http://schemas.microsoft.com/office/drawing/2014/main" id="{0AEFE775-1675-48B2-9128-7FD5984B8403}"/>
              </a:ext>
            </a:extLst>
          </p:cNvPr>
          <p:cNvGrpSpPr/>
          <p:nvPr/>
        </p:nvGrpSpPr>
        <p:grpSpPr>
          <a:xfrm>
            <a:off x="2056140" y="2039044"/>
            <a:ext cx="3408698" cy="3657600"/>
            <a:chOff x="532140" y="2039044"/>
            <a:chExt cx="3408698" cy="36576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D9823E3-DC0C-471C-9EF3-AE840730A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1038" y="3410644"/>
              <a:ext cx="914400" cy="914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134460-E4BD-4FCF-84A6-82585B872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8815" y="4782244"/>
              <a:ext cx="914400" cy="914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0C1451A-47F9-4A6E-BC6C-9D99DEE91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75638" y="2039044"/>
              <a:ext cx="965200" cy="9144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7DDE117-1B50-47ED-B792-800E0DF58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2140" y="2912493"/>
              <a:ext cx="2002142" cy="200214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7683C85-E13A-4260-A089-08DE83AE3395}"/>
              </a:ext>
            </a:extLst>
          </p:cNvPr>
          <p:cNvSpPr txBox="1"/>
          <p:nvPr/>
        </p:nvSpPr>
        <p:spPr>
          <a:xfrm>
            <a:off x="5713758" y="2039044"/>
            <a:ext cx="4297680" cy="1005840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Who are the business decision makers and stakeholders?</a:t>
            </a:r>
            <a:endParaRPr lang="en-US" sz="2000" dirty="0"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895EBC-0F5B-4546-8CF1-A91CAC5E3994}"/>
              </a:ext>
            </a:extLst>
          </p:cNvPr>
          <p:cNvSpPr txBox="1"/>
          <p:nvPr/>
        </p:nvSpPr>
        <p:spPr>
          <a:xfrm>
            <a:off x="5713758" y="3410644"/>
            <a:ext cx="4297680" cy="1005840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customer business needs do you need to address with your solution?</a:t>
            </a:r>
            <a:endParaRPr lang="en-US" sz="2000" dirty="0"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57132-40B1-4E98-9D39-8475BBEDB8A3}"/>
              </a:ext>
            </a:extLst>
          </p:cNvPr>
          <p:cNvSpPr txBox="1"/>
          <p:nvPr/>
        </p:nvSpPr>
        <p:spPr>
          <a:xfrm>
            <a:off x="5713758" y="4782244"/>
            <a:ext cx="4297680" cy="1005840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Diagram your proposed solution</a:t>
            </a:r>
            <a:endParaRPr lang="en-US" sz="2000" dirty="0"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FE46AA-CB4A-4E05-9ADF-9CB7AB96ACA6}"/>
              </a:ext>
            </a:extLst>
          </p:cNvPr>
          <p:cNvSpPr txBox="1"/>
          <p:nvPr/>
        </p:nvSpPr>
        <p:spPr>
          <a:xfrm>
            <a:off x="3817884" y="1261241"/>
            <a:ext cx="455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Case Study Timing: 60 Minutes</a:t>
            </a:r>
          </a:p>
        </p:txBody>
      </p:sp>
    </p:spTree>
    <p:extLst>
      <p:ext uri="{BB962C8B-B14F-4D97-AF65-F5344CB8AC3E}">
        <p14:creationId xmlns:p14="http://schemas.microsoft.com/office/powerpoint/2010/main" val="298510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628E-1484-F640-9D77-C50485E9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Preferred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AA96DF-397C-1441-A24A-5C0D781DBF4E}"/>
              </a:ext>
            </a:extLst>
          </p:cNvPr>
          <p:cNvSpPr/>
          <p:nvPr/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After evaluating the options for container platforms on Azure, Fabrikam Medical Conferences decided to move forward with Azure Kubernetes Service (AKS).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They also decided to move forward with GitHub Actions for infrastructure and container DevOps workflows.</a:t>
            </a:r>
          </a:p>
          <a:p>
            <a:pPr marL="285753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5" name="Picture 4" descr="Jigsaw piece bridging the gap">
            <a:extLst>
              <a:ext uri="{FF2B5EF4-FFF2-40B4-BE49-F238E27FC236}">
                <a16:creationId xmlns:a16="http://schemas.microsoft.com/office/drawing/2014/main" id="{8A3ED36F-D1FD-4992-81AA-7359BB215E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80" r="37725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761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CB5A9-75EF-664A-AB50-642C8B94B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Preferred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12E9DF-E9FF-C446-82E6-BCF20FB78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723259" y="1957397"/>
            <a:ext cx="8388711" cy="471864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CC3E86D-4FFF-3F44-B190-65E91C3B832A}"/>
              </a:ext>
            </a:extLst>
          </p:cNvPr>
          <p:cNvSpPr/>
          <p:nvPr/>
        </p:nvSpPr>
        <p:spPr>
          <a:xfrm>
            <a:off x="80030" y="2065867"/>
            <a:ext cx="327378" cy="327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3A20F7-0092-3647-97CC-7634B2A095CD}"/>
              </a:ext>
            </a:extLst>
          </p:cNvPr>
          <p:cNvSpPr txBox="1"/>
          <p:nvPr/>
        </p:nvSpPr>
        <p:spPr>
          <a:xfrm>
            <a:off x="521032" y="2044890"/>
            <a:ext cx="3088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AKS Cluster with Load balancer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F2F5FC-E1D4-E14B-AB14-B26A540B9E5F}"/>
              </a:ext>
            </a:extLst>
          </p:cNvPr>
          <p:cNvSpPr/>
          <p:nvPr/>
        </p:nvSpPr>
        <p:spPr>
          <a:xfrm>
            <a:off x="80030" y="2771423"/>
            <a:ext cx="327378" cy="327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CE7471-66A5-FA4A-9158-274B370469CB}"/>
              </a:ext>
            </a:extLst>
          </p:cNvPr>
          <p:cNvSpPr txBox="1"/>
          <p:nvPr/>
        </p:nvSpPr>
        <p:spPr>
          <a:xfrm>
            <a:off x="521032" y="2750446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along with HELM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3EAB99-CAAF-904C-9264-01B441C046F5}"/>
              </a:ext>
            </a:extLst>
          </p:cNvPr>
          <p:cNvSpPr/>
          <p:nvPr/>
        </p:nvSpPr>
        <p:spPr>
          <a:xfrm>
            <a:off x="80030" y="3449977"/>
            <a:ext cx="327378" cy="327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7C00E8-F976-324E-B0AA-77EB3C055496}"/>
              </a:ext>
            </a:extLst>
          </p:cNvPr>
          <p:cNvSpPr txBox="1"/>
          <p:nvPr/>
        </p:nvSpPr>
        <p:spPr>
          <a:xfrm>
            <a:off x="521032" y="3429000"/>
            <a:ext cx="306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AKS Cluster with Microservices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3CE861-47A3-ED46-A352-0C9A44C0C0CC}"/>
              </a:ext>
            </a:extLst>
          </p:cNvPr>
          <p:cNvSpPr/>
          <p:nvPr/>
        </p:nvSpPr>
        <p:spPr>
          <a:xfrm>
            <a:off x="80030" y="4095424"/>
            <a:ext cx="327378" cy="327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34348-78F3-5640-BD50-8B01C3984620}"/>
              </a:ext>
            </a:extLst>
          </p:cNvPr>
          <p:cNvSpPr txBox="1"/>
          <p:nvPr/>
        </p:nvSpPr>
        <p:spPr>
          <a:xfrm>
            <a:off x="521033" y="4074447"/>
            <a:ext cx="3088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Migrating and hosting SQL &amp; NoSQL </a:t>
            </a:r>
            <a:r>
              <a:rPr lang="en-US" dirty="0" err="1"/>
              <a:t>db</a:t>
            </a:r>
            <a:r>
              <a:rPr lang="en-US" dirty="0"/>
              <a:t> on targeted PaaS platforms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B97C86-D01B-554A-9802-4491BED523F5}"/>
              </a:ext>
            </a:extLst>
          </p:cNvPr>
          <p:cNvSpPr/>
          <p:nvPr/>
        </p:nvSpPr>
        <p:spPr>
          <a:xfrm>
            <a:off x="80029" y="4963914"/>
            <a:ext cx="327378" cy="327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FDE189-9E30-E84F-871A-4403F7499E9D}"/>
              </a:ext>
            </a:extLst>
          </p:cNvPr>
          <p:cNvSpPr txBox="1"/>
          <p:nvPr/>
        </p:nvSpPr>
        <p:spPr>
          <a:xfrm>
            <a:off x="521032" y="4942937"/>
            <a:ext cx="3294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security will be managed with Azure AD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D30009-0DAA-F44C-A4B0-EE9CA0C8D1A6}"/>
              </a:ext>
            </a:extLst>
          </p:cNvPr>
          <p:cNvSpPr/>
          <p:nvPr/>
        </p:nvSpPr>
        <p:spPr>
          <a:xfrm>
            <a:off x="80029" y="5564078"/>
            <a:ext cx="327378" cy="327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38B8AB-A62B-F545-B5F0-D949A5F0C585}"/>
              </a:ext>
            </a:extLst>
          </p:cNvPr>
          <p:cNvSpPr txBox="1"/>
          <p:nvPr/>
        </p:nvSpPr>
        <p:spPr>
          <a:xfrm>
            <a:off x="521032" y="5543101"/>
            <a:ext cx="329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AI Services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29017C-5BBE-CE4A-86A6-4A0131751AA8}"/>
              </a:ext>
            </a:extLst>
          </p:cNvPr>
          <p:cNvSpPr/>
          <p:nvPr/>
        </p:nvSpPr>
        <p:spPr>
          <a:xfrm>
            <a:off x="4612519" y="1933329"/>
            <a:ext cx="327378" cy="327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5D8CCA-5C00-8D4A-87B3-A8886AAE78B5}"/>
              </a:ext>
            </a:extLst>
          </p:cNvPr>
          <p:cNvSpPr/>
          <p:nvPr/>
        </p:nvSpPr>
        <p:spPr>
          <a:xfrm>
            <a:off x="4473151" y="3286288"/>
            <a:ext cx="327378" cy="327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5F7A8A-B7C7-1A44-BAE9-D4CF943E1039}"/>
              </a:ext>
            </a:extLst>
          </p:cNvPr>
          <p:cNvSpPr/>
          <p:nvPr/>
        </p:nvSpPr>
        <p:spPr>
          <a:xfrm>
            <a:off x="9760253" y="2935112"/>
            <a:ext cx="327378" cy="327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1215BBE-E0AD-B54C-8FBD-100374E104D0}"/>
              </a:ext>
            </a:extLst>
          </p:cNvPr>
          <p:cNvSpPr/>
          <p:nvPr/>
        </p:nvSpPr>
        <p:spPr>
          <a:xfrm>
            <a:off x="11864622" y="2939240"/>
            <a:ext cx="327378" cy="327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3779076-06AF-EF40-89E8-7C2032C4C84F}"/>
              </a:ext>
            </a:extLst>
          </p:cNvPr>
          <p:cNvSpPr/>
          <p:nvPr/>
        </p:nvSpPr>
        <p:spPr>
          <a:xfrm>
            <a:off x="6497763" y="6239532"/>
            <a:ext cx="327378" cy="327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EA99872-5B4E-4B47-BB14-13EA79362A64}"/>
              </a:ext>
            </a:extLst>
          </p:cNvPr>
          <p:cNvSpPr/>
          <p:nvPr/>
        </p:nvSpPr>
        <p:spPr>
          <a:xfrm>
            <a:off x="10573052" y="5723815"/>
            <a:ext cx="327378" cy="327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77516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D5ABF-DF5A-FE4B-AA94-1B542092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i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CI/CD to Azure Kubernetes Service with Azure DevOps</a:t>
            </a:r>
            <a:endParaRPr lang="en-US" sz="3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A diagram showing the Azure DevOps workflow to build Docker images from source code, push images to Azure Container Registry, and deploy to Azure Kubernetes Service.">
            <a:extLst>
              <a:ext uri="{FF2B5EF4-FFF2-40B4-BE49-F238E27FC236}">
                <a16:creationId xmlns:a16="http://schemas.microsoft.com/office/drawing/2014/main" id="{F9ED131E-A42C-4A4F-9A3A-6758425EA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5533" y="2066056"/>
            <a:ext cx="5480522" cy="41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4648BA-B13E-874D-921B-77C53F13740A}"/>
              </a:ext>
            </a:extLst>
          </p:cNvPr>
          <p:cNvSpPr/>
          <p:nvPr/>
        </p:nvSpPr>
        <p:spPr>
          <a:xfrm>
            <a:off x="140676" y="6382244"/>
            <a:ext cx="1219200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IN" sz="900" dirty="0">
                <a:hlinkClick r:id="rId4"/>
              </a:rPr>
              <a:t>https://cloudblogs.microsoft.com/opensource/2018/11/27/tutorial-azure-devops-setup-cicd-pipeline-kubernetes-docker-helm/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294826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6DDC5-BDFF-A044-B5B7-8B3173B6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Preferred objections handling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67357E-7387-C049-BE06-AE8F1C33A7B8}"/>
              </a:ext>
            </a:extLst>
          </p:cNvPr>
          <p:cNvSpPr/>
          <p:nvPr/>
        </p:nvSpPr>
        <p:spPr>
          <a:xfrm>
            <a:off x="838201" y="2055811"/>
            <a:ext cx="7315200" cy="4121152"/>
          </a:xfrm>
        </p:spPr>
        <p:txBody>
          <a:bodyPr vert="horz" wrap="square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There are many ways to deploy Docker containers on Azure. How do those options compare and what are motivations for each? </a:t>
            </a:r>
            <a:endParaRPr lang="en-US" sz="2400" i="1"/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/>
              <a:t>Azure Kubernetes Services (AKS)</a:t>
            </a:r>
            <a:r>
              <a:rPr lang="en-US" sz="2400"/>
              <a:t> – the ideal solution for a fully managed experience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/>
              <a:t>Azure Container Instances</a:t>
            </a:r>
            <a:r>
              <a:rPr lang="en-US" sz="2400"/>
              <a:t> – simple, isolated, without management tooling, enabling workload scale on demand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/>
              <a:t>Web App for Containers</a:t>
            </a:r>
            <a:r>
              <a:rPr lang="en-US" sz="2400"/>
              <a:t> – simple PaaS without full-featured container orchestration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27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6DDC5-BDFF-A044-B5B7-8B3173B6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Preferred objections handling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67357E-7387-C049-BE06-AE8F1C33A7B8}"/>
              </a:ext>
            </a:extLst>
          </p:cNvPr>
          <p:cNvSpPr/>
          <p:nvPr/>
        </p:nvSpPr>
        <p:spPr>
          <a:xfrm>
            <a:off x="838201" y="2055811"/>
            <a:ext cx="7315200" cy="4121152"/>
          </a:xfrm>
        </p:spPr>
        <p:txBody>
          <a:bodyPr vert="horz" wrap="square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Is there an option in Azure that provides container orchestration platform features that are easy to manage and migrate to, that can also handle our scale and management workflow requirements?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best option is to go with a managed cluster such as Azure Kubernetes Service (AKS), native to Azure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74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31DE-90E7-446B-B1B5-6DDE2B20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21215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Case Study Overview</a:t>
            </a:r>
          </a:p>
        </p:txBody>
      </p:sp>
      <p:pic>
        <p:nvPicPr>
          <p:cNvPr id="4" name="Picture 3" descr="Case Study Overview">
            <a:extLst>
              <a:ext uri="{FF2B5EF4-FFF2-40B4-BE49-F238E27FC236}">
                <a16:creationId xmlns:a16="http://schemas.microsoft.com/office/drawing/2014/main" id="{35A1B0FE-E2FF-461D-8C8A-1767C78A4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34068"/>
            <a:ext cx="9144000" cy="502393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4DBCE1-DB28-41A1-96AD-87427BB17A0E}"/>
              </a:ext>
            </a:extLst>
          </p:cNvPr>
          <p:cNvSpPr txBox="1">
            <a:spLocks/>
          </p:cNvSpPr>
          <p:nvPr/>
        </p:nvSpPr>
        <p:spPr>
          <a:xfrm>
            <a:off x="1982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lnSpc>
                <a:spcPct val="125000"/>
              </a:lnSpc>
            </a:pPr>
            <a:r>
              <a:rPr lang="en-US" sz="2400" kern="0" dirty="0">
                <a:solidFill>
                  <a:srgbClr val="000000"/>
                </a:solidFill>
              </a:rPr>
              <a:t>Review the case study requirements</a:t>
            </a:r>
          </a:p>
          <a:p>
            <a:pPr lvl="0">
              <a:lnSpc>
                <a:spcPct val="125000"/>
              </a:lnSpc>
            </a:pPr>
            <a:r>
              <a:rPr lang="en-US" sz="2400" kern="0" dirty="0">
                <a:solidFill>
                  <a:srgbClr val="000000"/>
                </a:solidFill>
              </a:rPr>
              <a:t>Design a solution to the customer business problem</a:t>
            </a:r>
          </a:p>
          <a:p>
            <a:pPr lvl="0">
              <a:lnSpc>
                <a:spcPct val="125000"/>
              </a:lnSpc>
            </a:pPr>
            <a:r>
              <a:rPr lang="en-US" sz="2400" kern="0" dirty="0">
                <a:solidFill>
                  <a:srgbClr val="000000"/>
                </a:solidFill>
              </a:rPr>
              <a:t>Present your solution</a:t>
            </a:r>
          </a:p>
          <a:p>
            <a:pPr lvl="0">
              <a:lnSpc>
                <a:spcPct val="125000"/>
              </a:lnSpc>
            </a:pPr>
            <a:r>
              <a:rPr lang="en-US" sz="2400" kern="0" dirty="0">
                <a:solidFill>
                  <a:srgbClr val="000000"/>
                </a:solidFill>
              </a:rPr>
              <a:t>Respond to questions and objections</a:t>
            </a:r>
          </a:p>
          <a:p>
            <a:pPr lvl="0">
              <a:lnSpc>
                <a:spcPct val="125000"/>
              </a:lnSpc>
            </a:pPr>
            <a:r>
              <a:rPr lang="en-US" sz="2400" kern="0" dirty="0">
                <a:solidFill>
                  <a:srgbClr val="000000"/>
                </a:solidFill>
              </a:rPr>
              <a:t>Review a potential solution</a:t>
            </a:r>
          </a:p>
          <a:p>
            <a:pPr lvl="0">
              <a:lnSpc>
                <a:spcPct val="125000"/>
              </a:lnSpc>
            </a:pPr>
            <a:endParaRPr lang="en-US" sz="24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742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n arrow pointing right">
            <a:extLst>
              <a:ext uri="{FF2B5EF4-FFF2-40B4-BE49-F238E27FC236}">
                <a16:creationId xmlns:a16="http://schemas.microsoft.com/office/drawing/2014/main" id="{B810728B-AB55-4B1B-8F66-AC241F3EC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954" b="-1"/>
          <a:stretch/>
        </p:blipFill>
        <p:spPr>
          <a:xfrm>
            <a:off x="6728728" y="1690688"/>
            <a:ext cx="5463273" cy="5167312"/>
          </a:xfrm>
          <a:custGeom>
            <a:avLst/>
            <a:gdLst/>
            <a:ahLst/>
            <a:cxnLst/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6DDC5-BDFF-A044-B5B7-8B3173B6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Preferred objections handling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67357E-7387-C049-BE06-AE8F1C33A7B8}"/>
              </a:ext>
            </a:extLst>
          </p:cNvPr>
          <p:cNvSpPr/>
          <p:nvPr/>
        </p:nvSpPr>
        <p:spPr>
          <a:xfrm>
            <a:off x="841248" y="2209800"/>
            <a:ext cx="5887479" cy="40100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We heard Azure Cosmos DB is compatible with MongoDB. Will this provide a migration that minimized code changes?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Azure Cosmos DB supports multiple NoSQL data models; including supporting a MongoDB API. This provides compatibility for code written for MongoDB to communicate with Cosmos DB without code changes; for easier migration and interoperability.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273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DDC5-BDFF-A044-B5B7-8B3173B6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Preferred objections handling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67357E-7387-C049-BE06-AE8F1C33A7B8}"/>
              </a:ext>
            </a:extLst>
          </p:cNvPr>
          <p:cNvSpPr/>
          <p:nvPr/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We know Microsoft offers Cognitive Services with pre-built AI models. What models offer the features we are looking to use for enhancing our conference web site?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Azure Cognitive Services brings AI within reach for every developer - without requiring machine-learning expertise. All it takes is an API call to embed the ability to implement ML models managed by Microsoft.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Content Moderator API can be used to add machine-assisted content moderation and human review tools for images, text, and videos. You can enhance your ability to detect potentially offensive or unwanted images through machine learning-based classifiers, custom lists, and optical character recognition (OCR).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Translator API can be used to integrate an AI service for real-time text translation. It can translate text in real-time across more than 70 languages.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37" name="Picture 36" descr="Many question marks on black background">
            <a:extLst>
              <a:ext uri="{FF2B5EF4-FFF2-40B4-BE49-F238E27FC236}">
                <a16:creationId xmlns:a16="http://schemas.microsoft.com/office/drawing/2014/main" id="{D3317974-4565-4D4D-8B04-2FF1789814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767" r="2" b="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60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FCC5-6F7F-6642-A464-5BA2CE629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Additional 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Reference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BC4C78-EABC-7647-B2CE-0A668F77E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77936"/>
              </p:ext>
            </p:extLst>
          </p:nvPr>
        </p:nvGraphicFramePr>
        <p:xfrm>
          <a:off x="519290" y="2088444"/>
          <a:ext cx="11288888" cy="4681448"/>
        </p:xfrm>
        <a:graphic>
          <a:graphicData uri="http://schemas.openxmlformats.org/drawingml/2006/table">
            <a:tbl>
              <a:tblPr/>
              <a:tblGrid>
                <a:gridCol w="4949672">
                  <a:extLst>
                    <a:ext uri="{9D8B030D-6E8A-4147-A177-3AD203B41FA5}">
                      <a16:colId xmlns:a16="http://schemas.microsoft.com/office/drawing/2014/main" val="1391164103"/>
                    </a:ext>
                  </a:extLst>
                </a:gridCol>
                <a:gridCol w="6339216">
                  <a:extLst>
                    <a:ext uri="{9D8B030D-6E8A-4147-A177-3AD203B41FA5}">
                      <a16:colId xmlns:a16="http://schemas.microsoft.com/office/drawing/2014/main" val="1126503181"/>
                    </a:ext>
                  </a:extLst>
                </a:gridCol>
              </a:tblGrid>
              <a:tr h="288780">
                <a:tc>
                  <a:txBody>
                    <a:bodyPr/>
                    <a:lstStyle/>
                    <a:p>
                      <a:r>
                        <a:rPr lang="en-IN" sz="1600" b="1">
                          <a:effectLst/>
                        </a:rPr>
                        <a:t>Description</a:t>
                      </a:r>
                      <a:endParaRPr lang="en-IN" sz="1600">
                        <a:effectLst/>
                      </a:endParaRPr>
                    </a:p>
                  </a:txBody>
                  <a:tcPr marL="79226" marR="79226" marT="36566" marB="365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>
                          <a:effectLst/>
                        </a:rPr>
                        <a:t>Links</a:t>
                      </a:r>
                      <a:endParaRPr lang="en-IN" sz="1600">
                        <a:effectLst/>
                      </a:endParaRPr>
                    </a:p>
                  </a:txBody>
                  <a:tcPr marL="79226" marR="79226" marT="36566" marB="365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660501"/>
                  </a:ext>
                </a:extLst>
              </a:tr>
              <a:tr h="28878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Azure Kubernetes Services (AKS)</a:t>
                      </a:r>
                    </a:p>
                  </a:txBody>
                  <a:tcPr marL="79226" marR="79226" marT="36566" marB="365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u="none" strike="noStrike">
                          <a:effectLst/>
                          <a:hlinkClick r:id="rId2"/>
                        </a:rPr>
                        <a:t>https://docs.microsoft.com/azure/aks/intro-kubernetes/</a:t>
                      </a:r>
                      <a:endParaRPr lang="en-IN" sz="1600">
                        <a:effectLst/>
                      </a:endParaRPr>
                    </a:p>
                  </a:txBody>
                  <a:tcPr marL="79226" marR="79226" marT="36566" marB="365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65388"/>
                  </a:ext>
                </a:extLst>
              </a:tr>
              <a:tr h="28878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Kubernetes</a:t>
                      </a:r>
                    </a:p>
                  </a:txBody>
                  <a:tcPr marL="79226" marR="79226" marT="36566" marB="365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u="none" strike="noStrike">
                          <a:effectLst/>
                          <a:hlinkClick r:id="rId3"/>
                        </a:rPr>
                        <a:t>https://kubernetes.io/docs/home/</a:t>
                      </a:r>
                      <a:endParaRPr lang="en-IN" sz="1600">
                        <a:effectLst/>
                      </a:endParaRPr>
                    </a:p>
                  </a:txBody>
                  <a:tcPr marL="79226" marR="79226" marT="36566" marB="365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28032"/>
                  </a:ext>
                </a:extLst>
              </a:tr>
              <a:tr h="28878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AKS FAQ</a:t>
                      </a:r>
                    </a:p>
                  </a:txBody>
                  <a:tcPr marL="79226" marR="79226" marT="36566" marB="365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u="none" strike="noStrike">
                          <a:effectLst/>
                          <a:hlinkClick r:id="rId4"/>
                        </a:rPr>
                        <a:t>https://docs.microsoft.com/azure/aks/faq</a:t>
                      </a:r>
                      <a:endParaRPr lang="en-IN" sz="1600">
                        <a:effectLst/>
                      </a:endParaRPr>
                    </a:p>
                  </a:txBody>
                  <a:tcPr marL="79226" marR="79226" marT="36566" marB="365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31687"/>
                  </a:ext>
                </a:extLst>
              </a:tr>
              <a:tr h="28878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Autoscaling AKS</a:t>
                      </a:r>
                    </a:p>
                  </a:txBody>
                  <a:tcPr marL="79226" marR="79226" marT="36566" marB="365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u="none" strike="noStrike">
                          <a:effectLst/>
                          <a:hlinkClick r:id="rId5"/>
                        </a:rPr>
                        <a:t>https://github.com/kubernetes/autoscaler</a:t>
                      </a:r>
                      <a:endParaRPr lang="en-IN" sz="1600">
                        <a:effectLst/>
                      </a:endParaRPr>
                    </a:p>
                  </a:txBody>
                  <a:tcPr marL="79226" marR="79226" marT="36566" marB="365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707965"/>
                  </a:ext>
                </a:extLst>
              </a:tr>
              <a:tr h="28878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AKS Cluster Autoscaler</a:t>
                      </a:r>
                    </a:p>
                  </a:txBody>
                  <a:tcPr marL="79226" marR="79226" marT="36566" marB="365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u="none" strike="noStrike">
                          <a:effectLst/>
                          <a:hlinkClick r:id="rId6"/>
                        </a:rPr>
                        <a:t>https://docs.microsoft.com/azure/aks/cluster-autoscaler</a:t>
                      </a:r>
                      <a:endParaRPr lang="en-IN" sz="1600">
                        <a:effectLst/>
                      </a:endParaRPr>
                    </a:p>
                  </a:txBody>
                  <a:tcPr marL="79226" marR="79226" marT="36566" marB="365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686586"/>
                  </a:ext>
                </a:extLst>
              </a:tr>
              <a:tr h="28878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Upgrading an AKS cluster</a:t>
                      </a:r>
                    </a:p>
                  </a:txBody>
                  <a:tcPr marL="79226" marR="79226" marT="36566" marB="365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u="none" strike="noStrike">
                          <a:effectLst/>
                          <a:hlinkClick r:id="rId7"/>
                        </a:rPr>
                        <a:t>https://docs.microsoft.com/azure/aks/upgrade-cluster</a:t>
                      </a:r>
                      <a:endParaRPr lang="en-IN" sz="1600">
                        <a:effectLst/>
                      </a:endParaRPr>
                    </a:p>
                  </a:txBody>
                  <a:tcPr marL="79226" marR="79226" marT="36566" marB="365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649029"/>
                  </a:ext>
                </a:extLst>
              </a:tr>
              <a:tr h="28878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Azure Pipelines</a:t>
                      </a:r>
                    </a:p>
                  </a:txBody>
                  <a:tcPr marL="79226" marR="79226" marT="36566" marB="365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u="none" strike="noStrike">
                          <a:effectLst/>
                          <a:hlinkClick r:id="rId8"/>
                        </a:rPr>
                        <a:t>https://docs.microsoft.com/azure/devops/pipelines/</a:t>
                      </a:r>
                      <a:endParaRPr lang="en-IN" sz="1600">
                        <a:effectLst/>
                      </a:endParaRPr>
                    </a:p>
                  </a:txBody>
                  <a:tcPr marL="79226" marR="79226" marT="36566" marB="365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818368"/>
                  </a:ext>
                </a:extLst>
              </a:tr>
              <a:tr h="461969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Container Security</a:t>
                      </a:r>
                    </a:p>
                  </a:txBody>
                  <a:tcPr marL="79226" marR="79226" marT="36566" marB="365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u="none" strike="noStrike">
                          <a:effectLst/>
                          <a:hlinkClick r:id="rId9"/>
                        </a:rPr>
                        <a:t>https://docs.microsoft.com/azure/container-instances/container-instances-image-security/</a:t>
                      </a:r>
                      <a:endParaRPr lang="en-IN" sz="1600">
                        <a:effectLst/>
                      </a:endParaRPr>
                    </a:p>
                  </a:txBody>
                  <a:tcPr marL="79226" marR="79226" marT="36566" marB="365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583914"/>
                  </a:ext>
                </a:extLst>
              </a:tr>
              <a:tr h="28878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Image Quarantine</a:t>
                      </a:r>
                    </a:p>
                  </a:txBody>
                  <a:tcPr marL="79226" marR="79226" marT="36566" marB="365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u="none" strike="noStrike">
                          <a:effectLst/>
                          <a:hlinkClick r:id="rId10"/>
                        </a:rPr>
                        <a:t>https://github.com/Azure/acr/tree/master/docs/preview/quarantine/</a:t>
                      </a:r>
                      <a:endParaRPr lang="en-IN" sz="1600">
                        <a:effectLst/>
                      </a:endParaRPr>
                    </a:p>
                  </a:txBody>
                  <a:tcPr marL="79226" marR="79226" marT="36566" marB="365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201342"/>
                  </a:ext>
                </a:extLst>
              </a:tr>
              <a:tr h="28878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Container Monitoring Solution</a:t>
                      </a:r>
                    </a:p>
                  </a:txBody>
                  <a:tcPr marL="79226" marR="79226" marT="36566" marB="365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u="none" strike="noStrike" dirty="0">
                          <a:effectLst/>
                          <a:hlinkClick r:id="rId11"/>
                        </a:rPr>
                        <a:t>https://docs.microsoft.com/azure/azure-monitor/insights/containers</a:t>
                      </a:r>
                      <a:endParaRPr lang="en-IN" sz="1600" dirty="0">
                        <a:effectLst/>
                      </a:endParaRPr>
                    </a:p>
                  </a:txBody>
                  <a:tcPr marL="79226" marR="79226" marT="36566" marB="365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384714"/>
                  </a:ext>
                </a:extLst>
              </a:tr>
              <a:tr h="28878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Azure Cosmos DB</a:t>
                      </a:r>
                    </a:p>
                  </a:txBody>
                  <a:tcPr marL="79226" marR="79226" marT="36566" marB="365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u="none" strike="noStrike">
                          <a:effectLst/>
                          <a:hlinkClick r:id="rId12"/>
                        </a:rPr>
                        <a:t>https://docs.microsoft.com/azure/cosmos-db/introduction</a:t>
                      </a:r>
                      <a:endParaRPr lang="en-IN" sz="1600">
                        <a:effectLst/>
                      </a:endParaRPr>
                    </a:p>
                  </a:txBody>
                  <a:tcPr marL="79226" marR="79226" marT="36566" marB="365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422550"/>
                  </a:ext>
                </a:extLst>
              </a:tr>
              <a:tr h="28878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Azure Database for PostgreSQL</a:t>
                      </a:r>
                    </a:p>
                  </a:txBody>
                  <a:tcPr marL="79226" marR="79226" marT="36566" marB="365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u="none" strike="noStrike">
                          <a:effectLst/>
                          <a:hlinkClick r:id="rId13"/>
                        </a:rPr>
                        <a:t>https://azure.microsoft.com/services/postgresql/</a:t>
                      </a:r>
                      <a:endParaRPr lang="en-IN" sz="1600">
                        <a:effectLst/>
                      </a:endParaRPr>
                    </a:p>
                  </a:txBody>
                  <a:tcPr marL="79226" marR="79226" marT="36566" marB="365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629565"/>
                  </a:ext>
                </a:extLst>
              </a:tr>
              <a:tr h="28878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Azure Cognitive Services</a:t>
                      </a:r>
                    </a:p>
                  </a:txBody>
                  <a:tcPr marL="79226" marR="79226" marT="36566" marB="365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u="none" strike="noStrike" dirty="0">
                          <a:effectLst/>
                          <a:hlinkClick r:id="rId14"/>
                        </a:rPr>
                        <a:t>https://azure.microsoft.com/services/cognitive-services/</a:t>
                      </a:r>
                      <a:endParaRPr lang="en-IN" sz="1600" dirty="0">
                        <a:effectLst/>
                      </a:endParaRPr>
                    </a:p>
                  </a:txBody>
                  <a:tcPr marL="79226" marR="79226" marT="36566" marB="365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66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9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0BEC-8313-4D22-96CD-C2216744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23" y="320675"/>
            <a:ext cx="1140748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Situation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D19922F-AD68-4E94-85E8-0AA44A1B1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41" name="Content Placeholder 2">
            <a:extLst>
              <a:ext uri="{FF2B5EF4-FFF2-40B4-BE49-F238E27FC236}">
                <a16:creationId xmlns:a16="http://schemas.microsoft.com/office/drawing/2014/main" id="{F9863766-F854-49EE-943B-57FC84BDC5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9462340"/>
              </p:ext>
            </p:extLst>
          </p:nvPr>
        </p:nvGraphicFramePr>
        <p:xfrm>
          <a:off x="34462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664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58E2618-698B-6448-A3BC-216671ADCE20}"/>
              </a:ext>
            </a:extLst>
          </p:cNvPr>
          <p:cNvSpPr txBox="1">
            <a:spLocks/>
          </p:cNvSpPr>
          <p:nvPr/>
        </p:nvSpPr>
        <p:spPr>
          <a:xfrm>
            <a:off x="344623" y="320675"/>
            <a:ext cx="11407487" cy="1325563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Situation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D19922F-AD68-4E94-85E8-0AA44A1B1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0" name="Content Placeholder 2">
            <a:extLst>
              <a:ext uri="{FF2B5EF4-FFF2-40B4-BE49-F238E27FC236}">
                <a16:creationId xmlns:a16="http://schemas.microsoft.com/office/drawing/2014/main" id="{EA9FB604-24BD-405F-AA23-F58A639920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209534"/>
              </p:ext>
            </p:extLst>
          </p:nvPr>
        </p:nvGraphicFramePr>
        <p:xfrm>
          <a:off x="34462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536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58E2618-698B-6448-A3BC-216671ADCE20}"/>
              </a:ext>
            </a:extLst>
          </p:cNvPr>
          <p:cNvSpPr txBox="1">
            <a:spLocks/>
          </p:cNvSpPr>
          <p:nvPr/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Situation</a:t>
            </a:r>
          </a:p>
        </p:txBody>
      </p:sp>
      <p:sp>
        <p:nvSpPr>
          <p:cNvPr id="9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56138C-BB0F-1848-B8E4-3E469C3D9492}"/>
              </a:ext>
            </a:extLst>
          </p:cNvPr>
          <p:cNvSpPr/>
          <p:nvPr/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/>
              <a:t>12 developers handle 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/>
              <a:t>Development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/>
              <a:t>Testing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/>
              <a:t>Deployment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/>
              <a:t>Operational management of all customer sites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 b="1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/>
              <a:t>Due to customer demands, they have issues with the efficiency and reliability of their development and DevOps workflows. </a:t>
            </a:r>
          </a:p>
          <a:p>
            <a:pPr indent="-228600">
              <a:lnSpc>
                <a:spcPct val="90000"/>
              </a:lnSpc>
              <a:spcAft>
                <a:spcPts val="882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88003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58E2618-698B-6448-A3BC-216671ADCE20}"/>
              </a:ext>
            </a:extLst>
          </p:cNvPr>
          <p:cNvSpPr txBox="1">
            <a:spLocks/>
          </p:cNvSpPr>
          <p:nvPr/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Situation</a:t>
            </a:r>
          </a:p>
        </p:txBody>
      </p:sp>
      <p:sp>
        <p:nvSpPr>
          <p:cNvPr id="9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56138C-BB0F-1848-B8E4-3E469C3D9492}"/>
              </a:ext>
            </a:extLst>
          </p:cNvPr>
          <p:cNvSpPr/>
          <p:nvPr/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The technology used is the MEAN stack </a:t>
            </a:r>
          </a:p>
          <a:p>
            <a:pPr lvl="1"/>
            <a:r>
              <a:rPr lang="en-US" sz="2800" b="1" dirty="0"/>
              <a:t>Mongo, Express, Angular, and Node.js</a:t>
            </a:r>
            <a:endParaRPr lang="en-US" sz="3600" b="1" dirty="0"/>
          </a:p>
          <a:p>
            <a:pPr lvl="1"/>
            <a:r>
              <a:rPr lang="en-US" sz="2800" b="1" dirty="0"/>
              <a:t>Web sites and APIs are built as microservices hosted on Linux servers.</a:t>
            </a:r>
          </a:p>
          <a:p>
            <a:pPr lvl="1" fontAlgn="base"/>
            <a:r>
              <a:rPr lang="en-US" sz="2800" b="1" dirty="0"/>
              <a:t>The on-prem data backend is MongoDB; also running on a separate cluster of Linux servers.</a:t>
            </a:r>
          </a:p>
          <a:p>
            <a:pPr lvl="1" fontAlgn="base"/>
            <a:r>
              <a:rPr lang="en-US" sz="2800" b="1" dirty="0"/>
              <a:t>There is relational data stored in PostgreSQL running on Linux servers.</a:t>
            </a:r>
          </a:p>
          <a:p>
            <a:pPr lvl="1" fontAlgn="base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0855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B32A4-0283-AF47-B12A-23362DBB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5400" dirty="0"/>
              <a:t>Customer Situation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F76011-BC1C-F34F-91AD-8ABD18159CE6}"/>
              </a:ext>
            </a:extLst>
          </p:cNvPr>
          <p:cNvSpPr/>
          <p:nvPr/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The technology used is the MEAN stack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Mongo, Express, Angular, and Node.js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Web sites and APIs are built as microservices hosted on Linux servers.</a:t>
            </a:r>
          </a:p>
          <a:p>
            <a:pPr lvl="1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The on-prem data backend is MongoDB; also running on a separate cluster of Linux servers.</a:t>
            </a:r>
          </a:p>
          <a:p>
            <a:pPr lvl="1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There is relational data stored in PostgreSQL running on Linux servers.</a:t>
            </a:r>
          </a:p>
          <a:p>
            <a:pPr lvl="1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/>
          </a:p>
        </p:txBody>
      </p:sp>
    </p:spTree>
    <p:extLst>
      <p:ext uri="{BB962C8B-B14F-4D97-AF65-F5344CB8AC3E}">
        <p14:creationId xmlns:p14="http://schemas.microsoft.com/office/powerpoint/2010/main" val="175214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E6185-5F1A-B649-AA27-F7627B3A9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 Situation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3651E1-3F6A-6B45-A762-8AE87E1681C0}"/>
              </a:ext>
            </a:extLst>
          </p:cNvPr>
          <p:cNvSpPr/>
          <p:nvPr/>
        </p:nvSpPr>
        <p:spPr>
          <a:xfrm>
            <a:off x="4379709" y="686862"/>
            <a:ext cx="7037591" cy="54751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Conference owners (“customers”) are considered “tenants”, and each tenant is treated as a unique deployment including: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Each tenant has a database in the MongoDB cluster with its own collections, and a database in PostgreSQL.</a:t>
            </a:r>
          </a:p>
          <a:p>
            <a:pPr lvl="2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A copy of the most recent functional conference code base is taken and configured to point at the tenant database</a:t>
            </a:r>
          </a:p>
          <a:p>
            <a:pPr lvl="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lvl="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Modifications are made to support the customer’s needs</a:t>
            </a:r>
          </a:p>
          <a:p>
            <a:pPr lvl="2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The tenant’s code is deployed to a specific group of load balanced Linux server dedicated to one or more tenant.</a:t>
            </a:r>
          </a:p>
          <a:p>
            <a:pPr lvl="2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Once the conference site is live, the inevitable requests for customizations to the deployment begins.</a:t>
            </a:r>
          </a:p>
          <a:p>
            <a:pPr lvl="2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lvl="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662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9E2A-3305-D345-8227-260CC4B12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Customer Situation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26E6F1-3FA5-9B4A-9882-43083BDE5AA1}"/>
              </a:ext>
            </a:extLst>
          </p:cNvPr>
          <p:cNvSpPr/>
          <p:nvPr/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They are looking to achieve the following:</a:t>
            </a:r>
          </a:p>
          <a:p>
            <a:pPr lvl="2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Reduce potential regressions introduced to functional tenant code when changes are made</a:t>
            </a:r>
          </a:p>
          <a:p>
            <a:pPr lvl="2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Ideally, changes to individual areas should not require a full regression test of the site functionality</a:t>
            </a:r>
          </a:p>
          <a:p>
            <a:pPr lvl="2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Reduce the time to onboard new tenants</a:t>
            </a:r>
          </a:p>
          <a:p>
            <a:pPr lvl="2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Reduce overhead managing changes, and related deployments</a:t>
            </a:r>
          </a:p>
          <a:p>
            <a:pPr lvl="2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Improve ability to roll back and recover post change</a:t>
            </a:r>
          </a:p>
          <a:p>
            <a:pPr lvl="2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Increase visibility into system operations and health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51EEC557-F776-4983-AA68-D82953C8B8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44" r="708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5E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4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10885</TotalTime>
  <Words>1697</Words>
  <Application>Microsoft Macintosh PowerPoint</Application>
  <PresentationFormat>Widescreen</PresentationFormat>
  <Paragraphs>192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Segoe UI</vt:lpstr>
      <vt:lpstr>Office Theme</vt:lpstr>
      <vt:lpstr>Building Microservice architecture - Case Study</vt:lpstr>
      <vt:lpstr>Case Study Overview</vt:lpstr>
      <vt:lpstr>Customer Situation</vt:lpstr>
      <vt:lpstr>PowerPoint Presentation</vt:lpstr>
      <vt:lpstr>PowerPoint Presentation</vt:lpstr>
      <vt:lpstr>PowerPoint Presentation</vt:lpstr>
      <vt:lpstr>Customer Situation</vt:lpstr>
      <vt:lpstr>Customer Situation</vt:lpstr>
      <vt:lpstr>Customer Situation</vt:lpstr>
      <vt:lpstr>Customer Needs</vt:lpstr>
      <vt:lpstr>PowerPoint Presentation</vt:lpstr>
      <vt:lpstr>Customer Objection</vt:lpstr>
      <vt:lpstr>Common Scenario</vt:lpstr>
      <vt:lpstr>Call to Action</vt:lpstr>
      <vt:lpstr>Preferred solution</vt:lpstr>
      <vt:lpstr>Preferred solution</vt:lpstr>
      <vt:lpstr>CI/CD to Azure Kubernetes Service with Azure DevOps</vt:lpstr>
      <vt:lpstr>Preferred objections handling</vt:lpstr>
      <vt:lpstr>Preferred objections handling</vt:lpstr>
      <vt:lpstr>Preferred objections handling</vt:lpstr>
      <vt:lpstr>Preferred objections handling</vt:lpstr>
      <vt:lpstr>Additional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Case Study</dc:title>
  <dc:creator>Jigar Pathak</dc:creator>
  <cp:lastModifiedBy>Jigar Pathak</cp:lastModifiedBy>
  <cp:revision>54</cp:revision>
  <dcterms:created xsi:type="dcterms:W3CDTF">2018-02-27T02:49:29Z</dcterms:created>
  <dcterms:modified xsi:type="dcterms:W3CDTF">2021-06-19T06:17:30Z</dcterms:modified>
</cp:coreProperties>
</file>