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5" r:id="rId6"/>
    <p:sldId id="264" r:id="rId7"/>
    <p:sldId id="262" r:id="rId8"/>
    <p:sldId id="261" r:id="rId9"/>
    <p:sldId id="260" r:id="rId10"/>
    <p:sldId id="259" r:id="rId11"/>
    <p:sldId id="267" r:id="rId12"/>
    <p:sldId id="270" r:id="rId13"/>
    <p:sldId id="272"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pPr algn="l"/>
            <a:r>
              <a:rPr lang="ja-JP" altLang="en-US"/>
              <a:t>ギャップ分析</a:t>
            </a:r>
            <a:endParaRPr lang="ja-JP" altLang="en-US"/>
          </a:p>
        </p:txBody>
      </p:sp>
      <p:sp>
        <p:nvSpPr>
          <p:cNvPr id="3" name="サブタイトル 2"/>
          <p:cNvSpPr>
            <a:spLocks noGrp="1"/>
          </p:cNvSpPr>
          <p:nvPr>
            <p:ph type="subTitle" idx="1"/>
          </p:nvPr>
        </p:nvSpPr>
        <p:spPr/>
        <p:txBody>
          <a:bodyPr/>
          <a:p>
            <a:endParaRPr lang="ja-JP" altLang="en-US"/>
          </a:p>
          <a:p>
            <a:endParaRPr lang="ja-JP" altLang="en-US"/>
          </a:p>
        </p:txBody>
      </p:sp>
      <p:sp>
        <p:nvSpPr>
          <p:cNvPr id="4" name="四角形 3"/>
          <p:cNvSpPr/>
          <p:nvPr/>
        </p:nvSpPr>
        <p:spPr>
          <a:xfrm>
            <a:off x="-11430" y="352425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0174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テキストボックス 6"/>
          <p:cNvSpPr txBox="1"/>
          <p:nvPr/>
        </p:nvSpPr>
        <p:spPr>
          <a:xfrm>
            <a:off x="11564620" y="50800"/>
            <a:ext cx="309880" cy="368300"/>
          </a:xfrm>
          <a:prstGeom prst="rect">
            <a:avLst/>
          </a:prstGeom>
          <a:noFill/>
        </p:spPr>
        <p:txBody>
          <a:bodyPr wrap="none" rtlCol="0">
            <a:spAutoFit/>
          </a:bodyPr>
          <a:p>
            <a:endParaRPr lang="ja-JP" altLang="en-US"/>
          </a:p>
        </p:txBody>
      </p:sp>
      <p:sp>
        <p:nvSpPr>
          <p:cNvPr id="8" name="テキストボックス 7"/>
          <p:cNvSpPr txBox="1"/>
          <p:nvPr/>
        </p:nvSpPr>
        <p:spPr>
          <a:xfrm>
            <a:off x="11786870" y="277495"/>
            <a:ext cx="309880" cy="368300"/>
          </a:xfrm>
          <a:prstGeom prst="rect">
            <a:avLst/>
          </a:prstGeom>
          <a:noFill/>
        </p:spPr>
        <p:txBody>
          <a:bodyPr wrap="none" rtlCol="0">
            <a:spAutoFit/>
          </a:bodyPr>
          <a:p>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コンテンツプレースホルダ 5" descr="nadesiko-gamen"/>
          <p:cNvPicPr>
            <a:picLocks noChangeAspect="1"/>
          </p:cNvPicPr>
          <p:nvPr>
            <p:ph idx="1"/>
          </p:nvPr>
        </p:nvPicPr>
        <p:blipFill>
          <a:blip r:embed="rId1"/>
          <a:stretch>
            <a:fillRect/>
          </a:stretch>
        </p:blipFill>
        <p:spPr>
          <a:xfrm>
            <a:off x="2413635" y="1553210"/>
            <a:ext cx="7364730" cy="4665345"/>
          </a:xfrm>
          <a:prstGeom prst="rect">
            <a:avLst/>
          </a:prstGeom>
        </p:spPr>
      </p:pic>
      <p:sp>
        <p:nvSpPr>
          <p:cNvPr id="2" name="タイトル 1"/>
          <p:cNvSpPr>
            <a:spLocks noGrp="1"/>
          </p:cNvSpPr>
          <p:nvPr>
            <p:ph type="title"/>
          </p:nvPr>
        </p:nvSpPr>
        <p:spPr>
          <a:xfrm>
            <a:off x="838200" y="231140"/>
            <a:ext cx="10515600" cy="1459865"/>
          </a:xfrm>
        </p:spPr>
        <p:txBody>
          <a:bodyPr/>
          <a:p>
            <a:r>
              <a:rPr lang="ja-JP" altLang="en-US"/>
              <a:t>将来モデル　画面遷移図</a:t>
            </a: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
        <p:nvSpPr>
          <p:cNvPr id="7" name="四角形 6"/>
          <p:cNvSpPr/>
          <p:nvPr/>
        </p:nvSpPr>
        <p:spPr>
          <a:xfrm>
            <a:off x="-8890" y="128905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a:bodyPr>
          <a:p>
            <a:r>
              <a:rPr lang="ja-JP" altLang="en-US"/>
              <a:t>将来モデルの仕様</a:t>
            </a:r>
            <a:endParaRPr lang="ja-JP" altLang="en-US"/>
          </a:p>
        </p:txBody>
      </p:sp>
      <p:sp>
        <p:nvSpPr>
          <p:cNvPr id="3" name="コンテンツプレースホルダ 2"/>
          <p:cNvSpPr>
            <a:spLocks noGrp="1"/>
          </p:cNvSpPr>
          <p:nvPr>
            <p:ph idx="1"/>
          </p:nvPr>
        </p:nvSpPr>
        <p:spPr/>
        <p:txBody>
          <a:bodyPr/>
          <a:p>
            <a:pPr marL="0" indent="0">
              <a:buNone/>
            </a:pPr>
            <a:r>
              <a:rPr lang="ja-JP" altLang="en-US"/>
              <a:t>・特定の</a:t>
            </a:r>
            <a:r>
              <a:rPr lang="en-US" altLang="ja-JP"/>
              <a:t>URL</a:t>
            </a:r>
            <a:r>
              <a:rPr lang="ja-JP" altLang="en-US"/>
              <a:t>を入力して当該サイトの</a:t>
            </a:r>
            <a:r>
              <a:rPr lang="en-US" altLang="ja-JP"/>
              <a:t>TOP</a:t>
            </a:r>
            <a:r>
              <a:rPr lang="ja-JP" altLang="en-US"/>
              <a:t>画面に遷移することが可能。</a:t>
            </a:r>
            <a:endParaRPr lang="ja-JP" altLang="en-US"/>
          </a:p>
          <a:p>
            <a:pPr marL="0" indent="0">
              <a:buNone/>
            </a:pPr>
            <a:r>
              <a:rPr lang="ja-JP" altLang="en-US"/>
              <a:t>・</a:t>
            </a:r>
            <a:r>
              <a:rPr lang="en-US" altLang="ja-JP"/>
              <a:t>TOP</a:t>
            </a:r>
            <a:r>
              <a:rPr lang="ja-JP" altLang="en-US"/>
              <a:t>画面から商品画面に遷移する。商品を選択することでログイン画面に遷移する。</a:t>
            </a:r>
            <a:endParaRPr lang="ja-JP" altLang="en-US"/>
          </a:p>
          <a:p>
            <a:pPr marL="0" indent="0">
              <a:buNone/>
            </a:pPr>
            <a:r>
              <a:rPr lang="ja-JP" altLang="en-US"/>
              <a:t>・通常ログインと</a:t>
            </a:r>
            <a:r>
              <a:rPr lang="en-US" altLang="ja-JP"/>
              <a:t>OAuth</a:t>
            </a:r>
            <a:r>
              <a:rPr lang="ja-JP" altLang="en-US"/>
              <a:t>認証ログインが可能。</a:t>
            </a:r>
            <a:endParaRPr lang="ja-JP" altLang="en-US"/>
          </a:p>
          <a:p>
            <a:pPr marL="0" indent="0">
              <a:buNone/>
            </a:pPr>
            <a:r>
              <a:rPr lang="ja-JP" altLang="en-US"/>
              <a:t>・新規登録画面では会員登録が出来る。</a:t>
            </a:r>
            <a:endParaRPr lang="ja-JP" altLang="en-US"/>
          </a:p>
          <a:p>
            <a:pPr marL="0" indent="0">
              <a:buNone/>
            </a:pPr>
            <a:r>
              <a:rPr lang="ja-JP" altLang="en-US"/>
              <a:t>・ログイン後、マイページから会員登録変更画面に遷移することが可能。</a:t>
            </a:r>
            <a:endParaRPr lang="ja-JP" altLang="en-US"/>
          </a:p>
          <a:p>
            <a:pPr marL="0" indent="0">
              <a:buNone/>
            </a:pPr>
            <a:r>
              <a:rPr lang="ja-JP" altLang="en-US"/>
              <a:t>・管理者ログイン画面は、ユーザー情報管理、商品管理、購入履歴、問い合わせ管理のメニューを持つ。</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a:bodyPr>
          <a:p>
            <a:r>
              <a:rPr lang="ja-JP" altLang="en-US"/>
              <a:t>将来モデルの仕様</a:t>
            </a:r>
            <a:endParaRPr lang="ja-JP" altLang="en-US"/>
          </a:p>
        </p:txBody>
      </p:sp>
      <p:sp>
        <p:nvSpPr>
          <p:cNvPr id="3" name="コンテンツプレースホルダ 2"/>
          <p:cNvSpPr>
            <a:spLocks noGrp="1"/>
          </p:cNvSpPr>
          <p:nvPr>
            <p:ph idx="1"/>
          </p:nvPr>
        </p:nvSpPr>
        <p:spPr/>
        <p:txBody>
          <a:bodyPr/>
          <a:p>
            <a:pPr marL="0" indent="0">
              <a:buNone/>
            </a:pPr>
            <a:r>
              <a:rPr lang="ja-JP" altLang="en-US"/>
              <a:t>以上を踏まえ、将来モデルの実現を図る。</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目次</a:t>
            </a:r>
            <a:endParaRPr lang="ja-JP" altLang="en-US"/>
          </a:p>
        </p:txBody>
      </p:sp>
      <p:sp>
        <p:nvSpPr>
          <p:cNvPr id="3" name="コンテンツプレースホルダ 2"/>
          <p:cNvSpPr>
            <a:spLocks noGrp="1"/>
          </p:cNvSpPr>
          <p:nvPr>
            <p:ph idx="1"/>
          </p:nvPr>
        </p:nvSpPr>
        <p:spPr/>
        <p:txBody>
          <a:bodyPr/>
          <a:p>
            <a:pPr marL="0" indent="0">
              <a:buNone/>
            </a:pPr>
            <a:r>
              <a:rPr lang="ja-JP" altLang="en-US"/>
              <a:t>・目的</a:t>
            </a:r>
            <a:endParaRPr lang="ja-JP" altLang="en-US"/>
          </a:p>
          <a:p>
            <a:pPr marL="0" indent="0">
              <a:buNone/>
            </a:pPr>
            <a:r>
              <a:rPr lang="ja-JP" altLang="en-US"/>
              <a:t>・現状モデル</a:t>
            </a:r>
            <a:r>
              <a:rPr lang="en-US" altLang="ja-JP"/>
              <a:t>(As-Is)</a:t>
            </a:r>
            <a:endParaRPr lang="en-US" altLang="ja-JP"/>
          </a:p>
          <a:p>
            <a:pPr marL="0" indent="0">
              <a:buNone/>
            </a:pPr>
            <a:r>
              <a:rPr lang="ja-JP" altLang="en-US"/>
              <a:t>・ユーザー用画面の遷移図</a:t>
            </a:r>
            <a:endParaRPr lang="ja-JP" altLang="en-US"/>
          </a:p>
          <a:p>
            <a:pPr marL="0" indent="0">
              <a:buNone/>
            </a:pPr>
            <a:r>
              <a:rPr lang="ja-JP" altLang="en-US"/>
              <a:t>・現状モデルの特徴</a:t>
            </a:r>
            <a:endParaRPr lang="ja-JP" altLang="en-US"/>
          </a:p>
          <a:p>
            <a:pPr marL="0" indent="0">
              <a:buNone/>
            </a:pPr>
            <a:r>
              <a:rPr lang="ja-JP" altLang="en-US"/>
              <a:t>・将来モデルの特徴</a:t>
            </a:r>
            <a:endParaRPr lang="ja-JP" altLang="en-US"/>
          </a:p>
          <a:p>
            <a:pPr marL="0" indent="0">
              <a:buNone/>
            </a:pPr>
            <a:r>
              <a:rPr lang="ja-JP" altLang="en-US"/>
              <a:t>・あるべき姿</a:t>
            </a:r>
            <a:endParaRPr lang="ja-JP" altLang="en-US"/>
          </a:p>
          <a:p>
            <a:pPr marL="0" indent="0">
              <a:buNone/>
            </a:pPr>
            <a:r>
              <a:rPr lang="ja-JP" altLang="en-US"/>
              <a:t>・将来モデルの概略図</a:t>
            </a:r>
            <a:endParaRPr lang="ja-JP" altLang="en-US"/>
          </a:p>
          <a:p>
            <a:pPr marL="0" indent="0">
              <a:buNone/>
            </a:pPr>
            <a:r>
              <a:rPr lang="ja-JP" altLang="en-US"/>
              <a:t>・将来モデルの仕様</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目的</a:t>
            </a:r>
            <a:endParaRPr lang="ja-JP" altLang="en-US"/>
          </a:p>
        </p:txBody>
      </p:sp>
      <p:sp>
        <p:nvSpPr>
          <p:cNvPr id="3" name="コンテンツプレースホルダ 2"/>
          <p:cNvSpPr>
            <a:spLocks noGrp="1"/>
          </p:cNvSpPr>
          <p:nvPr>
            <p:ph idx="1"/>
          </p:nvPr>
        </p:nvSpPr>
        <p:spPr/>
        <p:txBody>
          <a:bodyPr/>
          <a:p>
            <a:pPr marL="0" indent="0">
              <a:buNone/>
            </a:pPr>
            <a:r>
              <a:rPr lang="ja-JP" altLang="en-US"/>
              <a:t>・当要求分析において、</a:t>
            </a:r>
            <a:r>
              <a:rPr lang="en-US" altLang="ja-JP"/>
              <a:t>EC</a:t>
            </a:r>
            <a:r>
              <a:rPr lang="ja-JP" altLang="en-US"/>
              <a:t>購入サイトの構築について検討したい。</a:t>
            </a:r>
            <a:endParaRPr lang="ja-JP" altLang="en-US"/>
          </a:p>
          <a:p>
            <a:pPr marL="0" indent="0">
              <a:buNone/>
            </a:pPr>
            <a:endParaRPr lang="ja-JP" altLang="en-US"/>
          </a:p>
          <a:p>
            <a:pPr marL="0" indent="0">
              <a:buNone/>
            </a:pPr>
            <a:r>
              <a:rPr lang="ja-JP" altLang="en-US"/>
              <a:t>まず、当該構築に必要となる業務要求及びシステム要求を満たすためのギャップ分析を行い、現状モデル</a:t>
            </a:r>
            <a:r>
              <a:rPr lang="en-US" altLang="ja-JP"/>
              <a:t>(As-Is)</a:t>
            </a:r>
            <a:r>
              <a:rPr lang="ja-JP" altLang="en-US"/>
              <a:t>及び将来モデル</a:t>
            </a:r>
            <a:r>
              <a:rPr lang="en-US" altLang="ja-JP"/>
              <a:t>(To-Be)</a:t>
            </a:r>
            <a:r>
              <a:rPr lang="ja-JP" altLang="en-US"/>
              <a:t>のギャップを当該資料にて可視化する。</a:t>
            </a:r>
            <a:endParaRPr lang="ja-JP" altLang="en-US"/>
          </a:p>
          <a:p>
            <a:pPr marL="0" indent="0">
              <a:buNone/>
            </a:pPr>
            <a:endParaRPr lang="ja-JP" altLang="en-US"/>
          </a:p>
          <a:p>
            <a:pPr marL="0" indent="0">
              <a:buNone/>
            </a:pPr>
            <a:r>
              <a:rPr lang="ja-JP" altLang="en-US"/>
              <a:t>現状モデル</a:t>
            </a:r>
            <a:r>
              <a:rPr lang="en-US" altLang="ja-JP"/>
              <a:t>(As-Is)</a:t>
            </a:r>
            <a:r>
              <a:rPr lang="ja-JP" altLang="en-US"/>
              <a:t>は参考サイトとしての「</a:t>
            </a:r>
            <a:r>
              <a:rPr lang="ja-JP" altLang="en-US"/>
              <a:t>たちばな」</a:t>
            </a:r>
            <a:endParaRPr lang="ja-JP" altLang="en-US"/>
          </a:p>
          <a:p>
            <a:pPr marL="0" indent="0">
              <a:buNone/>
            </a:pPr>
            <a:r>
              <a:rPr lang="en-US" altLang="ja-JP"/>
              <a:t>(http://www.tachibana-group.co.jp)</a:t>
            </a:r>
            <a:r>
              <a:rPr lang="ja-JP" altLang="en-US"/>
              <a:t>を用いることにする。</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現状モデル</a:t>
            </a:r>
            <a:endParaRPr lang="ja-JP" altLang="en-US"/>
          </a:p>
        </p:txBody>
      </p:sp>
      <p:sp>
        <p:nvSpPr>
          <p:cNvPr id="3" name="コンテンツプレースホルダ 2"/>
          <p:cNvSpPr>
            <a:spLocks noGrp="1"/>
          </p:cNvSpPr>
          <p:nvPr>
            <p:ph idx="1"/>
          </p:nvPr>
        </p:nvSpPr>
        <p:spPr/>
        <p:txBody>
          <a:bodyPr/>
          <a:p>
            <a:pPr marL="0" indent="0">
              <a:buNone/>
            </a:pPr>
            <a:r>
              <a:rPr lang="ja-JP" altLang="en-US"/>
              <a:t>・ホーム画面より振袖ページとレンタルページに遷移することが出来る。</a:t>
            </a:r>
            <a:endParaRPr lang="ja-JP" altLang="en-US"/>
          </a:p>
          <a:p>
            <a:pPr marL="0" indent="0">
              <a:buNone/>
            </a:pPr>
            <a:r>
              <a:rPr lang="ja-JP" altLang="en-US"/>
              <a:t>・振袖ページより着物を選択し、ご来店予約ページに遷移することで、ユーザー情報入力画面となる。</a:t>
            </a:r>
            <a:endParaRPr lang="ja-JP" altLang="en-US"/>
          </a:p>
          <a:p>
            <a:pPr marL="0" indent="0">
              <a:buNone/>
            </a:pPr>
            <a:r>
              <a:rPr lang="ja-JP" altLang="en-US"/>
              <a:t>・プライバシーポリシーと会社概要はヘッダーに常に表示される。</a:t>
            </a:r>
            <a:endParaRPr lang="ja-JP" altLang="en-US"/>
          </a:p>
          <a:p>
            <a:pPr marL="0" indent="0">
              <a:buNone/>
            </a:pPr>
            <a:r>
              <a:rPr lang="ja-JP" altLang="en-US"/>
              <a:t>・ページ上部のメニューバーにて各ページに遷移することが出来る。</a:t>
            </a:r>
            <a:endParaRPr lang="ja-JP" altLang="en-US"/>
          </a:p>
          <a:p>
            <a:pPr marL="0" indent="0">
              <a:buNone/>
            </a:pPr>
            <a:r>
              <a:rPr lang="ja-JP" altLang="en-US"/>
              <a:t>（</a:t>
            </a:r>
            <a:r>
              <a:rPr lang="en-US" altLang="ja-JP"/>
              <a:t>Home</a:t>
            </a:r>
            <a:r>
              <a:rPr lang="ja-JP" altLang="en-US"/>
              <a:t>、たちばなについて、レンタル、振袖、前結び着付け教室、着物お悩み相談、スタジオ、店舗案内、お問い合わせ、の一覧</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ユーザー用画面の遷移図</a:t>
            </a:r>
            <a:endParaRPr lang="ja-JP" altLang="en-US"/>
          </a:p>
        </p:txBody>
      </p:sp>
      <p:sp>
        <p:nvSpPr>
          <p:cNvPr id="3" name="コンテンツプレースホルダ 2"/>
          <p:cNvSpPr>
            <a:spLocks noGrp="1"/>
          </p:cNvSpPr>
          <p:nvPr>
            <p:ph idx="1"/>
          </p:nvPr>
        </p:nvSpPr>
        <p:spPr/>
        <p:txBody>
          <a:bodyPr/>
          <a:p>
            <a:pPr marL="0" indent="0">
              <a:buNone/>
            </a:pPr>
            <a:r>
              <a:rPr lang="ja-JP" altLang="en-US"/>
              <a:t>次項に記載</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角丸四角形 40"/>
          <p:cNvSpPr/>
          <p:nvPr/>
        </p:nvSpPr>
        <p:spPr>
          <a:xfrm>
            <a:off x="6602730" y="3354705"/>
            <a:ext cx="3139440" cy="28225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39" name="角丸四角形 38"/>
          <p:cNvSpPr/>
          <p:nvPr/>
        </p:nvSpPr>
        <p:spPr>
          <a:xfrm>
            <a:off x="6602730" y="1998980"/>
            <a:ext cx="2494915"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8" name="六角形 7"/>
          <p:cNvSpPr/>
          <p:nvPr/>
        </p:nvSpPr>
        <p:spPr>
          <a:xfrm>
            <a:off x="762000" y="1998980"/>
            <a:ext cx="1131570"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 name="タイトル 1"/>
          <p:cNvSpPr>
            <a:spLocks noGrp="1"/>
          </p:cNvSpPr>
          <p:nvPr>
            <p:ph type="title"/>
          </p:nvPr>
        </p:nvSpPr>
        <p:spPr/>
        <p:txBody>
          <a:bodyPr/>
          <a:p>
            <a:r>
              <a:rPr lang="ja-JP" altLang="en-US"/>
              <a:t>ユーザー画面遷移図</a:t>
            </a:r>
            <a:endParaRPr lang="ja-JP" altLang="en-US"/>
          </a:p>
        </p:txBody>
      </p:sp>
      <p:sp>
        <p:nvSpPr>
          <p:cNvPr id="3" name="コンテンツプレースホルダ 2"/>
          <p:cNvSpPr>
            <a:spLocks noGrp="1"/>
          </p:cNvSpPr>
          <p:nvPr>
            <p:ph idx="1"/>
          </p:nvPr>
        </p:nvSpPr>
        <p:spPr/>
        <p:txBody>
          <a:bodyPr/>
          <a:p>
            <a:pPr marL="0" indent="0">
              <a:buNone/>
            </a:pPr>
            <a:endParaRPr lang="ja-JP" altLang="en-US" sz="1400"/>
          </a:p>
          <a:p>
            <a:pPr marL="0" indent="0">
              <a:buNone/>
            </a:pPr>
            <a:endParaRPr lang="ja-JP" altLang="en-US" sz="1400"/>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
        <p:nvSpPr>
          <p:cNvPr id="6" name="テキストボックス 5"/>
          <p:cNvSpPr txBox="1"/>
          <p:nvPr/>
        </p:nvSpPr>
        <p:spPr>
          <a:xfrm>
            <a:off x="842010" y="1995805"/>
            <a:ext cx="971550" cy="368300"/>
          </a:xfrm>
          <a:prstGeom prst="rect">
            <a:avLst/>
          </a:prstGeom>
          <a:noFill/>
        </p:spPr>
        <p:txBody>
          <a:bodyPr wrap="square" rtlCol="0">
            <a:spAutoFit/>
          </a:bodyPr>
          <a:p>
            <a:r>
              <a:rPr lang="en-US" altLang="ja-JP"/>
              <a:t>Top</a:t>
            </a:r>
            <a:r>
              <a:rPr lang="ja-JP" altLang="en-US"/>
              <a:t>画面</a:t>
            </a:r>
            <a:endParaRPr lang="ja-JP" altLang="en-US"/>
          </a:p>
        </p:txBody>
      </p:sp>
      <p:sp>
        <p:nvSpPr>
          <p:cNvPr id="9" name="六角形 8"/>
          <p:cNvSpPr/>
          <p:nvPr/>
        </p:nvSpPr>
        <p:spPr>
          <a:xfrm>
            <a:off x="762000" y="5652770"/>
            <a:ext cx="1250315"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1" name="六角形 10"/>
          <p:cNvSpPr/>
          <p:nvPr/>
        </p:nvSpPr>
        <p:spPr>
          <a:xfrm>
            <a:off x="3030855" y="4191000"/>
            <a:ext cx="2275205"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2" name="六角形 11"/>
          <p:cNvSpPr/>
          <p:nvPr/>
        </p:nvSpPr>
        <p:spPr>
          <a:xfrm>
            <a:off x="762000" y="2729230"/>
            <a:ext cx="1720215"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5" name="六角形 14"/>
          <p:cNvSpPr/>
          <p:nvPr/>
        </p:nvSpPr>
        <p:spPr>
          <a:xfrm>
            <a:off x="762000" y="4190365"/>
            <a:ext cx="1935480"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6" name="六角形 15"/>
          <p:cNvSpPr/>
          <p:nvPr/>
        </p:nvSpPr>
        <p:spPr>
          <a:xfrm>
            <a:off x="762000" y="3459480"/>
            <a:ext cx="1720215"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7" name="六角形 16"/>
          <p:cNvSpPr/>
          <p:nvPr/>
        </p:nvSpPr>
        <p:spPr>
          <a:xfrm>
            <a:off x="762000" y="4921885"/>
            <a:ext cx="3528695" cy="36512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0" name="テキストボックス 19"/>
          <p:cNvSpPr txBox="1"/>
          <p:nvPr/>
        </p:nvSpPr>
        <p:spPr>
          <a:xfrm>
            <a:off x="842010" y="2728595"/>
            <a:ext cx="1567180" cy="365760"/>
          </a:xfrm>
          <a:prstGeom prst="rect">
            <a:avLst/>
          </a:prstGeom>
          <a:noFill/>
        </p:spPr>
        <p:txBody>
          <a:bodyPr wrap="square" rtlCol="0">
            <a:spAutoFit/>
          </a:bodyPr>
          <a:p>
            <a:r>
              <a:rPr lang="ja-JP" altLang="en-US"/>
              <a:t>商品一覧画面</a:t>
            </a:r>
            <a:endParaRPr lang="ja-JP" altLang="en-US"/>
          </a:p>
        </p:txBody>
      </p:sp>
      <p:sp>
        <p:nvSpPr>
          <p:cNvPr id="21" name="テキストボックス 20"/>
          <p:cNvSpPr txBox="1"/>
          <p:nvPr/>
        </p:nvSpPr>
        <p:spPr>
          <a:xfrm>
            <a:off x="842010" y="3459480"/>
            <a:ext cx="1554480" cy="365760"/>
          </a:xfrm>
          <a:prstGeom prst="rect">
            <a:avLst/>
          </a:prstGeom>
          <a:noFill/>
        </p:spPr>
        <p:txBody>
          <a:bodyPr wrap="none" rtlCol="0">
            <a:spAutoFit/>
          </a:bodyPr>
          <a:p>
            <a:r>
              <a:rPr lang="ja-JP" altLang="en-US"/>
              <a:t>商品詳細画面</a:t>
            </a:r>
            <a:endParaRPr lang="ja-JP" altLang="en-US"/>
          </a:p>
        </p:txBody>
      </p:sp>
      <p:sp>
        <p:nvSpPr>
          <p:cNvPr id="22" name="テキストボックス 21"/>
          <p:cNvSpPr txBox="1"/>
          <p:nvPr/>
        </p:nvSpPr>
        <p:spPr>
          <a:xfrm>
            <a:off x="842010" y="4190365"/>
            <a:ext cx="1747520" cy="365760"/>
          </a:xfrm>
          <a:prstGeom prst="rect">
            <a:avLst/>
          </a:prstGeom>
          <a:noFill/>
        </p:spPr>
        <p:txBody>
          <a:bodyPr wrap="none" rtlCol="0">
            <a:spAutoFit/>
          </a:bodyPr>
          <a:p>
            <a:r>
              <a:rPr lang="ja-JP" altLang="en-US"/>
              <a:t>購入手続き画面</a:t>
            </a:r>
            <a:endParaRPr lang="ja-JP" altLang="en-US"/>
          </a:p>
        </p:txBody>
      </p:sp>
      <p:sp>
        <p:nvSpPr>
          <p:cNvPr id="23" name="テキストボックス 22"/>
          <p:cNvSpPr txBox="1"/>
          <p:nvPr/>
        </p:nvSpPr>
        <p:spPr>
          <a:xfrm>
            <a:off x="3134360" y="4191000"/>
            <a:ext cx="2086610" cy="365760"/>
          </a:xfrm>
          <a:prstGeom prst="rect">
            <a:avLst/>
          </a:prstGeom>
          <a:noFill/>
        </p:spPr>
        <p:txBody>
          <a:bodyPr wrap="none" rtlCol="0">
            <a:spAutoFit/>
          </a:bodyPr>
          <a:p>
            <a:r>
              <a:rPr lang="ja-JP" altLang="en-US"/>
              <a:t>レンタル手続き画面</a:t>
            </a:r>
            <a:endParaRPr lang="ja-JP" altLang="en-US"/>
          </a:p>
        </p:txBody>
      </p:sp>
      <p:sp>
        <p:nvSpPr>
          <p:cNvPr id="24" name="テキストボックス 23"/>
          <p:cNvSpPr txBox="1"/>
          <p:nvPr/>
        </p:nvSpPr>
        <p:spPr>
          <a:xfrm>
            <a:off x="897890" y="4921885"/>
            <a:ext cx="3256280" cy="365760"/>
          </a:xfrm>
          <a:prstGeom prst="rect">
            <a:avLst/>
          </a:prstGeom>
          <a:noFill/>
        </p:spPr>
        <p:txBody>
          <a:bodyPr wrap="none" rtlCol="0">
            <a:spAutoFit/>
          </a:bodyPr>
          <a:p>
            <a:r>
              <a:rPr lang="ja-JP" altLang="en-US"/>
              <a:t>購入及びレンタル情報確認画面</a:t>
            </a:r>
            <a:endParaRPr lang="ja-JP" altLang="en-US"/>
          </a:p>
        </p:txBody>
      </p:sp>
      <p:sp>
        <p:nvSpPr>
          <p:cNvPr id="25" name="テキストボックス 24"/>
          <p:cNvSpPr txBox="1"/>
          <p:nvPr/>
        </p:nvSpPr>
        <p:spPr>
          <a:xfrm>
            <a:off x="842010" y="5652770"/>
            <a:ext cx="1169670" cy="365760"/>
          </a:xfrm>
          <a:prstGeom prst="rect">
            <a:avLst/>
          </a:prstGeom>
          <a:noFill/>
        </p:spPr>
        <p:txBody>
          <a:bodyPr wrap="square" rtlCol="0">
            <a:spAutoFit/>
          </a:bodyPr>
          <a:p>
            <a:r>
              <a:rPr lang="ja-JP" altLang="en-US"/>
              <a:t>確認画面</a:t>
            </a:r>
            <a:endParaRPr lang="ja-JP" altLang="en-US"/>
          </a:p>
        </p:txBody>
      </p:sp>
      <p:cxnSp>
        <p:nvCxnSpPr>
          <p:cNvPr id="27" name="直線矢印コネクタ 26"/>
          <p:cNvCxnSpPr>
            <a:stCxn id="6" idx="2"/>
          </p:cNvCxnSpPr>
          <p:nvPr/>
        </p:nvCxnSpPr>
        <p:spPr>
          <a:xfrm flipH="1">
            <a:off x="1322070" y="2364105"/>
            <a:ext cx="5715" cy="365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790315" y="4556760"/>
            <a:ext cx="5715" cy="365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1325245" y="3094355"/>
            <a:ext cx="5715" cy="365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1333500" y="3825875"/>
            <a:ext cx="5715" cy="365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a:off x="1333500" y="4555490"/>
            <a:ext cx="5715" cy="365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1327785" y="5287645"/>
            <a:ext cx="5715" cy="365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16" idx="0"/>
            <a:endCxn id="23" idx="0"/>
          </p:cNvCxnSpPr>
          <p:nvPr/>
        </p:nvCxnSpPr>
        <p:spPr>
          <a:xfrm>
            <a:off x="2482215" y="3642360"/>
            <a:ext cx="1695450" cy="54864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テキストボックス 36"/>
          <p:cNvSpPr txBox="1"/>
          <p:nvPr/>
        </p:nvSpPr>
        <p:spPr>
          <a:xfrm>
            <a:off x="6680835" y="1998980"/>
            <a:ext cx="2339340" cy="914400"/>
          </a:xfrm>
          <a:prstGeom prst="rect">
            <a:avLst/>
          </a:prstGeom>
          <a:noFill/>
        </p:spPr>
        <p:txBody>
          <a:bodyPr wrap="none" rtlCol="0">
            <a:spAutoFit/>
          </a:bodyPr>
          <a:p>
            <a:r>
              <a:rPr lang="ja-JP" altLang="en-US"/>
              <a:t>ヘッダー</a:t>
            </a:r>
            <a:endParaRPr lang="ja-JP" altLang="en-US"/>
          </a:p>
          <a:p>
            <a:r>
              <a:rPr lang="ja-JP" altLang="en-US"/>
              <a:t>・プライバシーポリシー</a:t>
            </a:r>
            <a:endParaRPr lang="ja-JP" altLang="en-US"/>
          </a:p>
          <a:p>
            <a:r>
              <a:rPr lang="ja-JP" altLang="en-US"/>
              <a:t>・会社概要</a:t>
            </a:r>
            <a:endParaRPr lang="ja-JP" altLang="en-US"/>
          </a:p>
        </p:txBody>
      </p:sp>
      <p:sp>
        <p:nvSpPr>
          <p:cNvPr id="40" name="テキストボックス 39"/>
          <p:cNvSpPr txBox="1"/>
          <p:nvPr/>
        </p:nvSpPr>
        <p:spPr>
          <a:xfrm>
            <a:off x="6680835" y="3459480"/>
            <a:ext cx="2906395" cy="2562860"/>
          </a:xfrm>
          <a:prstGeom prst="rect">
            <a:avLst/>
          </a:prstGeom>
          <a:noFill/>
        </p:spPr>
        <p:txBody>
          <a:bodyPr wrap="none" rtlCol="0">
            <a:spAutoFit/>
          </a:bodyPr>
          <a:p>
            <a:r>
              <a:rPr lang="ja-JP" altLang="en-US"/>
              <a:t>メニューバー</a:t>
            </a:r>
            <a:r>
              <a:rPr lang="en-US" altLang="ja-JP"/>
              <a:t>(</a:t>
            </a:r>
            <a:r>
              <a:rPr lang="ja-JP" altLang="en-US"/>
              <a:t>常に遷移可能</a:t>
            </a:r>
            <a:r>
              <a:rPr lang="en-US" altLang="ja-JP"/>
              <a:t>)</a:t>
            </a:r>
            <a:endParaRPr lang="en-US" altLang="ja-JP"/>
          </a:p>
          <a:p>
            <a:r>
              <a:rPr lang="ja-JP" altLang="en-US"/>
              <a:t>・たちばなについて</a:t>
            </a:r>
            <a:endParaRPr lang="ja-JP" altLang="en-US"/>
          </a:p>
          <a:p>
            <a:r>
              <a:rPr lang="ja-JP" altLang="en-US"/>
              <a:t>・レンタル</a:t>
            </a:r>
            <a:endParaRPr lang="ja-JP" altLang="en-US"/>
          </a:p>
          <a:p>
            <a:r>
              <a:rPr lang="ja-JP" altLang="en-US"/>
              <a:t>・振袖</a:t>
            </a:r>
            <a:endParaRPr lang="ja-JP" altLang="en-US"/>
          </a:p>
          <a:p>
            <a:r>
              <a:rPr lang="ja-JP" altLang="en-US"/>
              <a:t>・前結び着付け教室</a:t>
            </a:r>
            <a:endParaRPr lang="ja-JP" altLang="en-US"/>
          </a:p>
          <a:p>
            <a:r>
              <a:rPr lang="ja-JP" altLang="en-US"/>
              <a:t>・着物お悩み相談</a:t>
            </a:r>
            <a:endParaRPr lang="ja-JP" altLang="en-US"/>
          </a:p>
          <a:p>
            <a:r>
              <a:rPr lang="ja-JP" altLang="en-US"/>
              <a:t>・スタジオ</a:t>
            </a:r>
            <a:endParaRPr lang="ja-JP" altLang="en-US"/>
          </a:p>
          <a:p>
            <a:r>
              <a:rPr lang="ja-JP" altLang="en-US"/>
              <a:t>・店舗案内</a:t>
            </a:r>
            <a:endParaRPr lang="ja-JP" altLang="en-US"/>
          </a:p>
          <a:p>
            <a:r>
              <a:rPr lang="ja-JP" altLang="en-US"/>
              <a:t>・お問い合わせ</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現状モデルの特徴</a:t>
            </a:r>
            <a:endParaRPr lang="ja-JP" altLang="en-US"/>
          </a:p>
        </p:txBody>
      </p:sp>
      <p:sp>
        <p:nvSpPr>
          <p:cNvPr id="3" name="コンテンツプレースホルダ 2"/>
          <p:cNvSpPr>
            <a:spLocks noGrp="1"/>
          </p:cNvSpPr>
          <p:nvPr>
            <p:ph idx="1"/>
          </p:nvPr>
        </p:nvSpPr>
        <p:spPr/>
        <p:txBody>
          <a:bodyPr/>
          <a:p>
            <a:pPr marL="0" indent="0">
              <a:buNone/>
            </a:pPr>
            <a:r>
              <a:rPr lang="ja-JP" altLang="en-US"/>
              <a:t>・商品購入またはレンタルにおいて、都度、ユーザー情報の入力が必要である。</a:t>
            </a:r>
            <a:endParaRPr lang="ja-JP" altLang="en-US"/>
          </a:p>
          <a:p>
            <a:pPr marL="0" indent="0">
              <a:buNone/>
            </a:pPr>
            <a:r>
              <a:rPr lang="ja-JP" altLang="en-US"/>
              <a:t>・商品購入及びレンタルにおいて、来店予約の店舗と日時が指定できる。</a:t>
            </a:r>
            <a:endParaRPr lang="ja-JP" altLang="en-US"/>
          </a:p>
          <a:p>
            <a:pPr marL="0" indent="0">
              <a:buNone/>
            </a:pPr>
            <a:r>
              <a:rPr lang="ja-JP" altLang="en-US"/>
              <a:t>・来店した際に決済するシステムである。</a:t>
            </a:r>
            <a:r>
              <a:rPr lang="en-US" altLang="ja-JP"/>
              <a:t>(</a:t>
            </a:r>
            <a:r>
              <a:rPr lang="ja-JP" altLang="en-US"/>
              <a:t>サイト上には存在していない。</a:t>
            </a:r>
            <a:r>
              <a:rPr lang="en-US" altLang="ja-JP"/>
              <a:t>)</a:t>
            </a:r>
            <a:endParaRPr lang="en-US" altLang="ja-JP"/>
          </a:p>
          <a:p>
            <a:pPr marL="0" indent="0">
              <a:buNone/>
            </a:pPr>
            <a:r>
              <a:rPr lang="ja-JP" altLang="en-US"/>
              <a:t>・色や形、キーワードを指定し、商品一覧から合致する着物を検索するシステムが存在している。</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将来モデルの特徴</a:t>
            </a:r>
            <a:endParaRPr lang="ja-JP" altLang="en-US"/>
          </a:p>
        </p:txBody>
      </p:sp>
      <p:sp>
        <p:nvSpPr>
          <p:cNvPr id="3" name="コンテンツプレースホルダ 2"/>
          <p:cNvSpPr>
            <a:spLocks noGrp="1"/>
          </p:cNvSpPr>
          <p:nvPr>
            <p:ph idx="1"/>
          </p:nvPr>
        </p:nvSpPr>
        <p:spPr/>
        <p:txBody>
          <a:bodyPr/>
          <a:p>
            <a:pPr marL="0" indent="0">
              <a:buNone/>
            </a:pPr>
            <a:r>
              <a:rPr lang="ja-JP" altLang="en-US"/>
              <a:t>・以上を踏まえた上で、次項以降に将来モデルの特徴を示す。</a:t>
            </a: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あるべき姿</a:t>
            </a:r>
            <a:endParaRPr lang="ja-JP" altLang="en-US"/>
          </a:p>
        </p:txBody>
      </p:sp>
      <p:sp>
        <p:nvSpPr>
          <p:cNvPr id="3" name="コンテンツプレースホルダ 2"/>
          <p:cNvSpPr>
            <a:spLocks noGrp="1"/>
          </p:cNvSpPr>
          <p:nvPr>
            <p:ph idx="1"/>
          </p:nvPr>
        </p:nvSpPr>
        <p:spPr/>
        <p:txBody>
          <a:bodyPr/>
          <a:p>
            <a:pPr marL="0" indent="0">
              <a:buNone/>
            </a:pPr>
            <a:r>
              <a:rPr lang="ja-JP" altLang="en-US"/>
              <a:t>・サイト上にて商品購入及びレンタル決済を全て完了する。</a:t>
            </a:r>
            <a:endParaRPr lang="ja-JP" altLang="en-US"/>
          </a:p>
          <a:p>
            <a:pPr marL="0" indent="0">
              <a:buNone/>
            </a:pPr>
            <a:r>
              <a:rPr lang="ja-JP" altLang="en-US"/>
              <a:t>・会員制サイトとする。購入履歴やレンタル日時の表示を可能とする。</a:t>
            </a:r>
            <a:endParaRPr lang="ja-JP" altLang="en-US"/>
          </a:p>
          <a:p>
            <a:pPr marL="0" indent="0">
              <a:buNone/>
            </a:pPr>
            <a:r>
              <a:rPr lang="ja-JP" altLang="en-US"/>
              <a:t>・会員としてログインしていない状態でも、商品一覧を閲覧可能とする。</a:t>
            </a:r>
            <a:endParaRPr lang="ja-JP" altLang="en-US"/>
          </a:p>
          <a:p>
            <a:pPr marL="0" indent="0">
              <a:buNone/>
            </a:pPr>
            <a:endParaRPr lang="ja-JP" altLang="en-US"/>
          </a:p>
        </p:txBody>
      </p:sp>
      <p:sp>
        <p:nvSpPr>
          <p:cNvPr id="4" name="四角形 3"/>
          <p:cNvSpPr/>
          <p:nvPr/>
        </p:nvSpPr>
        <p:spPr>
          <a:xfrm>
            <a:off x="-8890" y="1691005"/>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四角形 4"/>
          <p:cNvSpPr/>
          <p:nvPr/>
        </p:nvSpPr>
        <p:spPr>
          <a:xfrm>
            <a:off x="-11430" y="6332220"/>
            <a:ext cx="12209145" cy="1498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75" name="四角形 3074"/>
          <p:cNvSpPr/>
          <p:nvPr/>
        </p:nvSpPr>
        <p:spPr>
          <a:xfrm>
            <a:off x="5788978" y="6481763"/>
            <a:ext cx="6408737" cy="338137"/>
          </a:xfrm>
          <a:prstGeom prst="rect">
            <a:avLst/>
          </a:prstGeom>
          <a:noFill/>
          <a:ln w="9525">
            <a:noFill/>
          </a:ln>
        </p:spPr>
        <p:txBody>
          <a:bodyPr wrap="none" lIns="90000" tIns="46800" rIns="90000" bIns="46800" anchor="ctr"/>
          <a:p>
            <a:pPr lvl="0" indent="0" algn="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200" b="1" dirty="0">
                <a:solidFill>
                  <a:schemeClr val="tx1"/>
                </a:solidFill>
                <a:latin typeface="ＭＳ Ｐ明朝" panose="02020600040205080304" charset="-128"/>
                <a:ea typeface="ＭＳ Ｐ明朝" panose="02020600040205080304" charset="-128"/>
              </a:rPr>
              <a:t>copyright © 201</a:t>
            </a:r>
            <a:r>
              <a:rPr lang="ja-JP" altLang="en-US" sz="1200" b="1" dirty="0">
                <a:solidFill>
                  <a:schemeClr val="tx1"/>
                </a:solidFill>
                <a:latin typeface="ＭＳ Ｐ明朝" panose="02020600040205080304" charset="-128"/>
                <a:ea typeface="ＭＳ Ｐ明朝" panose="02020600040205080304" charset="-128"/>
              </a:rPr>
              <a:t>6</a:t>
            </a:r>
            <a:r>
              <a:rPr lang="en-US" altLang="x-none" sz="1200" b="1" dirty="0">
                <a:solidFill>
                  <a:schemeClr val="tx1"/>
                </a:solidFill>
                <a:latin typeface="ＭＳ Ｐ明朝" panose="02020600040205080304" charset="-128"/>
                <a:ea typeface="ＭＳ Ｐ明朝" panose="02020600040205080304" charset="-128"/>
              </a:rPr>
              <a:t> InterNous,inc. All rights reserved.</a:t>
            </a:r>
            <a:endParaRPr lang="en-US" altLang="x-none" sz="1200" b="1" dirty="0">
              <a:solidFill>
                <a:schemeClr val="tx1"/>
              </a:solidFill>
              <a:latin typeface="ＭＳ Ｐ明朝" panose="02020600040205080304" charset="-128"/>
              <a:ea typeface="ＭＳ Ｐ明朝" panose="0202060004020508030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1792</Words>
  <Application>Kingsoft Presentation</Application>
  <PresentationFormat>宽屏</PresentationFormat>
  <Paragraphs>125</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ＭＳ Ｐゴシック</vt:lpstr>
      <vt:lpstr>Wingdings</vt:lpstr>
      <vt:lpstr>Calibri Light</vt:lpstr>
      <vt:lpstr>ＭＳ Ｐゴシック</vt:lpstr>
      <vt:lpstr>Calibri</vt:lpstr>
      <vt:lpstr>Microsoft YaHei</vt:lpstr>
      <vt:lpstr>ＭＳ Ｐ明朝</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ユーザー画面遷移図</vt:lpstr>
      <vt:lpstr>目次</vt:lpstr>
      <vt:lpstr>将来モデルの仕様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internousdev</dc:creator>
  <cp:lastModifiedBy>internousdev</cp:lastModifiedBy>
  <cp:revision>2</cp:revision>
  <dcterms:created xsi:type="dcterms:W3CDTF">2016-11-29T04:43:44Z</dcterms:created>
  <dcterms:modified xsi:type="dcterms:W3CDTF">2016-11-29T05:53:32Z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1041-10.8.0.5727</vt:lpwstr>
  </property>
</Properties>
</file>